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79"/>
  </p:notesMasterIdLst>
  <p:handoutMasterIdLst>
    <p:handoutMasterId r:id="rId80"/>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348" r:id="rId27"/>
    <p:sldId id="284" r:id="rId28"/>
    <p:sldId id="349" r:id="rId29"/>
    <p:sldId id="350" r:id="rId30"/>
    <p:sldId id="351" r:id="rId31"/>
    <p:sldId id="352" r:id="rId32"/>
    <p:sldId id="285" r:id="rId33"/>
    <p:sldId id="357" r:id="rId34"/>
    <p:sldId id="286" r:id="rId35"/>
    <p:sldId id="353" r:id="rId36"/>
    <p:sldId id="354" r:id="rId37"/>
    <p:sldId id="287" r:id="rId38"/>
    <p:sldId id="355" r:id="rId39"/>
    <p:sldId id="358" r:id="rId40"/>
    <p:sldId id="359" r:id="rId41"/>
    <p:sldId id="360" r:id="rId42"/>
    <p:sldId id="361" r:id="rId43"/>
    <p:sldId id="362" r:id="rId44"/>
    <p:sldId id="340" r:id="rId45"/>
    <p:sldId id="364" r:id="rId46"/>
    <p:sldId id="363" r:id="rId47"/>
    <p:sldId id="365" r:id="rId48"/>
    <p:sldId id="366" r:id="rId49"/>
    <p:sldId id="368" r:id="rId50"/>
    <p:sldId id="369" r:id="rId51"/>
    <p:sldId id="372" r:id="rId52"/>
    <p:sldId id="373" r:id="rId53"/>
    <p:sldId id="374" r:id="rId54"/>
    <p:sldId id="375" r:id="rId55"/>
    <p:sldId id="367" r:id="rId56"/>
    <p:sldId id="370" r:id="rId57"/>
    <p:sldId id="376" r:id="rId58"/>
    <p:sldId id="371" r:id="rId59"/>
    <p:sldId id="294" r:id="rId60"/>
    <p:sldId id="377" r:id="rId61"/>
    <p:sldId id="295" r:id="rId62"/>
    <p:sldId id="297" r:id="rId63"/>
    <p:sldId id="298"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299" r:id="rId77"/>
    <p:sldId id="317" r:id="rId7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5B"/>
    <a:srgbClr val="E60019"/>
    <a:srgbClr val="FFE7C3"/>
    <a:srgbClr val="FFB9AE"/>
    <a:srgbClr val="FF908B"/>
    <a:srgbClr val="FFFF97"/>
    <a:srgbClr val="FE7900"/>
    <a:srgbClr val="FFBE49"/>
    <a:srgbClr val="32326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8" autoAdjust="0"/>
    <p:restoredTop sz="93434" autoAdjust="0"/>
  </p:normalViewPr>
  <p:slideViewPr>
    <p:cSldViewPr>
      <p:cViewPr varScale="1">
        <p:scale>
          <a:sx n="114" d="100"/>
          <a:sy n="114" d="100"/>
        </p:scale>
        <p:origin x="1320" y="176"/>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commentAuthors" Target="commentAuthor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Feuil1!$B$2:$B$7</c:f>
              <c:numCache>
                <c:formatCode>General</c:formatCode>
                <c:ptCount val="6"/>
                <c:pt idx="0">
                  <c:v>108.0</c:v>
                </c:pt>
                <c:pt idx="1">
                  <c:v>108.0</c:v>
                </c:pt>
                <c:pt idx="2">
                  <c:v>108.0</c:v>
                </c:pt>
                <c:pt idx="3">
                  <c:v>108.0</c:v>
                </c:pt>
                <c:pt idx="4">
                  <c:v>108.0</c:v>
                </c:pt>
                <c:pt idx="5">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Feuil1!$C$2:$C$7</c:f>
              <c:numCache>
                <c:formatCode>General</c:formatCode>
                <c:ptCount val="6"/>
                <c:pt idx="0">
                  <c:v>0.0</c:v>
                </c:pt>
                <c:pt idx="1">
                  <c:v>41.0</c:v>
                </c:pt>
                <c:pt idx="2">
                  <c:v>70.0</c:v>
                </c:pt>
                <c:pt idx="3">
                  <c:v>88.0</c:v>
                </c:pt>
                <c:pt idx="4">
                  <c:v>94.0</c:v>
                </c:pt>
                <c:pt idx="5">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Feuil1!$D$2:$D$7</c:f>
              <c:numCache>
                <c:formatCode>General</c:formatCode>
                <c:ptCount val="6"/>
                <c:pt idx="0">
                  <c:v>0.0</c:v>
                </c:pt>
                <c:pt idx="1">
                  <c:v>15.0</c:v>
                </c:pt>
                <c:pt idx="2">
                  <c:v>45.0</c:v>
                </c:pt>
                <c:pt idx="3">
                  <c:v>87.0</c:v>
                </c:pt>
                <c:pt idx="4">
                  <c:v>93.0</c:v>
                </c:pt>
                <c:pt idx="5">
                  <c:v>108.0</c:v>
                </c:pt>
              </c:numCache>
            </c:numRef>
          </c:val>
          <c:smooth val="0"/>
        </c:ser>
        <c:dLbls>
          <c:dLblPos val="ctr"/>
          <c:showLegendKey val="0"/>
          <c:showVal val="1"/>
          <c:showCatName val="0"/>
          <c:showSerName val="0"/>
          <c:showPercent val="0"/>
          <c:showBubbleSize val="0"/>
        </c:dLbls>
        <c:smooth val="0"/>
        <c:axId val="-1280497808"/>
        <c:axId val="-1280492288"/>
      </c:lineChart>
      <c:catAx>
        <c:axId val="-12804978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80492288"/>
        <c:crosses val="autoZero"/>
        <c:auto val="1"/>
        <c:lblAlgn val="ctr"/>
        <c:lblOffset val="100"/>
        <c:noMultiLvlLbl val="0"/>
      </c:catAx>
      <c:valAx>
        <c:axId val="-12804922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804978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09/09/2016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09/09/2016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65</a:t>
            </a:fld>
            <a:endParaRPr lang="fr-FR"/>
          </a:p>
        </p:txBody>
      </p:sp>
    </p:spTree>
    <p:extLst>
      <p:ext uri="{BB962C8B-B14F-4D97-AF65-F5344CB8AC3E}">
        <p14:creationId xmlns:p14="http://schemas.microsoft.com/office/powerpoint/2010/main" val="344008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501358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32</a:t>
            </a:fld>
            <a:endParaRPr lang="fr-FR"/>
          </a:p>
        </p:txBody>
      </p:sp>
    </p:spTree>
    <p:extLst>
      <p:ext uri="{BB962C8B-B14F-4D97-AF65-F5344CB8AC3E}">
        <p14:creationId xmlns:p14="http://schemas.microsoft.com/office/powerpoint/2010/main" val="103712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14 September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14 September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1.png"/><Relationship Id="rId3" Type="http://schemas.openxmlformats.org/officeDocument/2006/relationships/image" Target="../media/image52.jpeg"/></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slideLayout" Target="../slideLayouts/slideLayout6.xml"/><Relationship Id="rId2" Type="http://schemas.openxmlformats.org/officeDocument/2006/relationships/image" Target="../media/image5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4"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 Id="rId3"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Initial Submission ad/2016-02-01</a:t>
            </a:r>
            <a:br>
              <a:rPr lang="en-US" sz="2400" dirty="0" smtClean="0">
                <a:solidFill>
                  <a:srgbClr val="0070C0"/>
                </a:solidFill>
              </a:rPr>
            </a:br>
            <a:r>
              <a:rPr lang="en-US" sz="2400" dirty="0" smtClean="0">
                <a:solidFill>
                  <a:srgbClr val="0070C0"/>
                </a:solidFill>
              </a:rPr>
              <a:t>(Update)</a:t>
            </a:r>
          </a:p>
          <a:p>
            <a:pPr algn="l"/>
            <a:endParaRPr lang="en-US" sz="2400" dirty="0" smtClean="0"/>
          </a:p>
          <a:p>
            <a:r>
              <a:rPr lang="en-US" sz="2400" dirty="0" smtClean="0"/>
              <a:t>Presentation to the ADTF</a:t>
            </a:r>
            <a:br>
              <a:rPr lang="en-US" sz="2400" dirty="0" smtClean="0"/>
            </a:br>
            <a:r>
              <a:rPr lang="en-US" sz="2400" dirty="0" smtClean="0"/>
              <a:t>14 September 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10</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endParaRPr lang="en-US" sz="1200" b="1" i="1" dirty="0" smtClean="0">
              <a:solidFill>
                <a:srgbClr val="FF0000"/>
              </a:solidFill>
              <a:cs typeface="Courier New" panose="02070309020205020404" pitchFamily="49" charset="0"/>
            </a:endParaRPr>
          </a:p>
          <a:p>
            <a:pPr algn="ctr"/>
            <a:r>
              <a:rPr lang="en-US" sz="1200" dirty="0" smtClean="0">
                <a:cs typeface="Courier New" panose="02070309020205020404" pitchFamily="49" charset="0"/>
              </a:rPr>
              <a:t>fUML 1.2.1 abstract syntax is currently organized according to UML 2.4.1, not UML 2.5.</a:t>
            </a:r>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11</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a:t>
            </a:r>
            <a:r>
              <a:rPr lang="en-US" sz="1100" dirty="0" smtClean="0">
                <a:cs typeface="Courier New" panose="02070309020205020404" pitchFamily="49" charset="0"/>
              </a:rPr>
              <a:t>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13</a:t>
            </a:fld>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775" r="-18775"/>
          <a:stretch/>
        </p:blipFill>
        <p:spPr>
          <a:xfrm>
            <a:off x="251519"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833382"/>
            <a:ext cx="3744416"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 UMLR-92</a:t>
            </a:r>
            <a:endParaRPr lang="en-US" sz="1200" b="1" i="1" dirty="0" smtClean="0">
              <a:solidFill>
                <a:srgbClr val="FF0000"/>
              </a:solidFill>
              <a:cs typeface="Courier New" panose="02070309020205020404" pitchFamily="49" charset="0"/>
            </a:endParaRP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a:t>
            </a:r>
            <a:r>
              <a:rPr lang="en-US" sz="1200" dirty="0">
                <a:cs typeface="Courier New" panose="02070309020205020404" pitchFamily="49" charset="0"/>
              </a:rPr>
              <a:t>vs </a:t>
            </a:r>
            <a:r>
              <a:rPr lang="en-US" sz="1200" dirty="0" err="1">
                <a:cs typeface="Courier New" panose="02070309020205020404" pitchFamily="49" charset="0"/>
              </a:rPr>
              <a:t>Constraint.constrainedElement</a:t>
            </a:r>
            <a:endParaRPr lang="en-US" sz="1200" dirty="0">
              <a:cs typeface="Courier New" panose="02070309020205020404" pitchFamily="49" charset="0"/>
            </a:endParaRP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14</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6228184" y="4653136"/>
            <a:ext cx="2458616" cy="110378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 UMLR-686</a:t>
            </a:r>
            <a:endParaRPr lang="en-US" sz="1400" b="1" i="1" dirty="0" smtClean="0">
              <a:solidFill>
                <a:srgbClr val="FF0000"/>
              </a:solidFill>
              <a:cs typeface="Courier New" panose="02070309020205020404" pitchFamily="49" charset="0"/>
            </a:endParaRPr>
          </a:p>
          <a:p>
            <a:r>
              <a:rPr lang="en-US" sz="1400" dirty="0"/>
              <a:t>The behavior of an </a:t>
            </a:r>
            <a:r>
              <a:rPr lang="en-US" sz="1400" dirty="0" err="1"/>
              <a:t>OpaqueExpression</a:t>
            </a:r>
            <a:r>
              <a:rPr lang="en-US" sz="1400" dirty="0"/>
              <a:t> should be allowed to have input parameters</a:t>
            </a:r>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smtClean="0">
                <a:solidFill>
                  <a:srgbClr val="FF0000"/>
                </a:solidFill>
                <a:cs typeface="Courier New" panose="02070309020205020404" pitchFamily="49" charset="0"/>
              </a:rPr>
              <a:t>Issue UMLR-685</a:t>
            </a:r>
            <a:endParaRPr lang="en-US" sz="1400" b="1" i="1" dirty="0" smtClean="0">
              <a:solidFill>
                <a:srgbClr val="FF0000"/>
              </a:solidFill>
              <a:cs typeface="Courier New" panose="02070309020205020404" pitchFamily="49" charset="0"/>
            </a:endParaRPr>
          </a:p>
          <a:p>
            <a:r>
              <a:rPr lang="en-US" sz="1400" dirty="0"/>
              <a:t>UML 2.5: </a:t>
            </a:r>
            <a:r>
              <a:rPr lang="en-US" sz="1400" dirty="0" err="1"/>
              <a:t>StateMachine</a:t>
            </a:r>
            <a:r>
              <a:rPr lang="en-US" sz="1400" dirty="0"/>
              <a:t> Vertex needs to be made a kind of </a:t>
            </a:r>
            <a:r>
              <a:rPr lang="en-US" sz="1400" dirty="0" err="1"/>
              <a:t>RedefinableElement</a:t>
            </a:r>
            <a:r>
              <a:rPr lang="en-US" sz="1400" dirty="0"/>
              <a:t> instead of State</a:t>
            </a:r>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Extensions to PSCS</a:t>
            </a:r>
            <a:endParaRPr lang="fr-FR" dirty="0"/>
          </a:p>
        </p:txBody>
      </p:sp>
      <p:sp>
        <p:nvSpPr>
          <p:cNvPr id="6" name="Espace réservé du texte 5"/>
          <p:cNvSpPr>
            <a:spLocks noGrp="1"/>
          </p:cNvSpPr>
          <p:nvPr>
            <p:ph type="body" idx="1"/>
          </p:nvPr>
        </p:nvSpPr>
        <p:spPr/>
        <p:txBody>
          <a:bodyPr/>
          <a:lstStyle/>
          <a:p>
            <a:r>
              <a:rPr lang="fr-FR" dirty="0" err="1" smtClean="0"/>
              <a:t>Structured</a:t>
            </a:r>
            <a:r>
              <a:rPr lang="fr-FR" dirty="0" smtClean="0"/>
              <a:t> </a:t>
            </a:r>
            <a:r>
              <a:rPr lang="fr-FR" dirty="0" err="1" smtClean="0"/>
              <a:t>classifiers</a:t>
            </a:r>
            <a:r>
              <a:rPr lang="fr-FR" dirty="0" smtClean="0"/>
              <a:t>,</a:t>
            </a:r>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18</a:t>
            </a:fld>
            <a:endParaRPr lang="en-US" altLang="en-US"/>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of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a:t>
            </a:r>
            <a:r>
              <a:rPr lang="en-US" sz="1000" dirty="0" smtClean="0">
                <a:latin typeface="Courier New" panose="02070309020205020404" pitchFamily="49" charset="0"/>
                <a:ea typeface="Courier New" charset="0"/>
                <a:cs typeface="Courier New" panose="02070309020205020404" pitchFamily="49" charset="0"/>
              </a:rPr>
              <a:t>destroy</a:t>
            </a:r>
            <a:r>
              <a:rPr lang="en-US" sz="1000" dirty="0" smtClean="0">
                <a:latin typeface="+mj-lt"/>
                <a:ea typeface="Courier New" charset="0"/>
                <a:cs typeface="Courier New" charset="0"/>
              </a:rPr>
              <a:t>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In particular it adds a support for CallEvent which are generated in case a synchronous call is made on a operation without implementation.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returned then a particular type of execution is generated to capture the CallEvent semantics, 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19</a:t>
            </a:fld>
            <a:endParaRPr lang="en-US" altLang="en-US"/>
          </a:p>
        </p:txBody>
      </p:sp>
      <p:pic>
        <p:nvPicPr>
          <p:cNvPr id="3" name="Image 2"/>
          <p:cNvPicPr>
            <a:picLocks noChangeAspect="1"/>
          </p:cNvPicPr>
          <p:nvPr/>
        </p:nvPicPr>
        <p:blipFill>
          <a:blip r:embed="rId2"/>
          <a:stretch>
            <a:fillRect/>
          </a:stretch>
        </p:blipFill>
        <p:spPr>
          <a:xfrm>
            <a:off x="225797" y="1124744"/>
            <a:ext cx="8461003" cy="2077199"/>
          </a:xfrm>
          <a:prstGeom prst="rect">
            <a:avLst/>
          </a:prstGeom>
        </p:spPr>
      </p:pic>
      <p:cxnSp>
        <p:nvCxnSpPr>
          <p:cNvPr id="11" name="Connecteur droit 15"/>
          <p:cNvCxnSpPr>
            <a:stCxn id="7" idx="1"/>
          </p:cNvCxnSpPr>
          <p:nvPr/>
        </p:nvCxnSpPr>
        <p:spPr>
          <a:xfrm flipH="1">
            <a:off x="4355976" y="1561792"/>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284984"/>
            <a:ext cx="8208962" cy="3024336"/>
          </a:xfrm>
          <a:prstGeom prst="rect">
            <a:avLst/>
          </a:prstGeom>
        </p:spPr>
        <p:txBody>
          <a:bodyPr>
            <a:normAutofit fontScale="92500" lnSpcReduction="10000"/>
          </a:bodyPr>
          <a:lstStyle/>
          <a:p>
            <a:r>
              <a:rPr lang="en-US" dirty="0" smtClean="0"/>
              <a:t>Evaluation context</a:t>
            </a:r>
          </a:p>
          <a:p>
            <a:pPr lvl="1"/>
            <a:r>
              <a:rPr lang="en-US" dirty="0" smtClean="0"/>
              <a:t>The context of the executed state machine</a:t>
            </a:r>
          </a:p>
          <a:p>
            <a:pPr lvl="1"/>
            <a:r>
              <a:rPr lang="en-US" dirty="0" smtClean="0"/>
              <a:t>Access to members is allowed (e.g. operations)</a:t>
            </a:r>
          </a:p>
          <a:p>
            <a:r>
              <a:rPr lang="en-US" dirty="0" smtClean="0"/>
              <a:t>Event data passing</a:t>
            </a:r>
          </a:p>
          <a:p>
            <a:pPr lvl="1"/>
            <a:r>
              <a:rPr lang="en-US" dirty="0" smtClean="0"/>
              <a:t>Data embedded in the event occurrence which has triggered the RTC step are available in the evaluation process</a:t>
            </a:r>
          </a:p>
          <a:p>
            <a:pPr lvl="1"/>
            <a:r>
              <a:rPr lang="en-US" dirty="0" smtClean="0"/>
              <a:t>The data are provided as input parameter values.</a:t>
            </a:r>
          </a:p>
        </p:txBody>
      </p:sp>
      <p:sp>
        <p:nvSpPr>
          <p:cNvPr id="7" name="Rectangle 6"/>
          <p:cNvSpPr/>
          <p:nvPr/>
        </p:nvSpPr>
        <p:spPr>
          <a:xfrm>
            <a:off x="5652120" y="1147091"/>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20</a:t>
            </a:fld>
            <a:endParaRPr lang="en-US" altLang="en-US"/>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a:latin typeface="+mj-lt"/>
                <a:cs typeface="Courier New" charset="0"/>
              </a:rPr>
              <a:t> </a:t>
            </a:r>
            <a:r>
              <a:rPr lang="en-US" sz="1000" dirty="0" smtClean="0">
                <a:latin typeface="+mj-lt"/>
                <a:cs typeface="Courier New" charset="0"/>
              </a:rPr>
              <a:t>represents an event occurrence that is deferred by the executing state machine. Such events are placed in the in 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have an SM_ObjectActivation. Such particular object activation enables handling of both completion events (state machine specific) and deferred events (not state machine specific but not available directly in fUML).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a:t>
            </a:r>
            <a:r>
              <a:rPr lang="en-US" sz="1000" dirty="0" smtClean="0">
                <a:latin typeface="Courier New" panose="02070309020205020404" pitchFamily="49" charset="0"/>
                <a:cs typeface="Courier New" panose="02070309020205020404" pitchFamily="49" charset="0"/>
              </a:rPr>
              <a:t>getNextEvent</a:t>
            </a:r>
            <a:r>
              <a:rPr lang="en-US" sz="1000" dirty="0" smtClean="0">
                <a:latin typeface="+mj-lt"/>
                <a:cs typeface="Courier New" charset="0"/>
              </a:rPr>
              <a:t> is redefined to ensure that while there is completion event in the pool then they are dispatched 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in the regular event pool. The order in which these events are returned to the pool is the order in which they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a specialization of an Execution. It enables a Behavior to be executed using data shipped by the </a:t>
            </a:r>
            <a:r>
              <a:rPr lang="en-US" sz="1000" smtClean="0">
                <a:latin typeface="+mj-lt"/>
                <a:cs typeface="Courier New" charset="0"/>
              </a:rPr>
              <a:t>event occurren </a:t>
            </a:r>
            <a:r>
              <a:rPr lang="en-US" sz="1000" dirty="0" smtClean="0">
                <a:latin typeface="+mj-lt"/>
                <a:cs typeface="Courier New" charset="0"/>
              </a:rPr>
              <a:t>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21728" y="5229199"/>
            <a:ext cx="7951325"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event occurrence that triggered the behavior execution is used to feed input parameter values. These parameters values are provide to the wrapped execution that corresponds to the interpreter for the behavior. The execution is executed. At the end output parameter values (if any) are extracted and made available through the wrapping execution.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22</a:t>
            </a:fld>
            <a:endParaRPr lang="en-US" altLang="en-US"/>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their 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sur that a Class that 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a:xfrm>
            <a:off x="5473080" y="6477000"/>
            <a:ext cx="2133600" cy="244475"/>
          </a:xfrm>
        </p:spPr>
        <p:txBody>
          <a:bodyPr/>
          <a:lstStyle/>
          <a:p>
            <a:fld id="{9F92182E-64AA-F941-A040-F5ADA82DD3F4}" type="slidenum">
              <a:rPr lang="en-US" altLang="en-US" smtClean="0"/>
              <a:pPr/>
              <a:t>25</a:t>
            </a:fld>
            <a:endParaRPr lang="en-US" altLang="en-US"/>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state-machine. It contains a set of Region Activation which themselves contains VertexActivation.</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84912" y="6192937"/>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he state machine</a:t>
            </a:r>
            <a:endParaRPr lang="en-US" sz="1000" dirty="0">
              <a:latin typeface="+mj-lt"/>
              <a:cs typeface="Courier New" panose="02070309020205020404" pitchFamily="49" charset="0"/>
            </a:endParaRPr>
          </a:p>
        </p:txBody>
      </p:sp>
      <p:cxnSp>
        <p:nvCxnSpPr>
          <p:cNvPr id="18" name="Connecteur droit 15"/>
          <p:cNvCxnSpPr/>
          <p:nvPr/>
        </p:nvCxnSpPr>
        <p:spPr>
          <a:xfrm>
            <a:off x="3491880" y="5879889"/>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it is a specialization of an Execution, a StateMachineExecution overrides the execute operation. The execution of this latter implies the (recursive) instantiation of the visitors for all models elements owned by the state machine and the simultaneous entry of all regions directly owned by the state 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state machine implies the destruction of the complete hierarchy of visitors for the state-machine.</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(2)</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26</a:t>
            </a:fld>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816424"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event occurrence in two different situations:</a:t>
            </a:r>
          </a:p>
          <a:p>
            <a:pPr marL="228600" indent="-228600">
              <a:buFont typeface="+mj-lt"/>
              <a:buAutoNum type="arabicPeriod"/>
            </a:pPr>
            <a:r>
              <a:rPr lang="en-US" sz="1000" dirty="0" smtClean="0">
                <a:latin typeface="+mj-lt"/>
                <a:cs typeface="Courier New" panose="02070309020205020404" pitchFamily="49" charset="0"/>
              </a:rPr>
              <a:t>The event occurrence is deferred in the current state machine configuration</a:t>
            </a:r>
          </a:p>
          <a:p>
            <a:pPr marL="228600" indent="-228600">
              <a:buFont typeface="+mj-lt"/>
              <a:buAutoNum type="arabicPeriod"/>
            </a:pPr>
            <a:r>
              <a:rPr lang="en-US" sz="1000" dirty="0" smtClean="0">
                <a:latin typeface="+mj-lt"/>
                <a:cs typeface="Courier New" panose="02070309020205020404" pitchFamily="49" charset="0"/>
              </a:rPr>
              <a:t>One or more transitions are ready to fire in the current state machine 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 the hierarchy of active states of the executed state machine. The configuration is used during the dispatching phase to evaluate if the accepter registered by the state-machine matches the  dispatched event 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Visitors (1)</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semantic visitor that is the common ancestor for all visitors defined for all behavior state machines concepts. This visitors provides a set of basic operation (e.g., access parent visitor, instantiate sub-visitors, get execution context, etc) shared by all type 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state machine model element</a:t>
            </a: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StateMachineSemanticVisitor 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26</a:t>
            </a:r>
            <a:endParaRPr lang="en-US" altLang="en-US" dirty="0"/>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Visitors (2)</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VertexActivation and TransitionActivation which are visitors for vertices and transitions 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transitions 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kind (external, internal  and local) of transitions. It references a source and a target VertexActivation</a:t>
            </a: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28</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vertices and transitions 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entry (implicit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sequence 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 static analysis semantics when a region is encountered. If the region is entered explicitly then it can always propagate the execution. Conversely if its entered implicitly it can only propagate the execution if it exists an initial pseudo state and this latter can also propagate the execution.</a:t>
            </a:r>
          </a:p>
          <a:p>
            <a:pPr lvl="1"/>
            <a:r>
              <a:rPr lang="en-US" sz="1600" dirty="0" smtClean="0">
                <a:latin typeface="Courier New" panose="02070309020205020404" pitchFamily="49" charset="0"/>
                <a:cs typeface="Courier New" panose="02070309020205020404" pitchFamily="49" charset="0"/>
              </a:rPr>
              <a:t>Terminate</a:t>
            </a:r>
          </a:p>
          <a:p>
            <a:pPr lvl="2"/>
            <a:r>
              <a:rPr lang="en-US" sz="1200" dirty="0" smtClean="0">
                <a:latin typeface="+mj-lt"/>
                <a:cs typeface="Courier New" panose="02070309020205020404" pitchFamily="49" charset="0"/>
              </a:rPr>
              <a:t>Implies the destruction of all visitors owned by the region.</a:t>
            </a:r>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04562555"/>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3</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vertices.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kind of transitions (External, Internal and Local).</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transition 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transition is different from the last event used to trigger this latter then to consider that the propagation can be performed, the target vertex of the transition must be able to accept the propagation. If the current event and the last event are not different the last static analysis result is result is 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vertex activations. Computed only once, when the transition 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448272"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smtClean="0">
                <a:latin typeface="Courier New" panose="02070309020205020404" pitchFamily="49" charset="0"/>
                <a:cs typeface="Courier New" panose="02070309020205020404" pitchFamily="49" charset="0"/>
              </a:rPr>
              <a:t>StateMachineConfiguration</a:t>
            </a:r>
            <a:r>
              <a:rPr lang="en-US" sz="1100" dirty="0" smtClean="0">
                <a:cs typeface="Courier New" panose="02070309020205020404" pitchFamily="49" charset="0"/>
              </a:rPr>
              <a:t> always belongs to a </a:t>
            </a:r>
            <a:r>
              <a:rPr lang="en-US" sz="1100" dirty="0" smtClean="0">
                <a:latin typeface="Courier New" panose="02070309020205020404" pitchFamily="49" charset="0"/>
                <a:cs typeface="Courier New" panose="02070309020205020404" pitchFamily="49" charset="0"/>
              </a:rPr>
              <a:t>StateMachineExecution</a:t>
            </a:r>
            <a:endParaRPr lang="en-US" sz="1100" dirty="0">
              <a:latin typeface="Courier New" panose="02070309020205020404" pitchFamily="49" charset="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err="1" smtClean="0">
                <a:latin typeface="Courier New" panose="02070309020205020404" pitchFamily="49" charset="0"/>
                <a:cs typeface="Courier New" panose="02070309020205020404" pitchFamily="49" charset="0"/>
              </a:rPr>
              <a:t>StateMachine</a:t>
            </a:r>
            <a:r>
              <a:rPr lang="en-US" sz="1100" dirty="0" smtClean="0">
                <a:latin typeface="Courier New" panose="02070309020205020404" pitchFamily="49" charset="0"/>
                <a:cs typeface="Courier New" panose="02070309020205020404" pitchFamily="49" charset="0"/>
              </a:rPr>
              <a:t> Configuration</a:t>
            </a:r>
            <a:r>
              <a:rPr lang="en-US" sz="1100" dirty="0" smtClean="0">
                <a:cs typeface="Courier New" panose="02070309020205020404" pitchFamily="49" charset="0"/>
              </a:rPr>
              <a:t> represents the hierarchy of activate states the currently executed state-machine 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Each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in the hierarchy designate a currently active state.</a:t>
            </a:r>
            <a:endParaRPr lang="en-US" sz="1100" dirty="0">
              <a:latin typeface="Courier New" panose="02070309020205020404" pitchFamily="49" charset="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32</a:t>
            </a:fld>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event occurrence is deferred</a:t>
            </a:r>
          </a:p>
          <a:p>
            <a:pPr lvl="1"/>
            <a:r>
              <a:rPr lang="en-US" dirty="0" smtClean="0"/>
              <a:t>Determine if an event occurrence triggers one or more transitions</a:t>
            </a:r>
          </a:p>
          <a:p>
            <a:r>
              <a:rPr lang="en-US" dirty="0" smtClean="0"/>
              <a:t>Constraint</a:t>
            </a:r>
          </a:p>
          <a:p>
            <a:pPr lvl="1"/>
            <a:r>
              <a:rPr lang="en-US" dirty="0" smtClean="0"/>
              <a:t>The target configuration cannot be invalid </a:t>
            </a:r>
          </a:p>
          <a:p>
            <a:pPr lvl="2"/>
            <a:r>
              <a:rPr lang="en-US" dirty="0" smtClean="0"/>
              <a:t>This is ensured by the static analysis performed before taking the decision to perform a step.</a:t>
            </a:r>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PseudoStateActivation</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Activation (1)</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32</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doActivityContextObject. If so, a doActivity is currently running at that state (i.e.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associated with a set of RegionActivation corresponding to visitors corresponding to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and has entry or exit points associated with a set of EntryPointActivation or ExitPointActivation. These visitors capture semantics of both Entry  and Exit 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Activation (2)</a:t>
            </a:r>
            <a:endParaRPr lang="en-US" dirty="0"/>
          </a:p>
        </p:txBody>
      </p:sp>
      <p:pic>
        <p:nvPicPr>
          <p:cNvPr id="6" name="Image 5"/>
          <p:cNvPicPr>
            <a:picLocks noChangeAspect="1"/>
          </p:cNvPicPr>
          <p:nvPr/>
        </p:nvPicPr>
        <p:blipFill>
          <a:blip r:embed="rId2"/>
          <a:stretch>
            <a:fillRect/>
          </a:stretch>
        </p:blipFill>
        <p:spPr>
          <a:xfrm>
            <a:off x="229918" y="1772816"/>
            <a:ext cx="8662562" cy="3384376"/>
          </a:xfrm>
          <a:prstGeom prst="rect">
            <a:avLst/>
          </a:prstGeom>
        </p:spPr>
      </p:pic>
      <p:sp>
        <p:nvSpPr>
          <p:cNvPr id="26" name="Rectangle 25"/>
          <p:cNvSpPr/>
          <p:nvPr/>
        </p:nvSpPr>
        <p:spPr>
          <a:xfrm>
            <a:off x="323528" y="1196752"/>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 to determine if  the state is ready to complete</a:t>
            </a:r>
          </a:p>
        </p:txBody>
      </p:sp>
      <p:cxnSp>
        <p:nvCxnSpPr>
          <p:cNvPr id="27" name="Connecteur droit 15"/>
          <p:cNvCxnSpPr>
            <a:endCxn id="26" idx="2"/>
          </p:cNvCxnSpPr>
          <p:nvPr/>
        </p:nvCxnSpPr>
        <p:spPr>
          <a:xfrm flipV="1">
            <a:off x="973796" y="1972379"/>
            <a:ext cx="1" cy="59252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5445224"/>
            <a:ext cx="244827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state completes a completion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event is generated and associated to the state. The event occurrence is placed in the event pool</a:t>
            </a: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 activation can defer an event (see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operation). The deferred event occurrence is placed in the deferred event pool. The state activation is also responsible for the release of the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36</a:t>
            </a:fld>
            <a:endParaRPr lang="en-US" altLang="en-US"/>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event (no trigger is allowed)</a:t>
            </a:r>
          </a:p>
          <a:p>
            <a:pPr lvl="1"/>
            <a:r>
              <a:rPr lang="en-US" dirty="0" smtClean="0"/>
              <a:t>Cannot enter regions (regions are not allowed in Final State)</a:t>
            </a:r>
          </a:p>
          <a:p>
            <a:pPr lvl="1"/>
            <a:r>
              <a:rPr lang="en-US" dirty="0" smtClean="0"/>
              <a:t>Do not generate a completion event upon entry (a completion event is never associated to a final state)</a:t>
            </a:r>
          </a:p>
          <a:p>
            <a:pPr lvl="1"/>
            <a:r>
              <a:rPr lang="en-US" dirty="0"/>
              <a:t>Cannot be exited</a:t>
            </a:r>
          </a:p>
          <a:p>
            <a:pPr lvl="1"/>
            <a:r>
              <a:rPr lang="en-US" dirty="0" smtClean="0"/>
              <a:t>Cannot execute entry, doActivity or exit (no behavior is allowed on a final state)</a:t>
            </a:r>
          </a:p>
        </p:txBody>
      </p:sp>
      <p:sp>
        <p:nvSpPr>
          <p:cNvPr id="8" name="Rectangle 7"/>
          <p:cNvSpPr/>
          <p:nvPr/>
        </p:nvSpPr>
        <p:spPr>
          <a:xfrm>
            <a:off x="6553200" y="3949517"/>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Final is located is completed</a:t>
            </a:r>
          </a:p>
        </p:txBody>
      </p:sp>
      <p:cxnSp>
        <p:nvCxnSpPr>
          <p:cNvPr id="9" name="Connecteur droit 15"/>
          <p:cNvCxnSpPr/>
          <p:nvPr/>
        </p:nvCxnSpPr>
        <p:spPr>
          <a:xfrm>
            <a:off x="5724128" y="4330449"/>
            <a:ext cx="829072"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5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Do Activity Execution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37</a:t>
            </a:fld>
            <a:endParaRPr lang="en-US" altLang="en-US"/>
          </a:p>
        </p:txBody>
      </p:sp>
      <p:pic>
        <p:nvPicPr>
          <p:cNvPr id="7" name="Image 6"/>
          <p:cNvPicPr>
            <a:picLocks noChangeAspect="1"/>
          </p:cNvPicPr>
          <p:nvPr/>
        </p:nvPicPr>
        <p:blipFill>
          <a:blip r:embed="rId2"/>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doActivity requires to have access to the same members than the state machine. Hence, its context object is the same that the one associated to the state machine.</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62010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the context object of a running doActivity behavior. It ensures that operation calls, feature assignment, signal sending are routed directly the state-machine context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always associate to a specific object activation.  This object activation is responsible for checking the completion of the doActivity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469282" y="4771541"/>
            <a:ext cx="2811820"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doActivity are also available at the object activation associated to the context object of the do activity context object. This ensures that  the doActivity is allowed to react to event occurrences available at the state machine event pool. When an event occurrence matches an event accepter registered by the doActivity a new RTC step is performed for that doActivity.</a:t>
            </a:r>
          </a:p>
        </p:txBody>
      </p:sp>
      <p:cxnSp>
        <p:nvCxnSpPr>
          <p:cNvPr id="32" name="Connecteur droit 15"/>
          <p:cNvCxnSpPr/>
          <p:nvPr/>
        </p:nvCxnSpPr>
        <p:spPr>
          <a:xfrm>
            <a:off x="5076056" y="4581129"/>
            <a:ext cx="384353" cy="3618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Do Activity Execution (2)</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
        <p:nvSpPr>
          <p:cNvPr id="14" name="Espace réservé du contenu 2"/>
          <p:cNvSpPr txBox="1">
            <a:spLocks/>
          </p:cNvSpPr>
          <p:nvPr/>
        </p:nvSpPr>
        <p:spPr bwMode="auto">
          <a:xfrm>
            <a:off x="467494" y="1196752"/>
            <a:ext cx="8208962" cy="528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General semantics</a:t>
            </a:r>
          </a:p>
          <a:p>
            <a:pPr lvl="1"/>
            <a:r>
              <a:rPr lang="en-US" dirty="0" smtClean="0"/>
              <a:t>The state machine and its running doActivity behavior(s) compete to consume an event occurrence.</a:t>
            </a:r>
          </a:p>
          <a:p>
            <a:r>
              <a:rPr lang="en-US" dirty="0" smtClean="0"/>
              <a:t>Problem</a:t>
            </a:r>
          </a:p>
          <a:p>
            <a:pPr lvl="1"/>
            <a:r>
              <a:rPr lang="en-US" dirty="0" smtClean="0"/>
              <a:t>Hence it is impossible to guarantee that in some situations an event occurrence always trigger an RTC step in the doActivity rather than in the state machine.</a:t>
            </a:r>
          </a:p>
          <a:p>
            <a:r>
              <a:rPr lang="en-US" dirty="0" smtClean="0"/>
              <a:t>Proposed resolution</a:t>
            </a:r>
          </a:p>
          <a:p>
            <a:pPr lvl="1"/>
            <a:r>
              <a:rPr lang="en-US" dirty="0" smtClean="0"/>
              <a:t>A state machine is not allowed to defer an event occurrence for which a competing doActivity has already registered an accepter.</a:t>
            </a:r>
          </a:p>
          <a:p>
            <a:pPr lvl="1"/>
            <a:r>
              <a:rPr lang="en-US" dirty="0" smtClean="0"/>
              <a:t>An event occurrence that has been deferred by the state machine can be used to trigger RTC in the doActivity (direct acceptance from).</a:t>
            </a:r>
          </a:p>
        </p:txBody>
      </p:sp>
    </p:spTree>
    <p:extLst>
      <p:ext uri="{BB962C8B-B14F-4D97-AF65-F5344CB8AC3E}">
        <p14:creationId xmlns:p14="http://schemas.microsoft.com/office/powerpoint/2010/main" val="169311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 State Activations (1)</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39</a:t>
            </a:fld>
            <a:endParaRPr lang="en-US" altLang="en-US"/>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pseudo state activations reference a set transition activations. This set is computed during static evaluation of execution path. It contains the transition activations which evaluated their transition guard to true. This information is used at the time the pseudo state activation is entered 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Abstract</a:t>
            </a:r>
          </a:p>
          <a:p>
            <a:pPr lvl="1"/>
            <a:r>
              <a:rPr lang="en-US" dirty="0" smtClean="0"/>
              <a:t>PseudostateActivation is abstract hence it does not redefine entry or exit operations. Specializations of PseudostateActivation redefine these operations.</a:t>
            </a:r>
          </a:p>
          <a:p>
            <a:r>
              <a:rPr lang="en-US" dirty="0" smtClean="0"/>
              <a:t>Static analysis and guard evaluation</a:t>
            </a:r>
          </a:p>
          <a:p>
            <a:pPr lvl="1"/>
            <a:r>
              <a:rPr lang="en-US" dirty="0" smtClean="0">
                <a:latin typeface="Courier New" panose="02070309020205020404" pitchFamily="49" charset="0"/>
                <a:cs typeface="Courier New" panose="02070309020205020404" pitchFamily="49" charset="0"/>
              </a:rPr>
              <a:t>evaluateAllGuard</a:t>
            </a:r>
          </a:p>
          <a:p>
            <a:pPr lvl="2"/>
            <a:r>
              <a:rPr lang="en-US" dirty="0" smtClean="0"/>
              <a:t>Evaluate all guards of transitions outgoing the pseudo state. Transitions with guards evaluating to true are registered in the set of fireable transitions.</a:t>
            </a:r>
          </a:p>
          <a:p>
            <a:pPr lvl="1"/>
            <a:r>
              <a:rPr lang="en-US" dirty="0" smtClean="0">
                <a:latin typeface="Courier New" panose="02070309020205020404" pitchFamily="49" charset="0"/>
                <a:cs typeface="Courier New" panose="02070309020205020404" pitchFamily="49" charset="0"/>
              </a:rPr>
              <a:t>canPropagateExecution</a:t>
            </a:r>
          </a:p>
          <a:p>
            <a:pPr lvl="2"/>
            <a:r>
              <a:rPr lang="en-US" dirty="0" smtClean="0"/>
              <a:t>Defines the general rule to evaluate if the execution can be propagated through this pseudo state at static analysis time.</a:t>
            </a:r>
          </a:p>
        </p:txBody>
      </p:sp>
    </p:spTree>
    <p:extLst>
      <p:ext uri="{BB962C8B-B14F-4D97-AF65-F5344CB8AC3E}">
        <p14:creationId xmlns:p14="http://schemas.microsoft.com/office/powerpoint/2010/main" val="38800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183744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a:t>
                      </a:r>
                      <a:r>
                        <a:rPr lang="en-US" baseline="0" dirty="0" smtClean="0">
                          <a:solidFill>
                            <a:schemeClr val="tx1"/>
                          </a:solidFill>
                        </a:rPr>
                        <a:t>2.5 </a:t>
                      </a:r>
                      <a:r>
                        <a:rPr lang="en-US" baseline="0" dirty="0" smtClean="0">
                          <a:solidFill>
                            <a:schemeClr val="tx1"/>
                          </a:solidFill>
                        </a:rPr>
                        <a:t>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a:t>
                      </a:r>
                      <a:r>
                        <a:rPr lang="en-US" baseline="0" dirty="0" smtClean="0">
                          <a:solidFill>
                            <a:schemeClr val="tx1"/>
                          </a:solidFill>
                        </a:rPr>
                        <a:t>coverage is </a:t>
                      </a:r>
                      <a:r>
                        <a:rPr lang="en-US" baseline="0" dirty="0" smtClean="0">
                          <a:solidFill>
                            <a:schemeClr val="tx1"/>
                          </a:solidFill>
                        </a:rPr>
                        <a:t>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(2)</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40</a:t>
            </a:fld>
            <a:endParaRPr lang="en-US" altLang="en-US"/>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“initial”: the single outgoing transition 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“terminate”: the state machine 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3312368"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“join”: one of its outgoing transition is chosen to be fired. The join pseudo state can only be entered when all of its incoming transitions 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“fork”: all transitions are fired concurrently. A fork pseudo state can only be exited when all of its outgoing transitions 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08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(3)</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41</a:t>
            </a:fld>
            <a:endParaRPr lang="en-US" altLang="en-US"/>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pseudo state with the kind “Entry”. If the owning state is orthogonal then the entry plays the role of a fork. Otherwise it acts like a Junction pseudo state.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“Exit”. If all of its incoming transitions come from vertices located in different regions the exit point plays the role of a Join pseudo state. When entered, the exit point implies exiting its parent. Finally, one of its outgoing transition 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7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(5)</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42</a:t>
            </a:fld>
            <a:endParaRPr lang="en-US" altLang="en-US"/>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guards are evaluated during static analysis to account for the existence of an “ELSE” transition. If no outgoing transitions had a guard evaluating to true then if it exists an “ELSE” transition the its visitor is added to the set of fireable transitions.</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“ELSE” has a guard whose specification is an Expression associated to the “else” symbol. The expression has no operand.  </a:t>
            </a: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Conditional Pseudo State</a:t>
            </a:r>
          </a:p>
          <a:p>
            <a:pPr lvl="1"/>
            <a:r>
              <a:rPr lang="en-US" dirty="0" smtClean="0"/>
              <a:t>Choice</a:t>
            </a:r>
          </a:p>
          <a:p>
            <a:pPr lvl="2"/>
            <a:r>
              <a:rPr lang="en-US" dirty="0" smtClean="0"/>
              <a:t>Guards of outgoing transitions are not evaluated during static analysis. They are evaluated at the time the choice is reached by the execution.</a:t>
            </a:r>
          </a:p>
          <a:p>
            <a:pPr lvl="1"/>
            <a:r>
              <a:rPr lang="en-US" dirty="0" smtClean="0"/>
              <a:t>Junction</a:t>
            </a:r>
          </a:p>
          <a:p>
            <a:pPr lvl="2"/>
            <a:r>
              <a:rPr lang="en-US" dirty="0" smtClean="0"/>
              <a:t>Guards of outgoing transitions are evaluated during static analysis.</a:t>
            </a:r>
          </a:p>
        </p:txBody>
      </p:sp>
    </p:spTree>
    <p:extLst>
      <p:ext uri="{BB962C8B-B14F-4D97-AF65-F5344CB8AC3E}">
        <p14:creationId xmlns:p14="http://schemas.microsoft.com/office/powerpoint/2010/main" val="3224368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(6)</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43</a:t>
            </a:fld>
            <a:endParaRPr lang="en-US" altLang="en-US"/>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transition</a:t>
            </a: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Restore operations captures the execution semantics enabling the restoration of a state when an history pseudo state 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494" y="4419294"/>
            <a:ext cx="8208962" cy="205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History Pseudo state</a:t>
            </a:r>
          </a:p>
          <a:p>
            <a:pPr lvl="1"/>
            <a:r>
              <a:rPr lang="en-US" dirty="0" smtClean="0"/>
              <a:t>Entering sequence and restoration process for a state are common to the both kinds of history (deep and shallow)</a:t>
            </a:r>
          </a:p>
          <a:p>
            <a:pPr lvl="1"/>
            <a:r>
              <a:rPr lang="en-US" dirty="0" smtClean="0"/>
              <a:t>Shallow</a:t>
            </a:r>
          </a:p>
          <a:p>
            <a:pPr lvl="2"/>
            <a:r>
              <a:rPr lang="en-US" dirty="0" smtClean="0"/>
              <a:t>In the context of a </a:t>
            </a:r>
            <a:r>
              <a:rPr lang="en-US" dirty="0"/>
              <a:t>s</a:t>
            </a:r>
            <a:r>
              <a:rPr lang="en-US" dirty="0" smtClean="0"/>
              <a:t>hallow history, only the top region (i.e. the one containing the history) can be restored. If this region has no history but a default transition, then this transition is fired. In all other cases, the region performs a default entry.</a:t>
            </a:r>
          </a:p>
          <a:p>
            <a:pPr lvl="1"/>
            <a:r>
              <a:rPr lang="en-US" dirty="0" smtClean="0"/>
              <a:t>Deep</a:t>
            </a:r>
          </a:p>
          <a:p>
            <a:pPr lvl="2"/>
            <a:r>
              <a:rPr lang="en-US" dirty="0" smtClean="0"/>
              <a:t>The restoration process is similar than the one performed for the shallow history. The difference is that the restoration process is propagated to the nested </a:t>
            </a:r>
            <a:r>
              <a:rPr lang="en-US" dirty="0" err="1" smtClean="0"/>
              <a:t>regions.s</a:t>
            </a:r>
            <a:endParaRPr lang="en-US" dirty="0" smtClean="0"/>
          </a:p>
        </p:txBody>
      </p:sp>
    </p:spTree>
    <p:extLst>
      <p:ext uri="{BB962C8B-B14F-4D97-AF65-F5344CB8AC3E}">
        <p14:creationId xmlns:p14="http://schemas.microsoft.com/office/powerpoint/2010/main" val="4057770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9877" y="45091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smtClean="0">
                <a:latin typeface="Courier New" panose="02070309020205020404" pitchFamily="49" charset="0"/>
                <a:cs typeface="Courier New" panose="02070309020205020404" pitchFamily="49" charset="0"/>
              </a:rPr>
              <a:t>TransitionActivation </a:t>
            </a:r>
            <a:r>
              <a:rPr lang="en-US" sz="1100" dirty="0" smtClean="0">
                <a:cs typeface="Courier New" panose="02070309020205020404" pitchFamily="49" charset="0"/>
              </a:rPr>
              <a:t>capture semantics of a kind of </a:t>
            </a:r>
            <a:r>
              <a:rPr lang="en-US" sz="1100" dirty="0" smtClean="0">
                <a:latin typeface="Courier New" panose="02070309020205020404" pitchFamily="49" charset="0"/>
                <a:cs typeface="Courier New" panose="02070309020205020404" pitchFamily="49" charset="0"/>
              </a:rPr>
              <a:t>Transition</a:t>
            </a:r>
            <a:r>
              <a:rPr lang="en-US" sz="1100" dirty="0" smtClean="0">
                <a:cs typeface="Courier New" panose="02070309020205020404" pitchFamily="49" charset="0"/>
              </a:rPr>
              <a:t>,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dirty="0" smtClean="0"/>
              <a:t>PSSM: Transition Activations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44</a:t>
            </a:fld>
            <a:endParaRPr lang="en-US" altLang="en-US"/>
          </a:p>
        </p:txBody>
      </p:sp>
      <p:pic>
        <p:nvPicPr>
          <p:cNvPr id="8" name="Image 7"/>
          <p:cNvPicPr>
            <a:picLocks noChangeAspect="1"/>
          </p:cNvPicPr>
          <p:nvPr/>
        </p:nvPicPr>
        <p:blipFill>
          <a:blip r:embed="rId2"/>
          <a:stretch>
            <a:fillRect/>
          </a:stretch>
        </p:blipFill>
        <p:spPr>
          <a:xfrm>
            <a:off x="390525" y="1662101"/>
            <a:ext cx="8362950" cy="2286000"/>
          </a:xfrm>
          <a:prstGeom prst="rect">
            <a:avLst/>
          </a:prstGeom>
        </p:spPr>
      </p:pic>
      <p:cxnSp>
        <p:nvCxnSpPr>
          <p:cNvPr id="14" name="Connecteur droit 15"/>
          <p:cNvCxnSpPr/>
          <p:nvPr/>
        </p:nvCxnSpPr>
        <p:spPr>
          <a:xfrm>
            <a:off x="2195736" y="3868570"/>
            <a:ext cx="1044141"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p:nvPr/>
        </p:nvCxnSpPr>
        <p:spPr>
          <a:xfrm>
            <a:off x="4571999" y="3868570"/>
            <a:ext cx="0" cy="6405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5"/>
          <p:cNvCxnSpPr/>
          <p:nvPr/>
        </p:nvCxnSpPr>
        <p:spPr>
          <a:xfrm flipV="1">
            <a:off x="5904122" y="3868570"/>
            <a:ext cx="900126"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Activations (2)</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45</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External</a:t>
            </a:r>
          </a:p>
          <a:p>
            <a:pPr lvl="1"/>
            <a:r>
              <a:rPr lang="en-US" dirty="0" smtClean="0"/>
              <a:t>Exit source</a:t>
            </a:r>
          </a:p>
          <a:p>
            <a:pPr lvl="2"/>
            <a:r>
              <a:rPr lang="en-US" dirty="0" smtClean="0"/>
              <a:t>If the source can be exited and the target can be entered,</a:t>
            </a:r>
          </a:p>
          <a:p>
            <a:pPr lvl="3"/>
            <a:r>
              <a:rPr lang="en-US" dirty="0" smtClean="0"/>
              <a:t>The source is exited. The common ancestor rule applies. That means if the parent state is also required to be exited then it performs (after the source) its exiting sequence.</a:t>
            </a:r>
          </a:p>
          <a:p>
            <a:pPr lvl="2"/>
            <a:r>
              <a:rPr lang="en-US" dirty="0" smtClean="0"/>
              <a:t>Otherwise, only the source is exited and the common ancestor does not applies.</a:t>
            </a:r>
          </a:p>
          <a:p>
            <a:pPr lvl="1"/>
            <a:r>
              <a:rPr lang="en-US" dirty="0" smtClean="0"/>
              <a:t>Enter target</a:t>
            </a:r>
          </a:p>
          <a:p>
            <a:pPr lvl="2"/>
            <a:r>
              <a:rPr lang="en-US" dirty="0" smtClean="0"/>
              <a:t>If the </a:t>
            </a:r>
            <a:r>
              <a:rPr lang="en-US" dirty="0"/>
              <a:t>target can be entered, the target performs its entering sequence. The common ancestor rule applies. That means if parent state of the target also </a:t>
            </a:r>
            <a:r>
              <a:rPr lang="en-US" dirty="0" smtClean="0"/>
              <a:t>requires </a:t>
            </a:r>
            <a:r>
              <a:rPr lang="en-US" dirty="0"/>
              <a:t>to be entered it  performs is entering sequence</a:t>
            </a:r>
            <a:r>
              <a:rPr lang="en-US" dirty="0" smtClean="0"/>
              <a:t>.</a:t>
            </a:r>
          </a:p>
          <a:p>
            <a:pPr lvl="2"/>
            <a:r>
              <a:rPr lang="en-US" dirty="0" smtClean="0"/>
              <a:t>Otherwise, if the source is contained in the target, the target is not re-entered but the region which contains (directly or indirectly) </a:t>
            </a:r>
            <a:r>
              <a:rPr lang="en-US" dirty="0"/>
              <a:t>the </a:t>
            </a:r>
            <a:r>
              <a:rPr lang="en-US" dirty="0" smtClean="0"/>
              <a:t>source completes. If the target is ready to complete then it generates a completion event. </a:t>
            </a:r>
          </a:p>
        </p:txBody>
      </p:sp>
    </p:spTree>
    <p:extLst>
      <p:ext uri="{BB962C8B-B14F-4D97-AF65-F5344CB8AC3E}">
        <p14:creationId xmlns:p14="http://schemas.microsoft.com/office/powerpoint/2010/main" val="1808949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Activations (3)</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46</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Internal</a:t>
            </a:r>
          </a:p>
          <a:p>
            <a:pPr lvl="1"/>
            <a:r>
              <a:rPr lang="en-US" dirty="0" smtClean="0"/>
              <a:t>The source state is never exited</a:t>
            </a:r>
          </a:p>
          <a:p>
            <a:pPr lvl="1"/>
            <a:r>
              <a:rPr lang="en-US" dirty="0" smtClean="0"/>
              <a:t>The target state is never entered</a:t>
            </a:r>
          </a:p>
        </p:txBody>
      </p:sp>
    </p:spTree>
    <p:extLst>
      <p:ext uri="{BB962C8B-B14F-4D97-AF65-F5344CB8AC3E}">
        <p14:creationId xmlns:p14="http://schemas.microsoft.com/office/powerpoint/2010/main" val="2328033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Activations (4)</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47</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Local</a:t>
            </a:r>
          </a:p>
          <a:p>
            <a:pPr lvl="1"/>
            <a:r>
              <a:rPr lang="en-US" dirty="0" smtClean="0"/>
              <a:t>Pre-requisite is to identify the containing state</a:t>
            </a:r>
          </a:p>
          <a:p>
            <a:pPr lvl="1"/>
            <a:r>
              <a:rPr lang="en-US" dirty="0" smtClean="0"/>
              <a:t>Exit source</a:t>
            </a:r>
          </a:p>
          <a:p>
            <a:pPr lvl="2"/>
            <a:r>
              <a:rPr lang="en-US" dirty="0" smtClean="0"/>
              <a:t>If </a:t>
            </a:r>
            <a:r>
              <a:rPr lang="en-US" dirty="0"/>
              <a:t>t</a:t>
            </a:r>
            <a:r>
              <a:rPr lang="en-US" dirty="0" smtClean="0"/>
              <a:t>he source is an entry point. </a:t>
            </a:r>
          </a:p>
          <a:p>
            <a:pPr lvl="3"/>
            <a:r>
              <a:rPr lang="en-US" dirty="0" smtClean="0"/>
              <a:t>The entry point is exited. The common ancestor rule does not apply.</a:t>
            </a:r>
          </a:p>
          <a:p>
            <a:pPr lvl="2"/>
            <a:r>
              <a:rPr lang="en-US" dirty="0" smtClean="0"/>
              <a:t>Otherwise</a:t>
            </a:r>
          </a:p>
          <a:p>
            <a:pPr lvl="3"/>
            <a:r>
              <a:rPr lang="en-US" dirty="0" smtClean="0"/>
              <a:t>If the source contains the target, the current active state of the top region containing (directly or indirectly) the target is exited</a:t>
            </a:r>
          </a:p>
          <a:p>
            <a:pPr lvl="3"/>
            <a:r>
              <a:rPr lang="en-US" dirty="0" smtClean="0"/>
              <a:t>If the source is not the containing state then it is exited and the common ancestor rule applies.</a:t>
            </a:r>
          </a:p>
          <a:p>
            <a:pPr lvl="1"/>
            <a:r>
              <a:rPr lang="en-US" dirty="0" smtClean="0"/>
              <a:t>Enter target</a:t>
            </a:r>
          </a:p>
          <a:p>
            <a:pPr lvl="2"/>
            <a:r>
              <a:rPr lang="en-US" dirty="0" smtClean="0"/>
              <a:t>If the target can be entered and is not the containing state</a:t>
            </a:r>
          </a:p>
          <a:p>
            <a:pPr lvl="3"/>
            <a:r>
              <a:rPr lang="en-US" dirty="0" smtClean="0"/>
              <a:t>The target is entered and the common ancestor rule applies.</a:t>
            </a:r>
          </a:p>
        </p:txBody>
      </p:sp>
    </p:spTree>
    <p:extLst>
      <p:ext uri="{BB962C8B-B14F-4D97-AF65-F5344CB8AC3E}">
        <p14:creationId xmlns:p14="http://schemas.microsoft.com/office/powerpoint/2010/main" val="1424097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48</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49</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2"/>
            <a:ext cx="204835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completion event denotes the completion of a state. The scope of a completion is the state from which it was generated (i.e., it can only be used to trigger a completion transition outgoing that state).</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the fact that a dispatched event occurrence has been deferred in the current state-machine 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0450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deferred event occurrence. In PSSM, both SignalEvent and CallEvent 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048359"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state which provoked the deferral. When this state will leave the state machine configuration, the deferred event will be returned to the event pool.</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(2)</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50</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645865" y="1556792"/>
            <a:ext cx="21976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represent at the event pool of an object activation a request to perform a synchronous operation call.</a:t>
            </a:r>
          </a:p>
        </p:txBody>
      </p:sp>
      <p:sp>
        <p:nvSpPr>
          <p:cNvPr id="11" name="Rectangle 10"/>
          <p:cNvSpPr/>
          <p:nvPr/>
        </p:nvSpPr>
        <p:spPr>
          <a:xfrm>
            <a:off x="2435976" y="2276872"/>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execution which is 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3568" y="3170498"/>
            <a:ext cx="3960440" cy="14106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operation without implementation on an active object. The execution of the Execution consists in sending a CallEventOccurrence to the target and  suspends the caller. The caller will only be allowed to continue its execution at the end of the RTC step in which the call event was dispatched. The caller may stay pending forever if it has 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6320" y="4725144"/>
            <a:ext cx="2197688" cy="6202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Context object corresponding to the caller</a:t>
            </a:r>
          </a:p>
        </p:txBody>
      </p:sp>
      <p:cxnSp>
        <p:nvCxnSpPr>
          <p:cNvPr id="18" name="Connecteur droit 15"/>
          <p:cNvCxnSpPr/>
          <p:nvPr/>
        </p:nvCxnSpPr>
        <p:spPr>
          <a:xfrm>
            <a:off x="4644008" y="5057382"/>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Data Passing</a:t>
            </a:r>
            <a:endParaRPr lang="en-US" dirty="0"/>
          </a:p>
        </p:txBody>
      </p:sp>
      <p:sp>
        <p:nvSpPr>
          <p:cNvPr id="7" name="Sous-titre 6"/>
          <p:cNvSpPr>
            <a:spLocks noGrp="1"/>
          </p:cNvSpPr>
          <p:nvPr>
            <p:ph type="subTitle" idx="1"/>
          </p:nvPr>
        </p:nvSpPr>
        <p:spPr/>
        <p:txBody>
          <a:bodyPr/>
          <a:lstStyle/>
          <a:p>
            <a:r>
              <a:rPr lang="en-US" dirty="0" smtClean="0"/>
              <a:t>The passing of event occurrence data to behaviors executed in a RTC step </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51</a:t>
            </a:fld>
            <a:endParaRPr lang="en-US" altLang="en-US"/>
          </a:p>
        </p:txBody>
      </p:sp>
    </p:spTree>
    <p:extLst>
      <p:ext uri="{BB962C8B-B14F-4D97-AF65-F5344CB8AC3E}">
        <p14:creationId xmlns:p14="http://schemas.microsoft.com/office/powerpoint/2010/main" val="4132014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52</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395536" y="1124744"/>
            <a:ext cx="3867106" cy="1624583"/>
          </a:xfrm>
          <a:prstGeom prst="rect">
            <a:avLst/>
          </a:prstGeom>
        </p:spPr>
      </p:pic>
      <p:sp>
        <p:nvSpPr>
          <p:cNvPr id="8" name="Rectangle 7"/>
          <p:cNvSpPr/>
          <p:nvPr/>
        </p:nvSpPr>
        <p:spPr>
          <a:xfrm>
            <a:off x="4575418" y="1484784"/>
            <a:ext cx="2948910" cy="117454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getExecutionFor </a:t>
            </a:r>
            <a:r>
              <a:rPr lang="en-US" sz="1000" dirty="0" smtClean="0">
                <a:latin typeface="+mj-lt"/>
                <a:cs typeface="Courier New" panose="02070309020205020404" pitchFamily="49" charset="0"/>
              </a:rPr>
              <a:t>provides an the adequate execution for a behavior. If the behavior has parameters and data shipped  by the provided event occurrence can be passed to these parameter the returned execution is an EventTriggeredExecution</a:t>
            </a:r>
          </a:p>
        </p:txBody>
      </p:sp>
      <p:cxnSp>
        <p:nvCxnSpPr>
          <p:cNvPr id="9" name="Connecteur droit 15"/>
          <p:cNvCxnSpPr/>
          <p:nvPr/>
        </p:nvCxnSpPr>
        <p:spPr>
          <a:xfrm>
            <a:off x="3923928" y="2564904"/>
            <a:ext cx="64804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3"/>
          <a:stretch>
            <a:fillRect/>
          </a:stretch>
        </p:blipFill>
        <p:spPr>
          <a:xfrm>
            <a:off x="2535113" y="3091378"/>
            <a:ext cx="6429375" cy="2828925"/>
          </a:xfrm>
          <a:prstGeom prst="rect">
            <a:avLst/>
          </a:prstGeom>
        </p:spPr>
      </p:pic>
      <p:sp>
        <p:nvSpPr>
          <p:cNvPr id="12" name="Rectangle 11"/>
          <p:cNvSpPr/>
          <p:nvPr/>
        </p:nvSpPr>
        <p:spPr>
          <a:xfrm>
            <a:off x="251520" y="3212976"/>
            <a:ext cx="2088232" cy="14290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EventTriggeredExecution is in charge of using the event occurrence to feed the wrapped execution parameters values and to retrieve output values that may be produced.</a:t>
            </a:r>
          </a:p>
        </p:txBody>
      </p:sp>
      <p:cxnSp>
        <p:nvCxnSpPr>
          <p:cNvPr id="13" name="Connecteur droit 15"/>
          <p:cNvCxnSpPr/>
          <p:nvPr/>
        </p:nvCxnSpPr>
        <p:spPr>
          <a:xfrm>
            <a:off x="2339752" y="4437112"/>
            <a:ext cx="288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23928" y="5843269"/>
            <a:ext cx="2088232" cy="83816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SignalEventOccurrence or CallEventOccurrence that triggered the execution of the behavior</a:t>
            </a:r>
          </a:p>
        </p:txBody>
      </p:sp>
      <p:cxnSp>
        <p:nvCxnSpPr>
          <p:cNvPr id="16" name="Connecteur droit 15"/>
          <p:cNvCxnSpPr/>
          <p:nvPr/>
        </p:nvCxnSpPr>
        <p:spPr>
          <a:xfrm flipV="1">
            <a:off x="5652120" y="5661248"/>
            <a:ext cx="0" cy="18202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590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(2)</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53</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
        <p:nvSpPr>
          <p:cNvPr id="6" name="Espace réservé du contenu 2"/>
          <p:cNvSpPr txBox="1">
            <a:spLocks/>
          </p:cNvSpPr>
          <p:nvPr/>
        </p:nvSpPr>
        <p:spPr bwMode="auto">
          <a:xfrm>
            <a:off x="619894" y="1052736"/>
            <a:ext cx="8208962" cy="55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Supported  Event Occurrences</a:t>
            </a:r>
          </a:p>
          <a:p>
            <a:pPr lvl="1"/>
            <a:r>
              <a:rPr lang="en-US" dirty="0" smtClean="0"/>
              <a:t>SignalEventOccurrence</a:t>
            </a:r>
          </a:p>
          <a:p>
            <a:pPr lvl="2"/>
            <a:r>
              <a:rPr lang="en-US" dirty="0" smtClean="0"/>
              <a:t>The behavior must have one parameter</a:t>
            </a:r>
          </a:p>
          <a:p>
            <a:pPr lvl="2"/>
            <a:r>
              <a:rPr lang="en-US" dirty="0" smtClean="0"/>
              <a:t>The parameter must have a type that conforms to the type of the signal instance referenced by the signal event occurrence. </a:t>
            </a:r>
          </a:p>
          <a:p>
            <a:pPr lvl="1"/>
            <a:r>
              <a:rPr lang="en-US" dirty="0" smtClean="0"/>
              <a:t>CallEventOccurrence</a:t>
            </a:r>
          </a:p>
          <a:p>
            <a:pPr lvl="2"/>
            <a:r>
              <a:rPr lang="en-US" dirty="0" smtClean="0"/>
              <a:t>Inputs</a:t>
            </a:r>
          </a:p>
          <a:p>
            <a:pPr lvl="3"/>
            <a:r>
              <a:rPr lang="en-US" dirty="0" smtClean="0"/>
              <a:t>The signature of the behavior must input conform to the signature of the operation. In that case, parameter values provided for the operation are forwarded to parameter values of the behavior.</a:t>
            </a:r>
          </a:p>
          <a:p>
            <a:pPr lvl="2"/>
            <a:r>
              <a:rPr lang="en-US" dirty="0" smtClean="0"/>
              <a:t>Outputs</a:t>
            </a:r>
          </a:p>
          <a:p>
            <a:pPr lvl="3"/>
            <a:r>
              <a:rPr lang="en-US" dirty="0" smtClean="0"/>
              <a:t>The signature of the behavior also output conform to the signature of the operation. In that case output values produced by the behavior are also available for output parameters of the operation.</a:t>
            </a:r>
          </a:p>
        </p:txBody>
      </p:sp>
    </p:spTree>
    <p:extLst>
      <p:ext uri="{BB962C8B-B14F-4D97-AF65-F5344CB8AC3E}">
        <p14:creationId xmlns:p14="http://schemas.microsoft.com/office/powerpoint/2010/main" val="1920407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(3)</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54</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
        <p:nvSpPr>
          <p:cNvPr id="6" name="Espace réservé du contenu 2"/>
          <p:cNvSpPr txBox="1">
            <a:spLocks/>
          </p:cNvSpPr>
          <p:nvPr/>
        </p:nvSpPr>
        <p:spPr bwMode="auto">
          <a:xfrm>
            <a:off x="619894" y="1052736"/>
            <a:ext cx="8208962" cy="55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RTC Step</a:t>
            </a:r>
          </a:p>
          <a:p>
            <a:pPr lvl="1"/>
            <a:r>
              <a:rPr lang="en-US" dirty="0" smtClean="0"/>
              <a:t>Event occurrence data are available for all behaviors executed in the step in which the event occurrence is dispatched.</a:t>
            </a:r>
          </a:p>
          <a:p>
            <a:pPr lvl="2"/>
            <a:r>
              <a:rPr lang="en-US" dirty="0" smtClean="0"/>
              <a:t>Exit, Effect, Entry, doActivity and to all guards which have a specification described as a behavior.</a:t>
            </a:r>
          </a:p>
          <a:p>
            <a:r>
              <a:rPr lang="en-US" dirty="0" smtClean="0"/>
              <a:t>Static analysis</a:t>
            </a:r>
          </a:p>
          <a:p>
            <a:pPr lvl="1"/>
            <a:r>
              <a:rPr lang="en-US" dirty="0" smtClean="0"/>
              <a:t>When the static evaluation of paths takes place the event that may be dispatched is used in guard evaluation if required.</a:t>
            </a:r>
          </a:p>
          <a:p>
            <a:r>
              <a:rPr lang="en-US" dirty="0" smtClean="0"/>
              <a:t>Parallelism</a:t>
            </a:r>
          </a:p>
          <a:p>
            <a:pPr lvl="1"/>
            <a:r>
              <a:rPr lang="en-US" dirty="0" smtClean="0"/>
              <a:t>In case of a CallEvent, if output values are produced, then these values correspond to the output values produced by the last executed behavior.</a:t>
            </a:r>
          </a:p>
        </p:txBody>
      </p:sp>
    </p:spTree>
    <p:extLst>
      <p:ext uri="{BB962C8B-B14F-4D97-AF65-F5344CB8AC3E}">
        <p14:creationId xmlns:p14="http://schemas.microsoft.com/office/powerpoint/2010/main" val="24069743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55</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56</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6" name="Image 5"/>
          <p:cNvPicPr>
            <a:picLocks noChangeAspect="1"/>
          </p:cNvPicPr>
          <p:nvPr/>
        </p:nvPicPr>
        <p:blipFill>
          <a:blip r:embed="rId2"/>
          <a:stretch>
            <a:fillRect/>
          </a:stretch>
        </p:blipFill>
        <p:spPr>
          <a:xfrm>
            <a:off x="467544" y="1124744"/>
            <a:ext cx="3867106" cy="1624583"/>
          </a:xfrm>
          <a:prstGeom prst="rect">
            <a:avLst/>
          </a:prstGeom>
        </p:spPr>
      </p:pic>
      <p:sp>
        <p:nvSpPr>
          <p:cNvPr id="8" name="Rectangle 7"/>
          <p:cNvSpPr/>
          <p:nvPr/>
        </p:nvSpPr>
        <p:spPr>
          <a:xfrm>
            <a:off x="4647426" y="1124744"/>
            <a:ext cx="2948910" cy="13905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isVisitorFor</a:t>
            </a:r>
            <a:r>
              <a:rPr lang="en-US" sz="1000" dirty="0" smtClean="0">
                <a:latin typeface="+mj-lt"/>
                <a:cs typeface="Courier New" panose="02070309020205020404" pitchFamily="49" charset="0"/>
              </a:rPr>
              <a:t> enables a semantic visitor for to evaluate if it is the visitor for the state machine element provided as parameter. The evaluation is true if the node referenced by the visitor is the node provided as parameter. This operation is redefined by StateActivation, TransitionActivation and Region Activation</a:t>
            </a:r>
          </a:p>
        </p:txBody>
      </p:sp>
      <p:cxnSp>
        <p:nvCxnSpPr>
          <p:cNvPr id="9" name="Connecteur droit 15"/>
          <p:cNvCxnSpPr/>
          <p:nvPr/>
        </p:nvCxnSpPr>
        <p:spPr>
          <a:xfrm>
            <a:off x="2411760" y="2420888"/>
            <a:ext cx="223566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619894" y="2852936"/>
            <a:ext cx="8208962" cy="366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TransitionActivation</a:t>
            </a:r>
          </a:p>
          <a:p>
            <a:pPr lvl="1"/>
            <a:r>
              <a:rPr lang="en-US" dirty="0" smtClean="0"/>
              <a:t>A TransitionActivation is a visitor for a transition if</a:t>
            </a:r>
          </a:p>
          <a:p>
            <a:pPr lvl="2"/>
            <a:r>
              <a:rPr lang="en-US" dirty="0" smtClean="0"/>
              <a:t>The transition is the one referenced in the TransitionActivation</a:t>
            </a:r>
          </a:p>
          <a:p>
            <a:pPr lvl="2"/>
            <a:r>
              <a:rPr lang="en-US" dirty="0" smtClean="0"/>
              <a:t>The transition is redefined (directly or indirectly) by the one referenced in the TransitionActivation.</a:t>
            </a:r>
          </a:p>
          <a:p>
            <a:r>
              <a:rPr lang="en-US" dirty="0" smtClean="0"/>
              <a:t>StateActivation</a:t>
            </a:r>
          </a:p>
          <a:p>
            <a:pPr lvl="1"/>
            <a:r>
              <a:rPr lang="en-US" dirty="0" smtClean="0"/>
              <a:t>A StateActivation is a visitor for a state if</a:t>
            </a:r>
          </a:p>
          <a:p>
            <a:pPr lvl="2"/>
            <a:r>
              <a:rPr lang="en-US" dirty="0" smtClean="0"/>
              <a:t>The state is the one referenced in the StateActivation</a:t>
            </a:r>
          </a:p>
          <a:p>
            <a:pPr lvl="2"/>
            <a:r>
              <a:rPr lang="en-US" dirty="0" smtClean="0"/>
              <a:t>The state is redefined (directly or indirectly) by the one referenced in the StateActivation. </a:t>
            </a:r>
          </a:p>
          <a:p>
            <a:pPr marL="0" indent="0">
              <a:buNone/>
            </a:pPr>
            <a:endParaRPr lang="en-US" dirty="0" smtClean="0"/>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(2)</a:t>
            </a:r>
            <a:endParaRPr 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57</a:t>
            </a:fld>
            <a:endParaRPr lang="en-US" altLang="en-US"/>
          </a:p>
        </p:txBody>
      </p:sp>
      <p:pic>
        <p:nvPicPr>
          <p:cNvPr id="9" name="Image 8"/>
          <p:cNvPicPr>
            <a:picLocks noChangeAspect="1"/>
          </p:cNvPicPr>
          <p:nvPr/>
        </p:nvPicPr>
        <p:blipFill>
          <a:blip r:embed="rId2"/>
          <a:stretch>
            <a:fillRect/>
          </a:stretch>
        </p:blipFill>
        <p:spPr>
          <a:xfrm>
            <a:off x="375468" y="980728"/>
            <a:ext cx="3369974" cy="1296144"/>
          </a:xfrm>
          <a:prstGeom prst="rect">
            <a:avLst/>
          </a:prstGeom>
        </p:spPr>
      </p:pic>
      <p:sp>
        <p:nvSpPr>
          <p:cNvPr id="11" name="Rectangle 10"/>
          <p:cNvSpPr/>
          <p:nvPr/>
        </p:nvSpPr>
        <p:spPr>
          <a:xfrm>
            <a:off x="5704640" y="1052736"/>
            <a:ext cx="2948910" cy="10963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computation of the final state machine that is going to be executed takes place during the instantiation process described for a Region. It relies on the extension relationships existing between regions and redefinition relationships existing between state and transitions. </a:t>
            </a:r>
          </a:p>
        </p:txBody>
      </p:sp>
      <p:cxnSp>
        <p:nvCxnSpPr>
          <p:cNvPr id="12" name="Connecteur droit 15"/>
          <p:cNvCxnSpPr/>
          <p:nvPr/>
        </p:nvCxnSpPr>
        <p:spPr>
          <a:xfrm>
            <a:off x="827584" y="1324531"/>
            <a:ext cx="485195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a:off x="1043608" y="1412776"/>
            <a:ext cx="463593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Date Placeholder 2"/>
          <p:cNvSpPr>
            <a:spLocks noGrp="1"/>
          </p:cNvSpPr>
          <p:nvPr>
            <p:ph type="dt" sz="half" idx="10"/>
          </p:nvPr>
        </p:nvSpPr>
        <p:spPr>
          <a:xfrm>
            <a:off x="191330" y="5605687"/>
            <a:ext cx="2133600" cy="244475"/>
          </a:xfrm>
        </p:spPr>
        <p:txBody>
          <a:bodyPr/>
          <a:lstStyle/>
          <a:p>
            <a:r>
              <a:rPr lang="en-US" altLang="en-US" smtClean="0"/>
              <a:t>14 September 2016</a:t>
            </a:r>
            <a:endParaRPr lang="en-US" altLang="en-US" dirty="0"/>
          </a:p>
        </p:txBody>
      </p:sp>
      <p:pic>
        <p:nvPicPr>
          <p:cNvPr id="22" name="Image 21"/>
          <p:cNvPicPr>
            <a:picLocks noChangeAspect="1"/>
          </p:cNvPicPr>
          <p:nvPr/>
        </p:nvPicPr>
        <p:blipFill>
          <a:blip r:embed="rId3"/>
          <a:stretch>
            <a:fillRect/>
          </a:stretch>
        </p:blipFill>
        <p:spPr>
          <a:xfrm>
            <a:off x="375468" y="2365116"/>
            <a:ext cx="3653141" cy="1191242"/>
          </a:xfrm>
          <a:prstGeom prst="rect">
            <a:avLst/>
          </a:prstGeom>
        </p:spPr>
      </p:pic>
      <p:pic>
        <p:nvPicPr>
          <p:cNvPr id="23" name="Image 22"/>
          <p:cNvPicPr>
            <a:picLocks noChangeAspect="1"/>
          </p:cNvPicPr>
          <p:nvPr/>
        </p:nvPicPr>
        <p:blipFill>
          <a:blip r:embed="rId4"/>
          <a:stretch>
            <a:fillRect/>
          </a:stretch>
        </p:blipFill>
        <p:spPr>
          <a:xfrm>
            <a:off x="219850" y="3660901"/>
            <a:ext cx="3848094" cy="2563641"/>
          </a:xfrm>
          <a:prstGeom prst="rect">
            <a:avLst/>
          </a:prstGeom>
        </p:spPr>
      </p:pic>
      <p:cxnSp>
        <p:nvCxnSpPr>
          <p:cNvPr id="24" name="Connecteur droit avec flèche 23"/>
          <p:cNvCxnSpPr/>
          <p:nvPr/>
        </p:nvCxnSpPr>
        <p:spPr>
          <a:xfrm flipV="1">
            <a:off x="1187624" y="3357563"/>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3357564"/>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3556359"/>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4"/>
          <a:stretch>
            <a:fillRect/>
          </a:stretch>
        </p:blipFill>
        <p:spPr>
          <a:xfrm>
            <a:off x="4666595" y="2886649"/>
            <a:ext cx="4164748" cy="2774599"/>
          </a:xfrm>
          <a:prstGeom prst="rect">
            <a:avLst/>
          </a:prstGeom>
        </p:spPr>
      </p:pic>
      <p:cxnSp>
        <p:nvCxnSpPr>
          <p:cNvPr id="59" name="Connecteur droit avec flèche 58"/>
          <p:cNvCxnSpPr/>
          <p:nvPr/>
        </p:nvCxnSpPr>
        <p:spPr>
          <a:xfrm>
            <a:off x="6603973" y="4686712"/>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313624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3082450"/>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3208257"/>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3334478"/>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3375760"/>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3221468"/>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4686712"/>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4678677"/>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460666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4570665"/>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4658648"/>
            <a:ext cx="874440" cy="461665"/>
          </a:xfrm>
          <a:prstGeom prst="rect">
            <a:avLst/>
          </a:prstGeom>
          <a:noFill/>
        </p:spPr>
        <p:txBody>
          <a:bodyPr wrap="square" rtlCol="0">
            <a:spAutoFit/>
          </a:bodyPr>
          <a:lstStyle/>
          <a:p>
            <a:r>
              <a:rPr lang="fr-FR" sz="800" dirty="0" smtClean="0"/>
              <a:t>T5 AnotherSignal / testEnd</a:t>
            </a:r>
            <a:endParaRPr lang="fr-FR" sz="800" dirty="0"/>
          </a:p>
        </p:txBody>
      </p:sp>
      <p:cxnSp>
        <p:nvCxnSpPr>
          <p:cNvPr id="83" name="Connecteur droit 15"/>
          <p:cNvCxnSpPr>
            <a:stCxn id="22" idx="3"/>
          </p:cNvCxnSpPr>
          <p:nvPr/>
        </p:nvCxnSpPr>
        <p:spPr>
          <a:xfrm>
            <a:off x="4028609" y="2960737"/>
            <a:ext cx="687407" cy="11497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Connecteur droit 15"/>
          <p:cNvCxnSpPr>
            <a:stCxn id="23" idx="3"/>
          </p:cNvCxnSpPr>
          <p:nvPr/>
        </p:nvCxnSpPr>
        <p:spPr>
          <a:xfrm flipV="1">
            <a:off x="4067944" y="4110495"/>
            <a:ext cx="648072" cy="83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16016" y="5824019"/>
            <a:ext cx="2088232" cy="6627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 machine computed from the redefinition and extension links</a:t>
            </a:r>
          </a:p>
        </p:txBody>
      </p:sp>
      <p:cxnSp>
        <p:nvCxnSpPr>
          <p:cNvPr id="91" name="Connecteur droit 15"/>
          <p:cNvCxnSpPr>
            <a:stCxn id="90" idx="0"/>
          </p:cNvCxnSpPr>
          <p:nvPr/>
        </p:nvCxnSpPr>
        <p:spPr>
          <a:xfrm flipH="1" flipV="1">
            <a:off x="5756910" y="5606100"/>
            <a:ext cx="3222" cy="21791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~100 test cases asserting the different parts of the state machines semantics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58</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59</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a:t>
            </a:r>
            <a:r>
              <a:rPr lang="en-US" dirty="0" smtClean="0">
                <a:solidFill>
                  <a:srgbClr val="FF0000"/>
                </a:solidFill>
              </a:rPr>
              <a:t>change </a:t>
            </a:r>
            <a:r>
              <a:rPr lang="en-US" dirty="0" smtClean="0"/>
              <a:t>(to be made in UML 2.5.1).</a:t>
            </a:r>
            <a:endParaRPr lang="en-US" dirty="0" smtClean="0"/>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Test Framework </a:t>
            </a:r>
            <a:endParaRPr lang="en-US" dirty="0"/>
          </a:p>
        </p:txBody>
      </p:sp>
      <p:sp>
        <p:nvSpPr>
          <p:cNvPr id="7" name="Sous-titre 6"/>
          <p:cNvSpPr>
            <a:spLocks noGrp="1"/>
          </p:cNvSpPr>
          <p:nvPr>
            <p:ph type="subTitle" idx="1"/>
          </p:nvPr>
        </p:nvSpPr>
        <p:spPr/>
        <p:txBody>
          <a:bodyPr/>
          <a:lstStyle/>
          <a:p>
            <a:r>
              <a:rPr lang="en-US" dirty="0" smtClean="0"/>
              <a:t>Architecture and Test Specification example.</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60</a:t>
            </a:fld>
            <a:endParaRPr lang="en-US" altLang="en-US"/>
          </a:p>
        </p:txBody>
      </p:sp>
    </p:spTree>
    <p:extLst>
      <p:ext uri="{BB962C8B-B14F-4D97-AF65-F5344CB8AC3E}">
        <p14:creationId xmlns:p14="http://schemas.microsoft.com/office/powerpoint/2010/main" val="2238620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61</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62</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14 September 2016</a:t>
            </a:r>
            <a:endParaRPr lang="en-US" altLang="en-US"/>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63</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Some Test Cases</a:t>
            </a:r>
            <a:endParaRPr lang="en-US" dirty="0"/>
          </a:p>
        </p:txBody>
      </p:sp>
      <p:sp>
        <p:nvSpPr>
          <p:cNvPr id="7" name="Sous-titre 6"/>
          <p:cNvSpPr>
            <a:spLocks noGrp="1"/>
          </p:cNvSpPr>
          <p:nvPr>
            <p:ph type="subTitle" idx="1"/>
          </p:nvPr>
        </p:nvSpPr>
        <p:spPr/>
        <p:txBody>
          <a:bodyPr/>
          <a:lstStyle/>
          <a:p>
            <a:r>
              <a:rPr lang="en-US" dirty="0" smtClean="0"/>
              <a:t>Subset of test cases demonstrating the support provided by the semantic model regarding the requirements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64</a:t>
            </a:fld>
            <a:endParaRPr lang="en-US" altLang="en-US"/>
          </a:p>
        </p:txBody>
      </p:sp>
    </p:spTree>
    <p:extLst>
      <p:ext uri="{BB962C8B-B14F-4D97-AF65-F5344CB8AC3E}">
        <p14:creationId xmlns:p14="http://schemas.microsoft.com/office/powerpoint/2010/main" val="1409257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Test suite: Transition (Completion Event)</a:t>
            </a:r>
            <a:endParaRPr lang="en-US" sz="3200"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65</a:t>
            </a:fld>
            <a:endParaRPr lang="en-US" altLang="en-US"/>
          </a:p>
        </p:txBody>
      </p:sp>
      <p:pic>
        <p:nvPicPr>
          <p:cNvPr id="6" name="Image 5"/>
          <p:cNvPicPr>
            <a:picLocks noChangeAspect="1"/>
          </p:cNvPicPr>
          <p:nvPr/>
        </p:nvPicPr>
        <p:blipFill>
          <a:blip r:embed="rId3"/>
          <a:stretch>
            <a:fillRect/>
          </a:stretch>
        </p:blipFill>
        <p:spPr>
          <a:xfrm>
            <a:off x="709515" y="980728"/>
            <a:ext cx="4536504" cy="4154929"/>
          </a:xfrm>
          <a:prstGeom prst="rect">
            <a:avLst/>
          </a:prstGeom>
        </p:spPr>
      </p:pic>
      <p:sp>
        <p:nvSpPr>
          <p:cNvPr id="7" name="Rectangle 6"/>
          <p:cNvSpPr/>
          <p:nvPr/>
        </p:nvSpPr>
        <p:spPr>
          <a:xfrm>
            <a:off x="611560" y="1360322"/>
            <a:ext cx="1319122" cy="77253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Reception of Start signal event occurrence triggers T2</a:t>
            </a:r>
            <a:endParaRPr lang="en-US" sz="1100" dirty="0">
              <a:cs typeface="Courier New" panose="02070309020205020404" pitchFamily="49" charset="0"/>
            </a:endParaRPr>
          </a:p>
        </p:txBody>
      </p:sp>
      <p:cxnSp>
        <p:nvCxnSpPr>
          <p:cNvPr id="8" name="Connecteur droit 15"/>
          <p:cNvCxnSpPr/>
          <p:nvPr/>
        </p:nvCxnSpPr>
        <p:spPr>
          <a:xfrm>
            <a:off x="1930682" y="2060848"/>
            <a:ext cx="105714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9554" y="4581128"/>
            <a:ext cx="1319122" cy="29569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Parallelism</a:t>
            </a:r>
            <a:endParaRPr lang="en-US" sz="1100" dirty="0">
              <a:cs typeface="Courier New" panose="02070309020205020404" pitchFamily="49" charset="0"/>
            </a:endParaRPr>
          </a:p>
        </p:txBody>
      </p:sp>
      <p:cxnSp>
        <p:nvCxnSpPr>
          <p:cNvPr id="18" name="Connecteur droit 15"/>
          <p:cNvCxnSpPr/>
          <p:nvPr/>
        </p:nvCxnSpPr>
        <p:spPr>
          <a:xfrm flipV="1">
            <a:off x="1956628" y="4149080"/>
            <a:ext cx="0" cy="45160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Connecteur droit 15"/>
          <p:cNvCxnSpPr/>
          <p:nvPr/>
        </p:nvCxnSpPr>
        <p:spPr>
          <a:xfrm flipV="1">
            <a:off x="1956628" y="4129526"/>
            <a:ext cx="792087" cy="45160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4" name="Image 23"/>
          <p:cNvPicPr>
            <a:picLocks noChangeAspect="1"/>
          </p:cNvPicPr>
          <p:nvPr/>
        </p:nvPicPr>
        <p:blipFill>
          <a:blip r:embed="rId4"/>
          <a:stretch>
            <a:fillRect/>
          </a:stretch>
        </p:blipFill>
        <p:spPr>
          <a:xfrm>
            <a:off x="251520" y="5131643"/>
            <a:ext cx="5524500" cy="1609725"/>
          </a:xfrm>
          <a:prstGeom prst="rect">
            <a:avLst/>
          </a:prstGeom>
          <a:ln>
            <a:solidFill>
              <a:schemeClr val="tx1"/>
            </a:solidFill>
          </a:ln>
        </p:spPr>
      </p:pic>
      <p:sp>
        <p:nvSpPr>
          <p:cNvPr id="28" name="Rectangle 27"/>
          <p:cNvSpPr/>
          <p:nvPr/>
        </p:nvSpPr>
        <p:spPr>
          <a:xfrm>
            <a:off x="6372200" y="5653162"/>
            <a:ext cx="2088232" cy="72816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Parallelism introduced in the model implies 8 valid execution traces</a:t>
            </a:r>
            <a:endParaRPr lang="en-US" sz="1100" dirty="0">
              <a:cs typeface="Courier New" panose="02070309020205020404" pitchFamily="49" charset="0"/>
            </a:endParaRPr>
          </a:p>
        </p:txBody>
      </p:sp>
      <p:cxnSp>
        <p:nvCxnSpPr>
          <p:cNvPr id="25" name="Connecteur droit 15"/>
          <p:cNvCxnSpPr/>
          <p:nvPr/>
        </p:nvCxnSpPr>
        <p:spPr>
          <a:xfrm>
            <a:off x="5776020" y="6021288"/>
            <a:ext cx="5992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80112" y="2732488"/>
            <a:ext cx="3024336" cy="863758"/>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activity</a:t>
            </a:r>
            <a:r>
              <a:rPr lang="en-US" sz="1100" dirty="0" smtClean="0">
                <a:latin typeface="Courier New" panose="02070309020205020404" pitchFamily="49" charset="0"/>
                <a:cs typeface="Courier New" panose="02070309020205020404" pitchFamily="49" charset="0"/>
              </a:rPr>
              <a:t> doActivity(){</a:t>
            </a:r>
          </a:p>
          <a:p>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.trace(</a:t>
            </a:r>
            <a:r>
              <a:rPr lang="en-US" sz="1100" dirty="0" smtClean="0">
                <a:solidFill>
                  <a:srgbClr val="0070C0"/>
                </a:solidFill>
                <a:latin typeface="Courier New" panose="02070309020205020404" pitchFamily="49" charset="0"/>
                <a:cs typeface="Courier New" panose="02070309020205020404" pitchFamily="49" charset="0"/>
              </a:rPr>
              <a:t>“S3.1(doActivity)”</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p>
        </p:txBody>
      </p:sp>
      <p:cxnSp>
        <p:nvCxnSpPr>
          <p:cNvPr id="30" name="Connecteur droit 15"/>
          <p:cNvCxnSpPr>
            <a:endCxn id="29" idx="1"/>
          </p:cNvCxnSpPr>
          <p:nvPr/>
        </p:nvCxnSpPr>
        <p:spPr>
          <a:xfrm>
            <a:off x="3800028" y="3164367"/>
            <a:ext cx="1780084" cy="0"/>
          </a:xfrm>
          <a:prstGeom prst="straightConnector1">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80112" y="1076428"/>
            <a:ext cx="3024336" cy="4803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Intensive usage of completion events</a:t>
            </a:r>
            <a:endParaRPr lang="en-US" sz="1100" dirty="0">
              <a:cs typeface="Courier New" panose="02070309020205020404" pitchFamily="49" charset="0"/>
            </a:endParaRPr>
          </a:p>
        </p:txBody>
      </p:sp>
      <p:cxnSp>
        <p:nvCxnSpPr>
          <p:cNvPr id="38" name="Connecteur droit 15"/>
          <p:cNvCxnSpPr>
            <a:endCxn id="37" idx="1"/>
          </p:cNvCxnSpPr>
          <p:nvPr/>
        </p:nvCxnSpPr>
        <p:spPr>
          <a:xfrm>
            <a:off x="5004048" y="1316610"/>
            <a:ext cx="57606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Event (Call Event)</a:t>
            </a:r>
            <a:endParaRPr lang="fr-FR"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66</a:t>
            </a:fld>
            <a:endParaRPr lang="en-US" altLang="en-US"/>
          </a:p>
        </p:txBody>
      </p:sp>
      <p:pic>
        <p:nvPicPr>
          <p:cNvPr id="6" name="Image 5"/>
          <p:cNvPicPr>
            <a:picLocks noChangeAspect="1"/>
          </p:cNvPicPr>
          <p:nvPr/>
        </p:nvPicPr>
        <p:blipFill>
          <a:blip r:embed="rId2"/>
          <a:stretch>
            <a:fillRect/>
          </a:stretch>
        </p:blipFill>
        <p:spPr>
          <a:xfrm>
            <a:off x="251520" y="1762820"/>
            <a:ext cx="6134888" cy="3268588"/>
          </a:xfrm>
          <a:prstGeom prst="rect">
            <a:avLst/>
          </a:prstGeom>
        </p:spPr>
      </p:pic>
      <p:sp>
        <p:nvSpPr>
          <p:cNvPr id="7" name="Rectangle 6"/>
          <p:cNvSpPr/>
          <p:nvPr/>
        </p:nvSpPr>
        <p:spPr>
          <a:xfrm>
            <a:off x="323528" y="1258764"/>
            <a:ext cx="6768752" cy="408480"/>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or(in left: Boolean, in right : Boolean, out result: Boolean): Boolean;</a:t>
            </a:r>
          </a:p>
        </p:txBody>
      </p:sp>
      <p:cxnSp>
        <p:nvCxnSpPr>
          <p:cNvPr id="8" name="Connecteur droit 15"/>
          <p:cNvCxnSpPr/>
          <p:nvPr/>
        </p:nvCxnSpPr>
        <p:spPr>
          <a:xfrm flipV="1">
            <a:off x="1691680" y="1667244"/>
            <a:ext cx="0" cy="599632"/>
          </a:xfrm>
          <a:prstGeom prst="straightConnector1">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1660" y="2842940"/>
            <a:ext cx="1722068" cy="124836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Input and output conform to “or” operation. Implementation realize an </a:t>
            </a:r>
            <a:r>
              <a:rPr lang="en-US" sz="1100" b="1" dirty="0" smtClean="0">
                <a:cs typeface="Courier New" panose="02070309020205020404" pitchFamily="49" charset="0"/>
              </a:rPr>
              <a:t>OR</a:t>
            </a:r>
            <a:r>
              <a:rPr lang="en-US" sz="1100" dirty="0" smtClean="0">
                <a:cs typeface="Courier New" panose="02070309020205020404" pitchFamily="49" charset="0"/>
              </a:rPr>
              <a:t> operation between left and right parameters.  </a:t>
            </a:r>
            <a:endParaRPr lang="en-US" sz="1100" dirty="0">
              <a:cs typeface="Courier New" panose="02070309020205020404" pitchFamily="49" charset="0"/>
            </a:endParaRPr>
          </a:p>
        </p:txBody>
      </p:sp>
      <p:cxnSp>
        <p:nvCxnSpPr>
          <p:cNvPr id="12" name="Connecteur droit 15"/>
          <p:cNvCxnSpPr/>
          <p:nvPr/>
        </p:nvCxnSpPr>
        <p:spPr>
          <a:xfrm flipH="1">
            <a:off x="2123728" y="3419004"/>
            <a:ext cx="62498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31246" y="2842940"/>
            <a:ext cx="1722068" cy="124836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Input and output conform to “or” operation. Implementation realize an </a:t>
            </a:r>
            <a:r>
              <a:rPr lang="en-US" sz="1100" b="1" dirty="0" smtClean="0">
                <a:cs typeface="Courier New" panose="02070309020205020404" pitchFamily="49" charset="0"/>
              </a:rPr>
              <a:t>XOR</a:t>
            </a:r>
            <a:r>
              <a:rPr lang="en-US" sz="1100" dirty="0" smtClean="0">
                <a:cs typeface="Courier New" panose="02070309020205020404" pitchFamily="49" charset="0"/>
              </a:rPr>
              <a:t> operation between left and right parameters.  </a:t>
            </a:r>
            <a:endParaRPr lang="en-US" sz="1100" dirty="0">
              <a:cs typeface="Courier New" panose="02070309020205020404" pitchFamily="49" charset="0"/>
            </a:endParaRPr>
          </a:p>
        </p:txBody>
      </p:sp>
      <p:cxnSp>
        <p:nvCxnSpPr>
          <p:cNvPr id="13" name="Connecteur droit 15"/>
          <p:cNvCxnSpPr/>
          <p:nvPr/>
        </p:nvCxnSpPr>
        <p:spPr>
          <a:xfrm flipV="1">
            <a:off x="5364088" y="3563020"/>
            <a:ext cx="888875"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3"/>
          <a:stretch>
            <a:fillRect/>
          </a:stretch>
        </p:blipFill>
        <p:spPr>
          <a:xfrm>
            <a:off x="260779" y="5278338"/>
            <a:ext cx="8096250" cy="742950"/>
          </a:xfrm>
          <a:prstGeom prst="rect">
            <a:avLst/>
          </a:prstGeom>
          <a:ln>
            <a:solidFill>
              <a:schemeClr val="tx1"/>
            </a:solidFill>
          </a:ln>
        </p:spPr>
      </p:pic>
      <p:sp>
        <p:nvSpPr>
          <p:cNvPr id="19" name="Rectangle 18"/>
          <p:cNvSpPr/>
          <p:nvPr/>
        </p:nvSpPr>
        <p:spPr>
          <a:xfrm>
            <a:off x="6252963" y="4187201"/>
            <a:ext cx="1722068" cy="63542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last computed outputs are made available to the caller.  </a:t>
            </a:r>
            <a:endParaRPr lang="en-US" sz="1100" dirty="0">
              <a:cs typeface="Courier New" panose="02070309020205020404" pitchFamily="49" charset="0"/>
            </a:endParaRPr>
          </a:p>
        </p:txBody>
      </p:sp>
      <p:cxnSp>
        <p:nvCxnSpPr>
          <p:cNvPr id="20" name="Connecteur droit 15"/>
          <p:cNvCxnSpPr/>
          <p:nvPr/>
        </p:nvCxnSpPr>
        <p:spPr>
          <a:xfrm flipV="1">
            <a:off x="6948264" y="4822627"/>
            <a:ext cx="0" cy="54059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7305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Test suite: Entry and Exit</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67</a:t>
            </a:fld>
            <a:endParaRPr lang="en-US" altLang="en-US"/>
          </a:p>
        </p:txBody>
      </p:sp>
      <p:pic>
        <p:nvPicPr>
          <p:cNvPr id="6" name="Image 5"/>
          <p:cNvPicPr>
            <a:picLocks noChangeAspect="1"/>
          </p:cNvPicPr>
          <p:nvPr/>
        </p:nvPicPr>
        <p:blipFill>
          <a:blip r:embed="rId2"/>
          <a:stretch>
            <a:fillRect/>
          </a:stretch>
        </p:blipFill>
        <p:spPr>
          <a:xfrm>
            <a:off x="323528" y="1268760"/>
            <a:ext cx="8504634" cy="3153133"/>
          </a:xfrm>
          <a:prstGeom prst="rect">
            <a:avLst/>
          </a:prstGeom>
        </p:spPr>
      </p:pic>
      <p:sp>
        <p:nvSpPr>
          <p:cNvPr id="7" name="Rectangle 6"/>
          <p:cNvSpPr/>
          <p:nvPr/>
        </p:nvSpPr>
        <p:spPr>
          <a:xfrm>
            <a:off x="5868144" y="1196752"/>
            <a:ext cx="2736304"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Entry/Exit points, implicit/explicit entry and application of common ancestor rule</a:t>
            </a:r>
            <a:endParaRPr lang="en-US" sz="1100" dirty="0">
              <a:cs typeface="Courier New" panose="02070309020205020404" pitchFamily="49" charset="0"/>
            </a:endParaRPr>
          </a:p>
        </p:txBody>
      </p:sp>
      <p:sp>
        <p:nvSpPr>
          <p:cNvPr id="9" name="Rectangle 8"/>
          <p:cNvSpPr/>
          <p:nvPr/>
        </p:nvSpPr>
        <p:spPr>
          <a:xfrm>
            <a:off x="1907704" y="2492896"/>
            <a:ext cx="2160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3"/>
          <a:stretch>
            <a:fillRect/>
          </a:stretch>
        </p:blipFill>
        <p:spPr>
          <a:xfrm>
            <a:off x="1797521" y="5331704"/>
            <a:ext cx="5438775" cy="628650"/>
          </a:xfrm>
          <a:prstGeom prst="rect">
            <a:avLst/>
          </a:prstGeom>
          <a:ln>
            <a:solidFill>
              <a:schemeClr val="tx1"/>
            </a:solidFill>
          </a:ln>
        </p:spPr>
      </p:pic>
      <p:sp>
        <p:nvSpPr>
          <p:cNvPr id="13" name="Rectangle 12"/>
          <p:cNvSpPr/>
          <p:nvPr/>
        </p:nvSpPr>
        <p:spPr>
          <a:xfrm>
            <a:off x="539552" y="1772816"/>
            <a:ext cx="1080120" cy="41414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Implicit entry</a:t>
            </a:r>
            <a:endParaRPr lang="en-US" sz="1100" dirty="0">
              <a:cs typeface="Courier New" panose="02070309020205020404" pitchFamily="49" charset="0"/>
            </a:endParaRPr>
          </a:p>
        </p:txBody>
      </p:sp>
      <p:cxnSp>
        <p:nvCxnSpPr>
          <p:cNvPr id="14" name="Connecteur droit 15"/>
          <p:cNvCxnSpPr/>
          <p:nvPr/>
        </p:nvCxnSpPr>
        <p:spPr>
          <a:xfrm flipH="1" flipV="1">
            <a:off x="1619673" y="1988840"/>
            <a:ext cx="576063" cy="432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07904" y="4453446"/>
            <a:ext cx="2376264" cy="4877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Explicit entry and application of common ancestor rule</a:t>
            </a:r>
            <a:endParaRPr lang="en-US" sz="1100" dirty="0">
              <a:cs typeface="Courier New" panose="02070309020205020404" pitchFamily="49" charset="0"/>
            </a:endParaRPr>
          </a:p>
        </p:txBody>
      </p:sp>
      <p:cxnSp>
        <p:nvCxnSpPr>
          <p:cNvPr id="17" name="Connecteur droit 15"/>
          <p:cNvCxnSpPr/>
          <p:nvPr/>
        </p:nvCxnSpPr>
        <p:spPr>
          <a:xfrm flipH="1">
            <a:off x="4860033" y="3140968"/>
            <a:ext cx="432047" cy="13015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058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Test suite: Conditional Pseudo State (Choice)</a:t>
            </a:r>
            <a:endParaRPr lang="fr-FR" sz="2800"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68</a:t>
            </a:fld>
            <a:endParaRPr lang="en-US" altLang="en-US"/>
          </a:p>
        </p:txBody>
      </p:sp>
      <p:pic>
        <p:nvPicPr>
          <p:cNvPr id="6" name="Image 5"/>
          <p:cNvPicPr>
            <a:picLocks noChangeAspect="1"/>
          </p:cNvPicPr>
          <p:nvPr/>
        </p:nvPicPr>
        <p:blipFill>
          <a:blip r:embed="rId2"/>
          <a:stretch>
            <a:fillRect/>
          </a:stretch>
        </p:blipFill>
        <p:spPr>
          <a:xfrm>
            <a:off x="1507976" y="964300"/>
            <a:ext cx="6202263" cy="2888389"/>
          </a:xfrm>
          <a:prstGeom prst="rect">
            <a:avLst/>
          </a:prstGeom>
        </p:spPr>
      </p:pic>
      <p:sp>
        <p:nvSpPr>
          <p:cNvPr id="7" name="Rectangle 6"/>
          <p:cNvSpPr/>
          <p:nvPr/>
        </p:nvSpPr>
        <p:spPr>
          <a:xfrm>
            <a:off x="1475656" y="1340768"/>
            <a:ext cx="2376264" cy="59799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Data signal even occurrence property in guard evaluation</a:t>
            </a:r>
            <a:endParaRPr lang="en-US" sz="1100" dirty="0">
              <a:cs typeface="Courier New" panose="02070309020205020404" pitchFamily="49" charset="0"/>
            </a:endParaRPr>
          </a:p>
        </p:txBody>
      </p:sp>
      <p:cxnSp>
        <p:nvCxnSpPr>
          <p:cNvPr id="8" name="Connecteur droit 15"/>
          <p:cNvCxnSpPr>
            <a:endCxn id="7" idx="3"/>
          </p:cNvCxnSpPr>
          <p:nvPr/>
        </p:nvCxnSpPr>
        <p:spPr>
          <a:xfrm flipH="1">
            <a:off x="3851920" y="1639765"/>
            <a:ext cx="504056"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Connecteur droit 15"/>
          <p:cNvCxnSpPr>
            <a:endCxn id="7" idx="3"/>
          </p:cNvCxnSpPr>
          <p:nvPr/>
        </p:nvCxnSpPr>
        <p:spPr>
          <a:xfrm flipH="1" flipV="1">
            <a:off x="3851920" y="1639766"/>
            <a:ext cx="648072" cy="8177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3"/>
          <a:stretch>
            <a:fillRect/>
          </a:stretch>
        </p:blipFill>
        <p:spPr>
          <a:xfrm>
            <a:off x="936699" y="3840784"/>
            <a:ext cx="7344816" cy="2779809"/>
          </a:xfrm>
          <a:prstGeom prst="rect">
            <a:avLst/>
          </a:prstGeom>
        </p:spPr>
      </p:pic>
      <p:sp>
        <p:nvSpPr>
          <p:cNvPr id="19" name="Rectangle 18"/>
          <p:cNvSpPr/>
          <p:nvPr/>
        </p:nvSpPr>
        <p:spPr>
          <a:xfrm>
            <a:off x="1619672" y="5572274"/>
            <a:ext cx="2080168" cy="59799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an else transition</a:t>
            </a:r>
            <a:endParaRPr lang="en-US" sz="1100" dirty="0">
              <a:cs typeface="Courier New" panose="02070309020205020404" pitchFamily="49" charset="0"/>
            </a:endParaRPr>
          </a:p>
        </p:txBody>
      </p:sp>
      <p:cxnSp>
        <p:nvCxnSpPr>
          <p:cNvPr id="20" name="Connecteur droit 15"/>
          <p:cNvCxnSpPr>
            <a:endCxn id="19" idx="3"/>
          </p:cNvCxnSpPr>
          <p:nvPr/>
        </p:nvCxnSpPr>
        <p:spPr>
          <a:xfrm flipH="1">
            <a:off x="3699840" y="5373216"/>
            <a:ext cx="656136" cy="4980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37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Test suite: Conditional Pseudo State (Junction)</a:t>
            </a:r>
            <a:endParaRPr lang="fr-FR" sz="2800"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69</a:t>
            </a:fld>
            <a:endParaRPr lang="en-US" altLang="en-US"/>
          </a:p>
        </p:txBody>
      </p:sp>
      <p:pic>
        <p:nvPicPr>
          <p:cNvPr id="7" name="Image 6"/>
          <p:cNvPicPr>
            <a:picLocks noChangeAspect="1"/>
          </p:cNvPicPr>
          <p:nvPr/>
        </p:nvPicPr>
        <p:blipFill>
          <a:blip r:embed="rId2"/>
          <a:stretch>
            <a:fillRect/>
          </a:stretch>
        </p:blipFill>
        <p:spPr>
          <a:xfrm>
            <a:off x="395536" y="1300730"/>
            <a:ext cx="7062043" cy="3816424"/>
          </a:xfrm>
          <a:prstGeom prst="rect">
            <a:avLst/>
          </a:prstGeom>
        </p:spPr>
      </p:pic>
      <p:pic>
        <p:nvPicPr>
          <p:cNvPr id="8" name="Image 7"/>
          <p:cNvPicPr>
            <a:picLocks noChangeAspect="1"/>
          </p:cNvPicPr>
          <p:nvPr/>
        </p:nvPicPr>
        <p:blipFill>
          <a:blip r:embed="rId3"/>
          <a:stretch>
            <a:fillRect/>
          </a:stretch>
        </p:blipFill>
        <p:spPr>
          <a:xfrm>
            <a:off x="4038003" y="5236046"/>
            <a:ext cx="4819650" cy="857250"/>
          </a:xfrm>
          <a:prstGeom prst="rect">
            <a:avLst/>
          </a:prstGeom>
          <a:ln w="19050">
            <a:solidFill>
              <a:schemeClr val="tx1"/>
            </a:solidFill>
          </a:ln>
        </p:spPr>
      </p:pic>
      <p:pic>
        <p:nvPicPr>
          <p:cNvPr id="9" name="Image 8"/>
          <p:cNvPicPr>
            <a:picLocks noChangeAspect="1"/>
          </p:cNvPicPr>
          <p:nvPr/>
        </p:nvPicPr>
        <p:blipFill>
          <a:blip r:embed="rId4"/>
          <a:stretch>
            <a:fillRect/>
          </a:stretch>
        </p:blipFill>
        <p:spPr>
          <a:xfrm>
            <a:off x="6329362" y="1286040"/>
            <a:ext cx="2581275" cy="1552575"/>
          </a:xfrm>
          <a:prstGeom prst="rect">
            <a:avLst/>
          </a:prstGeom>
          <a:ln w="12700">
            <a:solidFill>
              <a:schemeClr val="tx1"/>
            </a:solidFill>
          </a:ln>
        </p:spPr>
      </p:pic>
      <p:sp>
        <p:nvSpPr>
          <p:cNvPr id="10" name="Rectangle 9"/>
          <p:cNvSpPr/>
          <p:nvPr/>
        </p:nvSpPr>
        <p:spPr>
          <a:xfrm>
            <a:off x="683568" y="1648913"/>
            <a:ext cx="14401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Junction used as a conditional node.</a:t>
            </a:r>
            <a:endParaRPr lang="en-US" sz="1100" dirty="0">
              <a:cs typeface="Courier New" panose="02070309020205020404" pitchFamily="49" charset="0"/>
            </a:endParaRPr>
          </a:p>
        </p:txBody>
      </p:sp>
      <p:cxnSp>
        <p:nvCxnSpPr>
          <p:cNvPr id="11" name="Connecteur droit 15"/>
          <p:cNvCxnSpPr/>
          <p:nvPr/>
        </p:nvCxnSpPr>
        <p:spPr>
          <a:xfrm flipH="1" flipV="1">
            <a:off x="2123728" y="1792928"/>
            <a:ext cx="3312368" cy="93610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flipH="1" flipV="1">
            <a:off x="2123728" y="2383683"/>
            <a:ext cx="1080120" cy="92141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36258" y="4046325"/>
            <a:ext cx="14401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Junction used as a merge node.</a:t>
            </a:r>
            <a:endParaRPr lang="en-US" sz="1100" dirty="0">
              <a:cs typeface="Courier New" panose="02070309020205020404" pitchFamily="49" charset="0"/>
            </a:endParaRPr>
          </a:p>
        </p:txBody>
      </p:sp>
      <p:cxnSp>
        <p:nvCxnSpPr>
          <p:cNvPr id="22" name="Connecteur droit 15"/>
          <p:cNvCxnSpPr/>
          <p:nvPr/>
        </p:nvCxnSpPr>
        <p:spPr>
          <a:xfrm flipH="1" flipV="1">
            <a:off x="5598269" y="3938313"/>
            <a:ext cx="737989" cy="35226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1520" y="5330554"/>
            <a:ext cx="3172057"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During static analysis it is always possible to find a path to a valid state machine configuration. Hence T3 never fires.</a:t>
            </a:r>
            <a:endParaRPr lang="en-US" sz="1100" dirty="0">
              <a:cs typeface="Courier New" panose="02070309020205020404" pitchFamily="49" charset="0"/>
            </a:endParaRPr>
          </a:p>
        </p:txBody>
      </p:sp>
      <p:cxnSp>
        <p:nvCxnSpPr>
          <p:cNvPr id="25" name="Connecteur droit 15"/>
          <p:cNvCxnSpPr/>
          <p:nvPr/>
        </p:nvCxnSpPr>
        <p:spPr>
          <a:xfrm flipH="1">
            <a:off x="683568" y="3823583"/>
            <a:ext cx="720080" cy="150697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04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a:t>
            </a:r>
            <a:r>
              <a:rPr lang="en-US" i="1" dirty="0" smtClean="0"/>
              <a:t>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98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Test suite: Deferred Events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70</a:t>
            </a:fld>
            <a:endParaRPr lang="en-US" altLang="en-US"/>
          </a:p>
        </p:txBody>
      </p:sp>
      <p:pic>
        <p:nvPicPr>
          <p:cNvPr id="6" name="Image 5"/>
          <p:cNvPicPr>
            <a:picLocks noChangeAspect="1"/>
          </p:cNvPicPr>
          <p:nvPr/>
        </p:nvPicPr>
        <p:blipFill>
          <a:blip r:embed="rId2"/>
          <a:stretch>
            <a:fillRect/>
          </a:stretch>
        </p:blipFill>
        <p:spPr>
          <a:xfrm>
            <a:off x="1331640" y="948680"/>
            <a:ext cx="6336704" cy="3466775"/>
          </a:xfrm>
          <a:prstGeom prst="rect">
            <a:avLst/>
          </a:prstGeom>
        </p:spPr>
      </p:pic>
      <p:sp>
        <p:nvSpPr>
          <p:cNvPr id="7" name="Rectangle 6"/>
          <p:cNvSpPr/>
          <p:nvPr/>
        </p:nvSpPr>
        <p:spPr>
          <a:xfrm>
            <a:off x="2179099" y="4509120"/>
            <a:ext cx="4641786" cy="1186637"/>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activity</a:t>
            </a:r>
            <a:r>
              <a:rPr lang="en-US" sz="1100" dirty="0" smtClean="0">
                <a:latin typeface="Courier New" panose="02070309020205020404" pitchFamily="49" charset="0"/>
                <a:cs typeface="Courier New" panose="02070309020205020404" pitchFamily="49" charset="0"/>
              </a:rPr>
              <a:t> ‘Deferred004_Tester_B$behavior$1’(){</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accept</a:t>
            </a:r>
            <a:r>
              <a:rPr lang="en-US" sz="1100" dirty="0" smtClean="0">
                <a:latin typeface="Courier New" panose="02070309020205020404" pitchFamily="49" charset="0"/>
                <a:cs typeface="Courier New" panose="02070309020205020404" pitchFamily="49" charset="0"/>
              </a:rPr>
              <a:t>(Start);</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.testable.AnotherSignal();</a:t>
            </a:r>
          </a:p>
          <a:p>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.testable.Continue();</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.testable.Pending();</a:t>
            </a:r>
          </a:p>
          <a:p>
            <a:r>
              <a:rPr lang="en-US" sz="1100" dirty="0" smtClean="0">
                <a:latin typeface="Courier New" panose="02070309020205020404" pitchFamily="49" charset="0"/>
                <a:cs typeface="Courier New" panose="02070309020205020404" pitchFamily="49" charset="0"/>
              </a:rPr>
              <a:t>}</a:t>
            </a:r>
          </a:p>
        </p:txBody>
      </p:sp>
      <p:pic>
        <p:nvPicPr>
          <p:cNvPr id="8" name="Image 7"/>
          <p:cNvPicPr>
            <a:picLocks noChangeAspect="1"/>
          </p:cNvPicPr>
          <p:nvPr/>
        </p:nvPicPr>
        <p:blipFill>
          <a:blip r:embed="rId3"/>
          <a:stretch>
            <a:fillRect/>
          </a:stretch>
        </p:blipFill>
        <p:spPr>
          <a:xfrm>
            <a:off x="1824955" y="5867400"/>
            <a:ext cx="5267325" cy="609600"/>
          </a:xfrm>
          <a:prstGeom prst="rect">
            <a:avLst/>
          </a:prstGeom>
          <a:ln>
            <a:solidFill>
              <a:schemeClr val="tx1"/>
            </a:solidFill>
          </a:ln>
        </p:spPr>
      </p:pic>
      <p:sp>
        <p:nvSpPr>
          <p:cNvPr id="9" name="Rectangle 8"/>
          <p:cNvSpPr/>
          <p:nvPr/>
        </p:nvSpPr>
        <p:spPr>
          <a:xfrm>
            <a:off x="6444208" y="1261187"/>
            <a:ext cx="19545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deferred trigger in a hierarchal and orthogonal context</a:t>
            </a:r>
            <a:endParaRPr lang="en-US" sz="1100" dirty="0">
              <a:cs typeface="Courier New" panose="02070309020205020404" pitchFamily="49" charset="0"/>
            </a:endParaRPr>
          </a:p>
        </p:txBody>
      </p:sp>
    </p:spTree>
    <p:extLst>
      <p:ext uri="{BB962C8B-B14F-4D97-AF65-F5344CB8AC3E}">
        <p14:creationId xmlns:p14="http://schemas.microsoft.com/office/powerpoint/2010/main" val="130255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stretch>
            <a:fillRect/>
          </a:stretch>
        </p:blipFill>
        <p:spPr>
          <a:xfrm>
            <a:off x="2117824" y="1051526"/>
            <a:ext cx="6064920" cy="4154652"/>
          </a:xfrm>
          <a:prstGeom prst="rect">
            <a:avLst/>
          </a:prstGeom>
        </p:spPr>
      </p:pic>
      <p:sp>
        <p:nvSpPr>
          <p:cNvPr id="2" name="Titre 1"/>
          <p:cNvSpPr>
            <a:spLocks noGrp="1"/>
          </p:cNvSpPr>
          <p:nvPr>
            <p:ph type="title"/>
          </p:nvPr>
        </p:nvSpPr>
        <p:spPr/>
        <p:txBody>
          <a:bodyPr/>
          <a:lstStyle/>
          <a:p>
            <a:r>
              <a:rPr lang="en-US" dirty="0" smtClean="0"/>
              <a:t>Test suite: Deep history</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71</a:t>
            </a:fld>
            <a:endParaRPr lang="en-US" altLang="en-US"/>
          </a:p>
        </p:txBody>
      </p:sp>
      <p:sp>
        <p:nvSpPr>
          <p:cNvPr id="8" name="Rectangle 7"/>
          <p:cNvSpPr/>
          <p:nvPr/>
        </p:nvSpPr>
        <p:spPr>
          <a:xfrm>
            <a:off x="2483768" y="1901540"/>
            <a:ext cx="1276110" cy="4745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Default transition</a:t>
            </a:r>
            <a:endParaRPr lang="en-US" sz="1100" dirty="0">
              <a:cs typeface="Courier New" panose="02070309020205020404" pitchFamily="49" charset="0"/>
            </a:endParaRPr>
          </a:p>
        </p:txBody>
      </p:sp>
      <p:cxnSp>
        <p:nvCxnSpPr>
          <p:cNvPr id="9" name="Connecteur droit 15"/>
          <p:cNvCxnSpPr/>
          <p:nvPr/>
        </p:nvCxnSpPr>
        <p:spPr>
          <a:xfrm flipH="1" flipV="1">
            <a:off x="3759878" y="2138836"/>
            <a:ext cx="1172162" cy="3744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3"/>
          <a:stretch>
            <a:fillRect/>
          </a:stretch>
        </p:blipFill>
        <p:spPr>
          <a:xfrm>
            <a:off x="899592" y="3011541"/>
            <a:ext cx="3038475" cy="1000125"/>
          </a:xfrm>
          <a:prstGeom prst="rect">
            <a:avLst/>
          </a:prstGeom>
          <a:ln>
            <a:solidFill>
              <a:schemeClr val="tx1"/>
            </a:solidFill>
          </a:ln>
        </p:spPr>
      </p:pic>
      <p:pic>
        <p:nvPicPr>
          <p:cNvPr id="17" name="Image 16"/>
          <p:cNvPicPr>
            <a:picLocks noChangeAspect="1"/>
          </p:cNvPicPr>
          <p:nvPr/>
        </p:nvPicPr>
        <p:blipFill>
          <a:blip r:embed="rId4"/>
          <a:stretch>
            <a:fillRect/>
          </a:stretch>
        </p:blipFill>
        <p:spPr>
          <a:xfrm>
            <a:off x="457200" y="5443474"/>
            <a:ext cx="8324850" cy="628650"/>
          </a:xfrm>
          <a:prstGeom prst="rect">
            <a:avLst/>
          </a:prstGeom>
          <a:ln>
            <a:solidFill>
              <a:schemeClr val="tx1"/>
            </a:solidFill>
          </a:ln>
        </p:spPr>
      </p:pic>
    </p:spTree>
    <p:extLst>
      <p:ext uri="{BB962C8B-B14F-4D97-AF65-F5344CB8AC3E}">
        <p14:creationId xmlns:p14="http://schemas.microsoft.com/office/powerpoint/2010/main" val="596976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Redefinition (1)</a:t>
            </a:r>
            <a:endParaRPr lang="fr-FR"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72</a:t>
            </a:fld>
            <a:endParaRPr lang="en-US" altLang="en-US"/>
          </a:p>
        </p:txBody>
      </p:sp>
      <p:pic>
        <p:nvPicPr>
          <p:cNvPr id="16" name="Image 15"/>
          <p:cNvPicPr>
            <a:picLocks noChangeAspect="1"/>
          </p:cNvPicPr>
          <p:nvPr/>
        </p:nvPicPr>
        <p:blipFill>
          <a:blip r:embed="rId2"/>
          <a:stretch>
            <a:fillRect/>
          </a:stretch>
        </p:blipFill>
        <p:spPr>
          <a:xfrm>
            <a:off x="539552" y="1345252"/>
            <a:ext cx="3672408" cy="1727166"/>
          </a:xfrm>
          <a:prstGeom prst="rect">
            <a:avLst/>
          </a:prstGeom>
        </p:spPr>
      </p:pic>
      <p:pic>
        <p:nvPicPr>
          <p:cNvPr id="17" name="Image 16"/>
          <p:cNvPicPr>
            <a:picLocks noChangeAspect="1"/>
          </p:cNvPicPr>
          <p:nvPr/>
        </p:nvPicPr>
        <p:blipFill>
          <a:blip r:embed="rId3"/>
          <a:stretch>
            <a:fillRect/>
          </a:stretch>
        </p:blipFill>
        <p:spPr>
          <a:xfrm>
            <a:off x="4499992" y="908720"/>
            <a:ext cx="3888432" cy="2537488"/>
          </a:xfrm>
          <a:prstGeom prst="rect">
            <a:avLst/>
          </a:prstGeom>
        </p:spPr>
      </p:pic>
      <p:pic>
        <p:nvPicPr>
          <p:cNvPr id="18" name="Image 17"/>
          <p:cNvPicPr>
            <a:picLocks noChangeAspect="1"/>
          </p:cNvPicPr>
          <p:nvPr/>
        </p:nvPicPr>
        <p:blipFill>
          <a:blip r:embed="rId4"/>
          <a:stretch>
            <a:fillRect/>
          </a:stretch>
        </p:blipFill>
        <p:spPr>
          <a:xfrm>
            <a:off x="1516519" y="3470043"/>
            <a:ext cx="4896544" cy="3347170"/>
          </a:xfrm>
          <a:prstGeom prst="rect">
            <a:avLst/>
          </a:prstGeom>
        </p:spPr>
      </p:pic>
      <p:cxnSp>
        <p:nvCxnSpPr>
          <p:cNvPr id="19" name="Connecteur droit avec flèche 18"/>
          <p:cNvCxnSpPr/>
          <p:nvPr/>
        </p:nvCxnSpPr>
        <p:spPr>
          <a:xfrm flipV="1">
            <a:off x="1907704" y="2037013"/>
            <a:ext cx="0" cy="2251856"/>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771800" y="1892997"/>
            <a:ext cx="0" cy="239587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3759480" y="1892997"/>
            <a:ext cx="1100552"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4309756" y="2440743"/>
            <a:ext cx="550276" cy="1848126"/>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4422761" y="2334857"/>
            <a:ext cx="698061" cy="2184887"/>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4716016" y="2249729"/>
            <a:ext cx="838159" cy="237957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4109008" y="2440743"/>
            <a:ext cx="420217"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5971298" y="3364807"/>
            <a:ext cx="184878" cy="25638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84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Redefinition (2)</a:t>
            </a:r>
            <a:endParaRPr lang="fr-FR"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73</a:t>
            </a:fld>
            <a:endParaRPr lang="en-US" altLang="en-US"/>
          </a:p>
        </p:txBody>
      </p:sp>
      <p:pic>
        <p:nvPicPr>
          <p:cNvPr id="6" name="Image 5"/>
          <p:cNvPicPr>
            <a:picLocks noChangeAspect="1"/>
          </p:cNvPicPr>
          <p:nvPr/>
        </p:nvPicPr>
        <p:blipFill>
          <a:blip r:embed="rId2"/>
          <a:stretch>
            <a:fillRect/>
          </a:stretch>
        </p:blipFill>
        <p:spPr>
          <a:xfrm>
            <a:off x="395536" y="1052736"/>
            <a:ext cx="5832648" cy="3987070"/>
          </a:xfrm>
          <a:prstGeom prst="rect">
            <a:avLst/>
          </a:prstGeom>
        </p:spPr>
      </p:pic>
      <p:sp>
        <p:nvSpPr>
          <p:cNvPr id="7" name="Ellipse 6"/>
          <p:cNvSpPr/>
          <p:nvPr/>
        </p:nvSpPr>
        <p:spPr>
          <a:xfrm>
            <a:off x="827584" y="1484784"/>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a:stCxn id="7" idx="4"/>
          </p:cNvCxnSpPr>
          <p:nvPr/>
        </p:nvCxnSpPr>
        <p:spPr>
          <a:xfrm flipH="1">
            <a:off x="899592" y="1628800"/>
            <a:ext cx="26" cy="432048"/>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10" idx="0"/>
          </p:cNvCxnSpPr>
          <p:nvPr/>
        </p:nvCxnSpPr>
        <p:spPr>
          <a:xfrm flipH="1" flipV="1">
            <a:off x="3131865" y="2780928"/>
            <a:ext cx="1" cy="36004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3059832" y="3140968"/>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a:endCxn id="12" idx="2"/>
          </p:cNvCxnSpPr>
          <p:nvPr/>
        </p:nvCxnSpPr>
        <p:spPr>
          <a:xfrm>
            <a:off x="5004048" y="4005064"/>
            <a:ext cx="900075"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904123" y="3933056"/>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868144" y="389705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888144" y="1688320"/>
            <a:ext cx="349776" cy="261610"/>
          </a:xfrm>
          <a:prstGeom prst="rect">
            <a:avLst/>
          </a:prstGeom>
          <a:noFill/>
        </p:spPr>
        <p:txBody>
          <a:bodyPr wrap="none" rtlCol="0">
            <a:spAutoFit/>
          </a:bodyPr>
          <a:lstStyle/>
          <a:p>
            <a:r>
              <a:rPr lang="fr-FR" sz="1100" dirty="0" smtClean="0"/>
              <a:t>T1</a:t>
            </a:r>
            <a:endParaRPr lang="fr-FR" sz="1100" dirty="0"/>
          </a:p>
        </p:txBody>
      </p:sp>
      <p:sp>
        <p:nvSpPr>
          <p:cNvPr id="15" name="ZoneTexte 14"/>
          <p:cNvSpPr txBox="1"/>
          <p:nvPr/>
        </p:nvSpPr>
        <p:spPr>
          <a:xfrm>
            <a:off x="2731563" y="2875726"/>
            <a:ext cx="466794" cy="261610"/>
          </a:xfrm>
          <a:prstGeom prst="rect">
            <a:avLst/>
          </a:prstGeom>
          <a:noFill/>
        </p:spPr>
        <p:txBody>
          <a:bodyPr wrap="none" rtlCol="0">
            <a:spAutoFit/>
          </a:bodyPr>
          <a:lstStyle/>
          <a:p>
            <a:r>
              <a:rPr lang="fr-FR" sz="1100" dirty="0" smtClean="0"/>
              <a:t>T1.1</a:t>
            </a:r>
            <a:endParaRPr lang="fr-FR" sz="1100" dirty="0"/>
          </a:p>
        </p:txBody>
      </p:sp>
      <p:sp>
        <p:nvSpPr>
          <p:cNvPr id="16" name="ZoneTexte 15"/>
          <p:cNvSpPr txBox="1"/>
          <p:nvPr/>
        </p:nvSpPr>
        <p:spPr>
          <a:xfrm>
            <a:off x="5004048" y="3707450"/>
            <a:ext cx="942887" cy="261610"/>
          </a:xfrm>
          <a:prstGeom prst="rect">
            <a:avLst/>
          </a:prstGeom>
          <a:noFill/>
        </p:spPr>
        <p:txBody>
          <a:bodyPr wrap="none" rtlCol="0">
            <a:spAutoFit/>
          </a:bodyPr>
          <a:lstStyle/>
          <a:p>
            <a:r>
              <a:rPr lang="fr-FR" sz="1100" dirty="0" smtClean="0"/>
              <a:t>T3 / testEnd</a:t>
            </a:r>
            <a:endParaRPr lang="fr-FR" sz="1100" dirty="0"/>
          </a:p>
        </p:txBody>
      </p:sp>
      <p:pic>
        <p:nvPicPr>
          <p:cNvPr id="17" name="Image 16"/>
          <p:cNvPicPr>
            <a:picLocks noChangeAspect="1"/>
          </p:cNvPicPr>
          <p:nvPr/>
        </p:nvPicPr>
        <p:blipFill>
          <a:blip r:embed="rId3"/>
          <a:stretch>
            <a:fillRect/>
          </a:stretch>
        </p:blipFill>
        <p:spPr>
          <a:xfrm>
            <a:off x="467544" y="5327838"/>
            <a:ext cx="4200525" cy="752475"/>
          </a:xfrm>
          <a:prstGeom prst="rect">
            <a:avLst/>
          </a:prstGeom>
          <a:ln>
            <a:solidFill>
              <a:schemeClr val="tx1"/>
            </a:solidFill>
          </a:ln>
        </p:spPr>
      </p:pic>
      <p:pic>
        <p:nvPicPr>
          <p:cNvPr id="18" name="Image 17"/>
          <p:cNvPicPr>
            <a:picLocks noChangeAspect="1"/>
          </p:cNvPicPr>
          <p:nvPr/>
        </p:nvPicPr>
        <p:blipFill>
          <a:blip r:embed="rId4"/>
          <a:stretch>
            <a:fillRect/>
          </a:stretch>
        </p:blipFill>
        <p:spPr>
          <a:xfrm>
            <a:off x="6352678" y="1107295"/>
            <a:ext cx="2371725" cy="581025"/>
          </a:xfrm>
          <a:prstGeom prst="rect">
            <a:avLst/>
          </a:prstGeom>
          <a:ln>
            <a:solidFill>
              <a:schemeClr val="tx1"/>
            </a:solidFill>
          </a:ln>
        </p:spPr>
      </p:pic>
    </p:spTree>
    <p:extLst>
      <p:ext uri="{BB962C8B-B14F-4D97-AF65-F5344CB8AC3E}">
        <p14:creationId xmlns:p14="http://schemas.microsoft.com/office/powerpoint/2010/main" val="16128946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Static Analysis </a:t>
            </a:r>
            <a:endParaRPr lang="fr-FR"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74</a:t>
            </a:fld>
            <a:endParaRPr lang="en-US" altLang="en-US"/>
          </a:p>
        </p:txBody>
      </p:sp>
      <p:pic>
        <p:nvPicPr>
          <p:cNvPr id="6" name="Image 5"/>
          <p:cNvPicPr>
            <a:picLocks noChangeAspect="1"/>
          </p:cNvPicPr>
          <p:nvPr/>
        </p:nvPicPr>
        <p:blipFill>
          <a:blip r:embed="rId2"/>
          <a:stretch>
            <a:fillRect/>
          </a:stretch>
        </p:blipFill>
        <p:spPr>
          <a:xfrm>
            <a:off x="457200" y="980728"/>
            <a:ext cx="5650979" cy="4646361"/>
          </a:xfrm>
          <a:prstGeom prst="rect">
            <a:avLst/>
          </a:prstGeom>
        </p:spPr>
      </p:pic>
      <p:pic>
        <p:nvPicPr>
          <p:cNvPr id="7" name="Image 6"/>
          <p:cNvPicPr>
            <a:picLocks noChangeAspect="1"/>
          </p:cNvPicPr>
          <p:nvPr/>
        </p:nvPicPr>
        <p:blipFill>
          <a:blip r:embed="rId3"/>
          <a:stretch>
            <a:fillRect/>
          </a:stretch>
        </p:blipFill>
        <p:spPr>
          <a:xfrm>
            <a:off x="6156176" y="1052736"/>
            <a:ext cx="2724150" cy="1438275"/>
          </a:xfrm>
          <a:prstGeom prst="rect">
            <a:avLst/>
          </a:prstGeom>
          <a:ln w="19050">
            <a:solidFill>
              <a:schemeClr val="tx1"/>
            </a:solidFill>
          </a:ln>
        </p:spPr>
      </p:pic>
      <p:pic>
        <p:nvPicPr>
          <p:cNvPr id="8" name="Image 7"/>
          <p:cNvPicPr>
            <a:picLocks noChangeAspect="1"/>
          </p:cNvPicPr>
          <p:nvPr/>
        </p:nvPicPr>
        <p:blipFill>
          <a:blip r:embed="rId4"/>
          <a:stretch>
            <a:fillRect/>
          </a:stretch>
        </p:blipFill>
        <p:spPr>
          <a:xfrm>
            <a:off x="539552" y="5667040"/>
            <a:ext cx="7839075" cy="771525"/>
          </a:xfrm>
          <a:prstGeom prst="rect">
            <a:avLst/>
          </a:prstGeom>
          <a:ln>
            <a:solidFill>
              <a:schemeClr val="tx1"/>
            </a:solidFill>
          </a:ln>
        </p:spPr>
      </p:pic>
    </p:spTree>
    <p:extLst>
      <p:ext uri="{BB962C8B-B14F-4D97-AF65-F5344CB8AC3E}">
        <p14:creationId xmlns:p14="http://schemas.microsoft.com/office/powerpoint/2010/main" val="2375287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Current Status</a:t>
            </a:r>
            <a:endParaRPr lang="en-US" dirty="0"/>
          </a:p>
        </p:txBody>
      </p:sp>
      <p:sp>
        <p:nvSpPr>
          <p:cNvPr id="7" name="Sous-titre 6"/>
          <p:cNvSpPr>
            <a:spLocks noGrp="1"/>
          </p:cNvSpPr>
          <p:nvPr>
            <p:ph type="subTitle" idx="1"/>
          </p:nvPr>
        </p:nvSpPr>
        <p:spPr/>
        <p:txBody>
          <a:bodyPr/>
          <a:lstStyle/>
          <a:p>
            <a:r>
              <a:rPr lang="en-US" dirty="0" smtClean="0"/>
              <a:t>Requirements coverage, remaining tasks and target delivery date  </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75</a:t>
            </a:fld>
            <a:endParaRPr lang="en-US" altLang="en-US"/>
          </a:p>
        </p:txBody>
      </p:sp>
    </p:spTree>
    <p:extLst>
      <p:ext uri="{BB962C8B-B14F-4D97-AF65-F5344CB8AC3E}">
        <p14:creationId xmlns:p14="http://schemas.microsoft.com/office/powerpoint/2010/main" val="1147273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Status : Requirement Coverage</a:t>
            </a:r>
            <a:endParaRPr lang="en-US" sz="2800" dirty="0"/>
          </a:p>
        </p:txBody>
      </p:sp>
      <p:sp>
        <p:nvSpPr>
          <p:cNvPr id="6" name="Date Placeholder 5"/>
          <p:cNvSpPr>
            <a:spLocks noGrp="1"/>
          </p:cNvSpPr>
          <p:nvPr>
            <p:ph type="dt" sz="half" idx="10"/>
          </p:nvPr>
        </p:nvSpPr>
        <p:spPr/>
        <p:txBody>
          <a:bodyPr/>
          <a:lstStyle/>
          <a:p>
            <a:r>
              <a:rPr lang="en-US" altLang="en-US" smtClean="0"/>
              <a:t>14 September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76</a:t>
            </a:fld>
            <a:endParaRPr lang="en-US" altLang="en-US"/>
          </a:p>
        </p:txBody>
      </p:sp>
      <p:graphicFrame>
        <p:nvGraphicFramePr>
          <p:cNvPr id="13" name="Graphique 12"/>
          <p:cNvGraphicFramePr/>
          <p:nvPr>
            <p:extLst>
              <p:ext uri="{D42A27DB-BD31-4B8C-83A1-F6EECF244321}">
                <p14:modId xmlns:p14="http://schemas.microsoft.com/office/powerpoint/2010/main" val="1702114854"/>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5364088"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84368" y="2420888"/>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43374" y="4725144"/>
            <a:ext cx="1641428" cy="3624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948264" y="1508648"/>
            <a:ext cx="1641428" cy="5400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a:t>
            </a:r>
            <a:endParaRPr lang="en-US" sz="1100" dirty="0">
              <a:cs typeface="Courier New" panose="02070309020205020404" pitchFamily="49" charset="0"/>
            </a:endParaRPr>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Revised submission (Due in November)</a:t>
            </a:r>
          </a:p>
          <a:p>
            <a:pPr lvl="1"/>
            <a:r>
              <a:rPr lang="en-US" dirty="0" smtClean="0"/>
              <a:t>Update clauses 7, 8 and 9 of the specification document</a:t>
            </a:r>
          </a:p>
          <a:p>
            <a:pPr lvl="2"/>
            <a:r>
              <a:rPr lang="en-US" dirty="0" smtClean="0"/>
              <a:t>Clause 7: Abstract syntax</a:t>
            </a:r>
          </a:p>
          <a:p>
            <a:pPr lvl="2"/>
            <a:r>
              <a:rPr lang="en-US" dirty="0" smtClean="0"/>
              <a:t>Clause 8: Semantic model (proof-reading)</a:t>
            </a:r>
          </a:p>
          <a:p>
            <a:pPr lvl="2"/>
            <a:r>
              <a:rPr lang="en-US" dirty="0" smtClean="0"/>
              <a:t>Clause 9: Tests suite (34 new test descriptions required)</a:t>
            </a:r>
          </a:p>
          <a:p>
            <a:r>
              <a:rPr lang="en-US" dirty="0" smtClean="0"/>
              <a:t>Alignment issues</a:t>
            </a:r>
          </a:p>
          <a:p>
            <a:pPr lvl="1"/>
            <a:r>
              <a:rPr lang="en-US" dirty="0" smtClean="0"/>
              <a:t>Moving fUML and PSCS to UML 2.5</a:t>
            </a:r>
          </a:p>
          <a:p>
            <a:pPr lvl="1"/>
            <a:r>
              <a:rPr lang="en-US" dirty="0" smtClean="0"/>
              <a:t>Context interpretation for OCL</a:t>
            </a:r>
          </a:p>
          <a:p>
            <a:pPr lvl="1"/>
            <a:r>
              <a:rPr lang="en-US" dirty="0" smtClean="0"/>
              <a:t>Making Vertex a RedefinableElement</a:t>
            </a:r>
          </a:p>
          <a:p>
            <a:pPr lvl="1"/>
            <a:r>
              <a:rPr lang="en-US" dirty="0" smtClean="0"/>
              <a:t>Abstract syntax updates for event data passing</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77</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a:t>
                      </a:r>
                      <a:r>
                        <a:rPr lang="en-US" sz="1600" baseline="0" dirty="0" smtClean="0">
                          <a:solidFill>
                            <a:srgbClr val="E60019"/>
                          </a:solidFill>
                        </a:rPr>
                        <a:t>triggers-with-ports </a:t>
                      </a:r>
                      <a:r>
                        <a:rPr lang="en-US" sz="1600" baseline="0" dirty="0" smtClean="0">
                          <a:solidFill>
                            <a:srgbClr val="E60019"/>
                          </a:solidFill>
                        </a:rPr>
                        <a:t>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14 September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26639</TotalTime>
  <Words>6115</Words>
  <Application>Microsoft Macintosh PowerPoint</Application>
  <PresentationFormat>On-screen Show (4:3)</PresentationFormat>
  <Paragraphs>751</Paragraphs>
  <Slides>77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Calibri</vt:lpstr>
      <vt:lpstr>Courier New</vt:lpstr>
      <vt:lpstr>Wingdings</vt:lpstr>
      <vt:lpstr>Arial</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 (1)</vt:lpstr>
      <vt:lpstr>PSSM: State Machine Execution (2)</vt:lpstr>
      <vt:lpstr>PSSM: State Machine Visitors (1)</vt:lpstr>
      <vt:lpstr>PSSM: State Machine Visitors (2)</vt:lpstr>
      <vt:lpstr>PSSM: State Machine Visitors (3)</vt:lpstr>
      <vt:lpstr>PSSM: State Machine Visitors (3)</vt:lpstr>
      <vt:lpstr>PSSM: State Machine Visitors (3)</vt:lpstr>
      <vt:lpstr>PSSM: State Machine Configuration</vt:lpstr>
      <vt:lpstr>Vertex Activation Specializations</vt:lpstr>
      <vt:lpstr>PSSM: State Activation (1)</vt:lpstr>
      <vt:lpstr>PSSM: State Activation (2)</vt:lpstr>
      <vt:lpstr>PSSM: Final State Activation</vt:lpstr>
      <vt:lpstr>PSSM: Do Activity Execution (1)</vt:lpstr>
      <vt:lpstr>PSSM: Do Activity Execution (2)</vt:lpstr>
      <vt:lpstr>PSSM: Pseudo State Activations (1)</vt:lpstr>
      <vt:lpstr>PSSM: Pseudo State Activations (2)</vt:lpstr>
      <vt:lpstr>PSSM: Pseudo State Activations (3)</vt:lpstr>
      <vt:lpstr>PSSM: Pseudo State Activations (5)</vt:lpstr>
      <vt:lpstr>PSSM: Pseudo State Activations (6)</vt:lpstr>
      <vt:lpstr>PSSM: Transition Activations (1)</vt:lpstr>
      <vt:lpstr>PSSM: Transition Activations (2)</vt:lpstr>
      <vt:lpstr>PSSM: Transition Activations (3)</vt:lpstr>
      <vt:lpstr>PSSM: Transition Activations (4)</vt:lpstr>
      <vt:lpstr>Event Occurrences</vt:lpstr>
      <vt:lpstr>PSSM: Event Occurrences (1)</vt:lpstr>
      <vt:lpstr>PSSM: Event Occurrences (2)</vt:lpstr>
      <vt:lpstr>Event Data Passing</vt:lpstr>
      <vt:lpstr>PSSM: Event Data Passing (1)</vt:lpstr>
      <vt:lpstr>PSSM: Event Data Passing (2)</vt:lpstr>
      <vt:lpstr>PSSM: Event Data Passing (3)</vt:lpstr>
      <vt:lpstr>State Machine Redefinition</vt:lpstr>
      <vt:lpstr>PSSM: State Machine Redefinition (1)</vt:lpstr>
      <vt:lpstr>PSSM: State Machine Redefinition (2)</vt:lpstr>
      <vt:lpstr>Semantic Model Testing</vt:lpstr>
      <vt:lpstr>Test suite: Semantic Model assessment</vt:lpstr>
      <vt:lpstr>Test Framework </vt:lpstr>
      <vt:lpstr>Test Suite: Semantic Test Architecture</vt:lpstr>
      <vt:lpstr>Test Suite: Example Test Definition</vt:lpstr>
      <vt:lpstr>Test Suite: Example Test Execution</vt:lpstr>
      <vt:lpstr>Some Test Cases</vt:lpstr>
      <vt:lpstr>Test suite: Transition (Completion Event)</vt:lpstr>
      <vt:lpstr>Test suite: Event (Call Event)</vt:lpstr>
      <vt:lpstr>Test suite: Entry and Exit</vt:lpstr>
      <vt:lpstr>Test suite: Conditional Pseudo State (Choice)</vt:lpstr>
      <vt:lpstr>Test suite: Conditional Pseudo State (Junction)</vt:lpstr>
      <vt:lpstr>Test suite: Deferred Events</vt:lpstr>
      <vt:lpstr>Test suite: Deep history</vt:lpstr>
      <vt:lpstr>Test suite: Redefinition (1)</vt:lpstr>
      <vt:lpstr>Test suite: Redefinition (2)</vt:lpstr>
      <vt:lpstr>Test suite: Static Analysis </vt:lpstr>
      <vt:lpstr>Current Status</vt:lpstr>
      <vt:lpstr>Status : Requirement Coverage</vt:lpstr>
      <vt:lpstr>Next Steps</vt:lpstr>
    </vt:vector>
  </TitlesOfParts>
  <Company>CEA</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4017</cp:revision>
  <cp:lastPrinted>2016-03-11T20:29:26Z</cp:lastPrinted>
  <dcterms:created xsi:type="dcterms:W3CDTF">2013-02-01T10:51:35Z</dcterms:created>
  <dcterms:modified xsi:type="dcterms:W3CDTF">2016-09-09T22:51:48Z</dcterms:modified>
</cp:coreProperties>
</file>