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erverZoom="27283" saveSubsetFonts="1">
  <p:sldMasterIdLst>
    <p:sldMasterId id="2147483808" r:id="rId1"/>
  </p:sldMasterIdLst>
  <p:notesMasterIdLst>
    <p:notesMasterId r:id="rId60"/>
  </p:notesMasterIdLst>
  <p:handoutMasterIdLst>
    <p:handoutMasterId r:id="rId61"/>
  </p:handoutMasterIdLst>
  <p:sldIdLst>
    <p:sldId id="261" r:id="rId2"/>
    <p:sldId id="270" r:id="rId3"/>
    <p:sldId id="318" r:id="rId4"/>
    <p:sldId id="319" r:id="rId5"/>
    <p:sldId id="320" r:id="rId6"/>
    <p:sldId id="321" r:id="rId7"/>
    <p:sldId id="324" r:id="rId8"/>
    <p:sldId id="337" r:id="rId9"/>
    <p:sldId id="276" r:id="rId10"/>
    <p:sldId id="327" r:id="rId11"/>
    <p:sldId id="328" r:id="rId12"/>
    <p:sldId id="322" r:id="rId13"/>
    <p:sldId id="329" r:id="rId14"/>
    <p:sldId id="333" r:id="rId15"/>
    <p:sldId id="334" r:id="rId16"/>
    <p:sldId id="326" r:id="rId17"/>
    <p:sldId id="341" r:id="rId18"/>
    <p:sldId id="342" r:id="rId19"/>
    <p:sldId id="345" r:id="rId20"/>
    <p:sldId id="343" r:id="rId21"/>
    <p:sldId id="344" r:id="rId22"/>
    <p:sldId id="338" r:id="rId23"/>
    <p:sldId id="346" r:id="rId24"/>
    <p:sldId id="356" r:id="rId25"/>
    <p:sldId id="347" r:id="rId26"/>
    <p:sldId id="348" r:id="rId27"/>
    <p:sldId id="284" r:id="rId28"/>
    <p:sldId id="349" r:id="rId29"/>
    <p:sldId id="350" r:id="rId30"/>
    <p:sldId id="351" r:id="rId31"/>
    <p:sldId id="352" r:id="rId32"/>
    <p:sldId id="285" r:id="rId33"/>
    <p:sldId id="357" r:id="rId34"/>
    <p:sldId id="286" r:id="rId35"/>
    <p:sldId id="354" r:id="rId36"/>
    <p:sldId id="287" r:id="rId37"/>
    <p:sldId id="358" r:id="rId38"/>
    <p:sldId id="359" r:id="rId39"/>
    <p:sldId id="360" r:id="rId40"/>
    <p:sldId id="361" r:id="rId41"/>
    <p:sldId id="362" r:id="rId42"/>
    <p:sldId id="340" r:id="rId43"/>
    <p:sldId id="366" r:id="rId44"/>
    <p:sldId id="353" r:id="rId45"/>
    <p:sldId id="368" r:id="rId46"/>
    <p:sldId id="369" r:id="rId47"/>
    <p:sldId id="372" r:id="rId48"/>
    <p:sldId id="373" r:id="rId49"/>
    <p:sldId id="367" r:id="rId50"/>
    <p:sldId id="370" r:id="rId51"/>
    <p:sldId id="376" r:id="rId52"/>
    <p:sldId id="371" r:id="rId53"/>
    <p:sldId id="294" r:id="rId54"/>
    <p:sldId id="295" r:id="rId55"/>
    <p:sldId id="297" r:id="rId56"/>
    <p:sldId id="298" r:id="rId57"/>
    <p:sldId id="299" r:id="rId58"/>
    <p:sldId id="317" r:id="rId59"/>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 Shuai" initials="SL" lastIdx="7" clrIdx="0"/>
  <p:cmAuthor id="1" name="TATIBOUET JÉRÉMIE" initials="TJ"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15B"/>
    <a:srgbClr val="E60019"/>
    <a:srgbClr val="FFE7C3"/>
    <a:srgbClr val="FFB9AE"/>
    <a:srgbClr val="FF908B"/>
    <a:srgbClr val="FFFF97"/>
    <a:srgbClr val="FE7900"/>
    <a:srgbClr val="FFBE49"/>
    <a:srgbClr val="323265"/>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98" autoAdjust="0"/>
    <p:restoredTop sz="93434" autoAdjust="0"/>
  </p:normalViewPr>
  <p:slideViewPr>
    <p:cSldViewPr>
      <p:cViewPr>
        <p:scale>
          <a:sx n="113" d="100"/>
          <a:sy n="113" d="100"/>
        </p:scale>
        <p:origin x="1360" y="200"/>
      </p:cViewPr>
      <p:guideLst>
        <p:guide orient="horz" pos="2160"/>
        <p:guide pos="2880"/>
      </p:guideLst>
    </p:cSldViewPr>
  </p:slideViewPr>
  <p:outlineViewPr>
    <p:cViewPr>
      <p:scale>
        <a:sx n="33" d="100"/>
        <a:sy n="33" d="100"/>
      </p:scale>
      <p:origin x="0" y="1224"/>
    </p:cViewPr>
  </p:outlineViewPr>
  <p:notesTextViewPr>
    <p:cViewPr>
      <p:scale>
        <a:sx n="1" d="1"/>
        <a:sy n="1" d="1"/>
      </p:scale>
      <p:origin x="0" y="0"/>
    </p:cViewPr>
  </p:notesTextViewPr>
  <p:notesViewPr>
    <p:cSldViewPr>
      <p:cViewPr varScale="1">
        <p:scale>
          <a:sx n="101" d="100"/>
          <a:sy n="101" d="100"/>
        </p:scale>
        <p:origin x="293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handoutMaster" Target="handoutMasters/handoutMaster1.xml"/><Relationship Id="rId62" Type="http://schemas.openxmlformats.org/officeDocument/2006/relationships/commentAuthors" Target="commentAuthor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fr-FR" dirty="0" smtClean="0"/>
              <a:t>PSSM</a:t>
            </a:r>
            <a:endParaRPr lang="fr-FR" dirty="0"/>
          </a:p>
        </c:rich>
      </c:tx>
      <c:layout/>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Feuil1!$B$1</c:f>
              <c:strCache>
                <c:ptCount val="1"/>
                <c:pt idx="0">
                  <c:v>Requirements</c:v>
                </c:pt>
              </c:strCache>
            </c:strRef>
          </c:tx>
          <c:spPr>
            <a:ln w="22225" cap="rnd">
              <a:solidFill>
                <a:srgbClr val="00B050"/>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Feuil1!$A$2:$A$7</c:f>
              <c:strCache>
                <c:ptCount val="6"/>
                <c:pt idx="0">
                  <c:v>June2015</c:v>
                </c:pt>
                <c:pt idx="1">
                  <c:v>September 2015</c:v>
                </c:pt>
                <c:pt idx="2">
                  <c:v>December 2015</c:v>
                </c:pt>
                <c:pt idx="3">
                  <c:v>March 2016</c:v>
                </c:pt>
                <c:pt idx="4">
                  <c:v>June 2016</c:v>
                </c:pt>
                <c:pt idx="5">
                  <c:v>September 2016</c:v>
                </c:pt>
              </c:strCache>
            </c:strRef>
          </c:cat>
          <c:val>
            <c:numRef>
              <c:f>Feuil1!$B$2:$B$7</c:f>
              <c:numCache>
                <c:formatCode>General</c:formatCode>
                <c:ptCount val="6"/>
                <c:pt idx="0">
                  <c:v>108.0</c:v>
                </c:pt>
                <c:pt idx="1">
                  <c:v>108.0</c:v>
                </c:pt>
                <c:pt idx="2">
                  <c:v>108.0</c:v>
                </c:pt>
                <c:pt idx="3">
                  <c:v>108.0</c:v>
                </c:pt>
                <c:pt idx="4">
                  <c:v>108.0</c:v>
                </c:pt>
                <c:pt idx="5">
                  <c:v>108.0</c:v>
                </c:pt>
              </c:numCache>
            </c:numRef>
          </c:val>
          <c:smooth val="0"/>
        </c:ser>
        <c:ser>
          <c:idx val="1"/>
          <c:order val="1"/>
          <c:tx>
            <c:strRef>
              <c:f>Feuil1!$C$1</c:f>
              <c:strCache>
                <c:ptCount val="1"/>
                <c:pt idx="0">
                  <c:v>Supported</c:v>
                </c:pt>
              </c:strCache>
            </c:strRef>
          </c:tx>
          <c:spPr>
            <a:ln w="22225" cap="rnd">
              <a:solidFill>
                <a:srgbClr val="0070C0"/>
              </a:solidFill>
            </a:ln>
            <a:effectLst>
              <a:glow rad="139700">
                <a:schemeClr val="accent2">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Feuil1!$A$2:$A$7</c:f>
              <c:strCache>
                <c:ptCount val="6"/>
                <c:pt idx="0">
                  <c:v>June2015</c:v>
                </c:pt>
                <c:pt idx="1">
                  <c:v>September 2015</c:v>
                </c:pt>
                <c:pt idx="2">
                  <c:v>December 2015</c:v>
                </c:pt>
                <c:pt idx="3">
                  <c:v>March 2016</c:v>
                </c:pt>
                <c:pt idx="4">
                  <c:v>June 2016</c:v>
                </c:pt>
                <c:pt idx="5">
                  <c:v>September 2016</c:v>
                </c:pt>
              </c:strCache>
            </c:strRef>
          </c:cat>
          <c:val>
            <c:numRef>
              <c:f>Feuil1!$C$2:$C$7</c:f>
              <c:numCache>
                <c:formatCode>General</c:formatCode>
                <c:ptCount val="6"/>
                <c:pt idx="0">
                  <c:v>0.0</c:v>
                </c:pt>
                <c:pt idx="1">
                  <c:v>41.0</c:v>
                </c:pt>
                <c:pt idx="2">
                  <c:v>70.0</c:v>
                </c:pt>
                <c:pt idx="3">
                  <c:v>88.0</c:v>
                </c:pt>
                <c:pt idx="4">
                  <c:v>94.0</c:v>
                </c:pt>
                <c:pt idx="5">
                  <c:v>108.0</c:v>
                </c:pt>
              </c:numCache>
            </c:numRef>
          </c:val>
          <c:smooth val="0"/>
        </c:ser>
        <c:ser>
          <c:idx val="2"/>
          <c:order val="2"/>
          <c:tx>
            <c:strRef>
              <c:f>Feuil1!$D$1</c:f>
              <c:strCache>
                <c:ptCount val="1"/>
                <c:pt idx="0">
                  <c:v>Tested</c:v>
                </c:pt>
              </c:strCache>
            </c:strRef>
          </c:tx>
          <c:spPr>
            <a:ln w="22225" cap="rnd">
              <a:solidFill>
                <a:srgbClr val="FFFF00"/>
              </a:solidFill>
            </a:ln>
            <a:effectLst>
              <a:glow rad="139700">
                <a:schemeClr val="accent3">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Feuil1!$A$2:$A$7</c:f>
              <c:strCache>
                <c:ptCount val="6"/>
                <c:pt idx="0">
                  <c:v>June2015</c:v>
                </c:pt>
                <c:pt idx="1">
                  <c:v>September 2015</c:v>
                </c:pt>
                <c:pt idx="2">
                  <c:v>December 2015</c:v>
                </c:pt>
                <c:pt idx="3">
                  <c:v>March 2016</c:v>
                </c:pt>
                <c:pt idx="4">
                  <c:v>June 2016</c:v>
                </c:pt>
                <c:pt idx="5">
                  <c:v>September 2016</c:v>
                </c:pt>
              </c:strCache>
            </c:strRef>
          </c:cat>
          <c:val>
            <c:numRef>
              <c:f>Feuil1!$D$2:$D$7</c:f>
              <c:numCache>
                <c:formatCode>General</c:formatCode>
                <c:ptCount val="6"/>
                <c:pt idx="0">
                  <c:v>0.0</c:v>
                </c:pt>
                <c:pt idx="1">
                  <c:v>15.0</c:v>
                </c:pt>
                <c:pt idx="2">
                  <c:v>45.0</c:v>
                </c:pt>
                <c:pt idx="3">
                  <c:v>87.0</c:v>
                </c:pt>
                <c:pt idx="4">
                  <c:v>93.0</c:v>
                </c:pt>
                <c:pt idx="5">
                  <c:v>108.0</c:v>
                </c:pt>
              </c:numCache>
            </c:numRef>
          </c:val>
          <c:smooth val="0"/>
        </c:ser>
        <c:dLbls>
          <c:dLblPos val="ctr"/>
          <c:showLegendKey val="0"/>
          <c:showVal val="1"/>
          <c:showCatName val="0"/>
          <c:showSerName val="0"/>
          <c:showPercent val="0"/>
          <c:showBubbleSize val="0"/>
        </c:dLbls>
        <c:smooth val="0"/>
        <c:axId val="164680416"/>
        <c:axId val="162592896"/>
      </c:lineChart>
      <c:catAx>
        <c:axId val="16468041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62592896"/>
        <c:crosses val="autoZero"/>
        <c:auto val="1"/>
        <c:lblAlgn val="ctr"/>
        <c:lblOffset val="100"/>
        <c:noMultiLvlLbl val="0"/>
      </c:catAx>
      <c:valAx>
        <c:axId val="162592896"/>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6468041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5AE9CA-C14B-4E19-97C9-513406ADC593}" type="datetimeFigureOut">
              <a:rPr lang="fr-FR" smtClean="0"/>
              <a:t>13/09/2016</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9E359AC-EB57-4019-BE17-C972272DD705}" type="slidenum">
              <a:rPr lang="fr-FR" smtClean="0"/>
              <a:t>‹#›</a:t>
            </a:fld>
            <a:endParaRPr lang="fr-FR"/>
          </a:p>
        </p:txBody>
      </p:sp>
    </p:spTree>
    <p:extLst>
      <p:ext uri="{BB962C8B-B14F-4D97-AF65-F5344CB8AC3E}">
        <p14:creationId xmlns:p14="http://schemas.microsoft.com/office/powerpoint/2010/main" val="1826321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C0300910-25D8-4791-9138-E02902FF6C5D}" type="datetimeFigureOut">
              <a:rPr lang="fr-FR"/>
              <a:pPr>
                <a:defRPr/>
              </a:pPr>
              <a:t>13/09/2016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5097153-1DDC-4F13-94F9-FB75DB92492A}" type="slidenum">
              <a:rPr lang="fr-FR"/>
              <a:pPr>
                <a:defRPr/>
              </a:pPr>
              <a:t>‹#›</a:t>
            </a:fld>
            <a:endParaRPr lang="fr-FR"/>
          </a:p>
        </p:txBody>
      </p:sp>
    </p:spTree>
    <p:extLst>
      <p:ext uri="{BB962C8B-B14F-4D97-AF65-F5344CB8AC3E}">
        <p14:creationId xmlns:p14="http://schemas.microsoft.com/office/powerpoint/2010/main" val="5799282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E5097153-1DDC-4F13-94F9-FB75DB92492A}" type="slidenum">
              <a:rPr lang="fr-FR" smtClean="0"/>
              <a:pPr>
                <a:defRPr/>
              </a:pPr>
              <a:t>1</a:t>
            </a:fld>
            <a:endParaRPr lang="fr-FR"/>
          </a:p>
        </p:txBody>
      </p:sp>
    </p:spTree>
    <p:extLst>
      <p:ext uri="{BB962C8B-B14F-4D97-AF65-F5344CB8AC3E}">
        <p14:creationId xmlns:p14="http://schemas.microsoft.com/office/powerpoint/2010/main" val="2235914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Two</a:t>
            </a:r>
            <a:r>
              <a:rPr lang="fr-FR" dirty="0" smtClean="0"/>
              <a:t> </a:t>
            </a:r>
            <a:r>
              <a:rPr lang="fr-FR" dirty="0" err="1" smtClean="0"/>
              <a:t>exceptional</a:t>
            </a:r>
            <a:r>
              <a:rPr lang="fr-FR" dirty="0" smtClean="0"/>
              <a:t> situations</a:t>
            </a:r>
            <a:r>
              <a:rPr lang="fr-FR" baseline="0" dirty="0" smtClean="0"/>
              <a:t> in </a:t>
            </a:r>
            <a:r>
              <a:rPr lang="fr-FR" baseline="0" dirty="0" err="1" smtClean="0"/>
              <a:t>which</a:t>
            </a:r>
            <a:r>
              <a:rPr lang="fr-FR" baseline="0" dirty="0" smtClean="0"/>
              <a:t> a </a:t>
            </a:r>
            <a:r>
              <a:rPr lang="fr-FR" baseline="0" dirty="0" err="1" smtClean="0"/>
              <a:t>doActivity</a:t>
            </a:r>
            <a:r>
              <a:rPr lang="fr-FR" baseline="0" dirty="0" smtClean="0"/>
              <a:t> has </a:t>
            </a:r>
            <a:r>
              <a:rPr lang="fr-FR" baseline="0" dirty="0" err="1" smtClean="0"/>
              <a:t>priority</a:t>
            </a:r>
            <a:r>
              <a:rPr lang="fr-FR" baseline="0" dirty="0" smtClean="0"/>
              <a:t>.</a:t>
            </a:r>
            <a:endParaRPr lang="fr-FR" dirty="0"/>
          </a:p>
        </p:txBody>
      </p:sp>
      <p:sp>
        <p:nvSpPr>
          <p:cNvPr id="4" name="Espace réservé du numéro de diapositive 3"/>
          <p:cNvSpPr>
            <a:spLocks noGrp="1"/>
          </p:cNvSpPr>
          <p:nvPr>
            <p:ph type="sldNum" sz="quarter" idx="10"/>
          </p:nvPr>
        </p:nvSpPr>
        <p:spPr/>
        <p:txBody>
          <a:bodyPr/>
          <a:lstStyle/>
          <a:p>
            <a:pPr>
              <a:defRPr/>
            </a:pPr>
            <a:fld id="{E5097153-1DDC-4F13-94F9-FB75DB92492A}" type="slidenum">
              <a:rPr lang="fr-FR" smtClean="0"/>
              <a:pPr>
                <a:defRPr/>
              </a:pPr>
              <a:t>36</a:t>
            </a:fld>
            <a:endParaRPr lang="fr-FR"/>
          </a:p>
        </p:txBody>
      </p:sp>
    </p:spTree>
    <p:extLst>
      <p:ext uri="{BB962C8B-B14F-4D97-AF65-F5344CB8AC3E}">
        <p14:creationId xmlns:p14="http://schemas.microsoft.com/office/powerpoint/2010/main" val="2506665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44</a:t>
            </a:fld>
            <a:endParaRPr lang="fr-FR"/>
          </a:p>
        </p:txBody>
      </p:sp>
    </p:spTree>
    <p:extLst>
      <p:ext uri="{BB962C8B-B14F-4D97-AF65-F5344CB8AC3E}">
        <p14:creationId xmlns:p14="http://schemas.microsoft.com/office/powerpoint/2010/main" val="545906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4</a:t>
            </a:fld>
            <a:endParaRPr lang="fr-FR"/>
          </a:p>
        </p:txBody>
      </p:sp>
    </p:spTree>
    <p:extLst>
      <p:ext uri="{BB962C8B-B14F-4D97-AF65-F5344CB8AC3E}">
        <p14:creationId xmlns:p14="http://schemas.microsoft.com/office/powerpoint/2010/main" val="302643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5</a:t>
            </a:fld>
            <a:endParaRPr lang="fr-FR"/>
          </a:p>
        </p:txBody>
      </p:sp>
    </p:spTree>
    <p:extLst>
      <p:ext uri="{BB962C8B-B14F-4D97-AF65-F5344CB8AC3E}">
        <p14:creationId xmlns:p14="http://schemas.microsoft.com/office/powerpoint/2010/main" val="2098932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9</a:t>
            </a:fld>
            <a:endParaRPr lang="fr-FR"/>
          </a:p>
        </p:txBody>
      </p:sp>
    </p:spTree>
    <p:extLst>
      <p:ext uri="{BB962C8B-B14F-4D97-AF65-F5344CB8AC3E}">
        <p14:creationId xmlns:p14="http://schemas.microsoft.com/office/powerpoint/2010/main" val="1713943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Alignment with UML 2.5</a:t>
            </a:r>
            <a:r>
              <a:rPr lang="en-US" baseline="0" dirty="0" smtClean="0"/>
              <a:t> - </a:t>
            </a:r>
            <a:r>
              <a:rPr lang="en-US" dirty="0" smtClean="0"/>
              <a:t>PSSM semantic model is aligned with UML 2.5 package structure</a:t>
            </a:r>
          </a:p>
          <a:p>
            <a:pPr lvl="1"/>
            <a:endParaRPr lang="en-US" dirty="0" smtClean="0"/>
          </a:p>
          <a:p>
            <a:r>
              <a:rPr lang="en-US" dirty="0" smtClean="0"/>
              <a:t>PSSM Semantic model layout</a:t>
            </a:r>
          </a:p>
          <a:p>
            <a:pPr marL="171450" indent="-171450">
              <a:buFont typeface="Arial" charset="0"/>
              <a:buChar char="•"/>
            </a:pPr>
            <a:r>
              <a:rPr lang="en-US" dirty="0" smtClean="0"/>
              <a:t>Values</a:t>
            </a:r>
            <a:r>
              <a:rPr lang="en-US" baseline="0" dirty="0" smtClean="0"/>
              <a:t> - </a:t>
            </a:r>
            <a:r>
              <a:rPr lang="en-US" dirty="0" smtClean="0"/>
              <a:t>Semantic model elements extending fUML and PSCS semantics for values.</a:t>
            </a:r>
          </a:p>
          <a:p>
            <a:pPr marL="171450" lvl="0" indent="-171450">
              <a:buFont typeface="Arial" charset="0"/>
              <a:buChar char="•"/>
            </a:pPr>
            <a:r>
              <a:rPr lang="en-US" dirty="0" err="1" smtClean="0"/>
              <a:t>StructuredClassifiers</a:t>
            </a:r>
            <a:r>
              <a:rPr lang="en-US" baseline="0" dirty="0" smtClean="0"/>
              <a:t> - </a:t>
            </a:r>
            <a:r>
              <a:rPr lang="en-US" dirty="0" smtClean="0"/>
              <a:t>Semantic model elements extending fUML and PSCS semantics for structured classifiers.</a:t>
            </a:r>
          </a:p>
          <a:p>
            <a:pPr marL="171450" lvl="0" indent="-171450">
              <a:buFont typeface="Arial" charset="0"/>
              <a:buChar char="•"/>
            </a:pPr>
            <a:r>
              <a:rPr lang="en-US" dirty="0" smtClean="0"/>
              <a:t>Common behavior</a:t>
            </a:r>
            <a:r>
              <a:rPr lang="en-US" baseline="0" dirty="0" smtClean="0"/>
              <a:t> - </a:t>
            </a:r>
            <a:r>
              <a:rPr lang="en-US" dirty="0" smtClean="0"/>
              <a:t>Semantic model elements extending common behavior semantics for UML state-machines specific needs.</a:t>
            </a:r>
          </a:p>
          <a:p>
            <a:pPr marL="171450" lvl="0" indent="-171450">
              <a:buFont typeface="Arial" charset="0"/>
              <a:buChar char="•"/>
            </a:pPr>
            <a:r>
              <a:rPr lang="en-US" dirty="0" err="1" smtClean="0"/>
              <a:t>StateMachines</a:t>
            </a:r>
            <a:r>
              <a:rPr lang="en-US" baseline="0" dirty="0" smtClean="0"/>
              <a:t> - </a:t>
            </a:r>
            <a:r>
              <a:rPr lang="en-US" dirty="0" smtClean="0"/>
              <a:t>Semantic visitors capturing semantics of behavior state-machines meta-classes.</a:t>
            </a:r>
          </a:p>
          <a:p>
            <a:pPr marL="171450" lvl="0" indent="-171450">
              <a:buFont typeface="Arial" charset="0"/>
              <a:buChar char="•"/>
            </a:pPr>
            <a:r>
              <a:rPr lang="en-US" dirty="0" smtClean="0"/>
              <a:t>Loci</a:t>
            </a:r>
            <a:r>
              <a:rPr lang="en-US" baseline="0" dirty="0" smtClean="0"/>
              <a:t> - </a:t>
            </a:r>
            <a:r>
              <a:rPr lang="en-US" dirty="0" smtClean="0"/>
              <a:t>Semantic model elements extending fUML and PSCS semantics for instantiation.</a:t>
            </a:r>
          </a:p>
          <a:p>
            <a:endParaRPr lang="en-US" dirty="0"/>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16</a:t>
            </a:fld>
            <a:endParaRPr lang="fr-FR"/>
          </a:p>
        </p:txBody>
      </p:sp>
    </p:spTree>
    <p:extLst>
      <p:ext uri="{BB962C8B-B14F-4D97-AF65-F5344CB8AC3E}">
        <p14:creationId xmlns:p14="http://schemas.microsoft.com/office/powerpoint/2010/main" val="265415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Structured Classifiers</a:t>
            </a:r>
          </a:p>
          <a:p>
            <a:r>
              <a:rPr lang="en-US" dirty="0" smtClean="0"/>
              <a:t>(none)</a:t>
            </a:r>
          </a:p>
          <a:p>
            <a:endParaRPr lang="en-US" dirty="0" smtClean="0"/>
          </a:p>
          <a:p>
            <a:r>
              <a:rPr lang="en-US" dirty="0" smtClean="0"/>
              <a:t>Values</a:t>
            </a:r>
          </a:p>
          <a:p>
            <a:pPr marL="171450" indent="-171450">
              <a:buFont typeface="Arial" charset="0"/>
              <a:buChar char="•"/>
            </a:pPr>
            <a:r>
              <a:rPr lang="en-US" dirty="0" smtClean="0"/>
              <a:t>Transition guards are </a:t>
            </a:r>
            <a:r>
              <a:rPr lang="en-US" dirty="0" smtClean="0">
                <a:solidFill>
                  <a:schemeClr val="tx1"/>
                </a:solidFill>
                <a:latin typeface="Courier New" panose="02070309020205020404" pitchFamily="49" charset="0"/>
                <a:cs typeface="Courier New" panose="02070309020205020404" pitchFamily="49" charset="0"/>
              </a:rPr>
              <a:t>Constraint</a:t>
            </a:r>
            <a:endParaRPr lang="en-US" dirty="0" smtClean="0"/>
          </a:p>
          <a:p>
            <a:pPr marL="171450" indent="-171450">
              <a:buFont typeface="Arial" charset="0"/>
              <a:buChar char="•"/>
            </a:pPr>
            <a:r>
              <a:rPr lang="en-US" dirty="0" smtClean="0">
                <a:solidFill>
                  <a:schemeClr val="tx1"/>
                </a:solidFill>
                <a:latin typeface="Courier New" panose="02070309020205020404" pitchFamily="49" charset="0"/>
                <a:cs typeface="Courier New" panose="02070309020205020404" pitchFamily="49" charset="0"/>
              </a:rPr>
              <a:t>Constraint</a:t>
            </a:r>
            <a:r>
              <a:rPr lang="en-US" dirty="0" smtClean="0"/>
              <a:t> can have a </a:t>
            </a:r>
            <a:r>
              <a:rPr lang="en-US" dirty="0" smtClean="0">
                <a:solidFill>
                  <a:schemeClr val="tx1"/>
                </a:solidFill>
                <a:latin typeface="Courier New" panose="02070309020205020404" pitchFamily="49" charset="0"/>
                <a:cs typeface="Courier New" panose="02070309020205020404" pitchFamily="49" charset="0"/>
              </a:rPr>
              <a:t>specification</a:t>
            </a:r>
            <a:r>
              <a:rPr lang="en-US" dirty="0" smtClean="0"/>
              <a:t> which is a </a:t>
            </a:r>
            <a:r>
              <a:rPr lang="en-US" dirty="0" err="1" smtClean="0">
                <a:solidFill>
                  <a:schemeClr val="tx1"/>
                </a:solidFill>
                <a:latin typeface="Courier New" panose="02070309020205020404" pitchFamily="49" charset="0"/>
                <a:cs typeface="Courier New" panose="02070309020205020404" pitchFamily="49" charset="0"/>
              </a:rPr>
              <a:t>ValueSpecification</a:t>
            </a:r>
            <a:endParaRPr lang="en-US" dirty="0" smtClean="0">
              <a:solidFill>
                <a:schemeClr val="tx1"/>
              </a:solidFill>
              <a:latin typeface="Courier New" panose="02070309020205020404" pitchFamily="49" charset="0"/>
              <a:cs typeface="Courier New" panose="02070309020205020404" pitchFamily="49" charset="0"/>
            </a:endParaRPr>
          </a:p>
          <a:p>
            <a:pPr marL="171450" indent="-171450">
              <a:buFont typeface="Arial" charset="0"/>
              <a:buChar char="•"/>
            </a:pPr>
            <a:r>
              <a:rPr lang="en-US" dirty="0" smtClean="0">
                <a:solidFill>
                  <a:schemeClr val="tx2"/>
                </a:solidFill>
                <a:cs typeface="Courier New" panose="02070309020205020404" pitchFamily="49" charset="0"/>
              </a:rPr>
              <a:t>An </a:t>
            </a:r>
            <a:r>
              <a:rPr lang="en-US" dirty="0" smtClean="0">
                <a:solidFill>
                  <a:schemeClr val="tx1"/>
                </a:solidFill>
                <a:latin typeface="Courier New" panose="02070309020205020404" pitchFamily="49" charset="0"/>
                <a:cs typeface="Courier New" panose="02070309020205020404" pitchFamily="49" charset="0"/>
              </a:rPr>
              <a:t>OpaqueExpression </a:t>
            </a:r>
            <a:r>
              <a:rPr lang="en-US" dirty="0" smtClean="0">
                <a:solidFill>
                  <a:schemeClr val="tx2"/>
                </a:solidFill>
                <a:cs typeface="Courier New" panose="02070309020205020404" pitchFamily="49" charset="0"/>
              </a:rPr>
              <a:t>is a kind of </a:t>
            </a:r>
            <a:r>
              <a:rPr lang="en-US" dirty="0" err="1" smtClean="0">
                <a:solidFill>
                  <a:schemeClr val="tx1"/>
                </a:solidFill>
                <a:latin typeface="Courier New" panose="02070309020205020404" pitchFamily="49" charset="0"/>
                <a:cs typeface="Courier New" panose="02070309020205020404" pitchFamily="49" charset="0"/>
              </a:rPr>
              <a:t>ValueSpecification</a:t>
            </a:r>
            <a:r>
              <a:rPr lang="en-US" dirty="0" smtClean="0">
                <a:solidFill>
                  <a:schemeClr val="tx2"/>
                </a:solidFill>
                <a:cs typeface="Courier New" panose="02070309020205020404" pitchFamily="49" charset="0"/>
              </a:rPr>
              <a:t> which can be associated to a </a:t>
            </a:r>
            <a:r>
              <a:rPr lang="en-US" dirty="0" smtClean="0">
                <a:solidFill>
                  <a:schemeClr val="tx1"/>
                </a:solidFill>
                <a:latin typeface="Courier New" panose="02070309020205020404" pitchFamily="49" charset="0"/>
                <a:cs typeface="Courier New" panose="02070309020205020404" pitchFamily="49" charset="0"/>
              </a:rPr>
              <a:t>Behavior</a:t>
            </a:r>
            <a:r>
              <a:rPr lang="en-US" dirty="0" smtClean="0">
                <a:solidFill>
                  <a:schemeClr val="tx2"/>
                </a:solidFill>
                <a:cs typeface="Courier New" panose="02070309020205020404" pitchFamily="49" charset="0"/>
              </a:rPr>
              <a:t>. </a:t>
            </a:r>
          </a:p>
          <a:p>
            <a:endParaRPr lang="en-US" dirty="0" smtClean="0"/>
          </a:p>
          <a:p>
            <a:r>
              <a:rPr lang="en-US" dirty="0" smtClean="0"/>
              <a:t>Common Behavior</a:t>
            </a:r>
          </a:p>
          <a:p>
            <a:pPr marL="171450" indent="-171450">
              <a:buFont typeface="Arial" charset="0"/>
              <a:buChar char="•"/>
            </a:pPr>
            <a:r>
              <a:rPr lang="en-US" dirty="0" smtClean="0"/>
              <a:t>Allow registration of completion events</a:t>
            </a:r>
          </a:p>
          <a:p>
            <a:pPr marL="628650" lvl="1" indent="-171450">
              <a:buFont typeface="Arial" charset="0"/>
              <a:buChar char="•"/>
            </a:pPr>
            <a:r>
              <a:rPr lang="en-US" dirty="0" smtClean="0"/>
              <a:t>Generated when a state completes</a:t>
            </a:r>
          </a:p>
          <a:p>
            <a:pPr marL="171450" indent="-171450">
              <a:buFont typeface="Arial" charset="0"/>
              <a:buChar char="•"/>
            </a:pPr>
            <a:r>
              <a:rPr lang="en-US" dirty="0" smtClean="0"/>
              <a:t>Allow handling of deferred events</a:t>
            </a:r>
          </a:p>
          <a:p>
            <a:pPr marL="628650" lvl="1" indent="-171450">
              <a:buFont typeface="Arial" charset="0"/>
              <a:buChar char="•"/>
            </a:pPr>
            <a:r>
              <a:rPr lang="en-US" dirty="0" smtClean="0"/>
              <a:t>Deferred events are event occurrences whose dispatching needs to be deferred in the current state-machine configuration.</a:t>
            </a:r>
          </a:p>
          <a:p>
            <a:endParaRPr lang="en-US" dirty="0" smtClean="0"/>
          </a:p>
          <a:p>
            <a:r>
              <a:rPr lang="en-US" dirty="0" smtClean="0"/>
              <a:t>Loci</a:t>
            </a:r>
          </a:p>
          <a:p>
            <a:r>
              <a:rPr lang="en-US" dirty="0" smtClean="0"/>
              <a:t>(none)</a:t>
            </a:r>
            <a:endParaRPr lang="en-US" dirty="0"/>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22</a:t>
            </a:fld>
            <a:endParaRPr lang="fr-FR"/>
          </a:p>
        </p:txBody>
      </p:sp>
    </p:spTree>
    <p:extLst>
      <p:ext uri="{BB962C8B-B14F-4D97-AF65-F5344CB8AC3E}">
        <p14:creationId xmlns:p14="http://schemas.microsoft.com/office/powerpoint/2010/main" val="2100708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Structured Classifiers</a:t>
            </a:r>
          </a:p>
          <a:p>
            <a:r>
              <a:rPr lang="en-US" dirty="0" smtClean="0"/>
              <a:t>(none)</a:t>
            </a:r>
          </a:p>
          <a:p>
            <a:endParaRPr lang="en-US" dirty="0" smtClean="0"/>
          </a:p>
          <a:p>
            <a:r>
              <a:rPr lang="en-US" dirty="0" smtClean="0"/>
              <a:t>Values</a:t>
            </a:r>
          </a:p>
          <a:p>
            <a:pPr marL="171450" indent="-171450">
              <a:buFont typeface="Arial" charset="0"/>
              <a:buChar char="•"/>
            </a:pPr>
            <a:r>
              <a:rPr lang="en-US" dirty="0" smtClean="0"/>
              <a:t>Transition guards are </a:t>
            </a:r>
            <a:r>
              <a:rPr lang="en-US" dirty="0" smtClean="0">
                <a:solidFill>
                  <a:schemeClr val="tx1"/>
                </a:solidFill>
                <a:latin typeface="Courier New" panose="02070309020205020404" pitchFamily="49" charset="0"/>
                <a:cs typeface="Courier New" panose="02070309020205020404" pitchFamily="49" charset="0"/>
              </a:rPr>
              <a:t>Constraint</a:t>
            </a:r>
            <a:endParaRPr lang="en-US" dirty="0" smtClean="0"/>
          </a:p>
          <a:p>
            <a:pPr marL="171450" indent="-171450">
              <a:buFont typeface="Arial" charset="0"/>
              <a:buChar char="•"/>
            </a:pPr>
            <a:r>
              <a:rPr lang="en-US" dirty="0" smtClean="0">
                <a:solidFill>
                  <a:schemeClr val="tx1"/>
                </a:solidFill>
                <a:latin typeface="Courier New" panose="02070309020205020404" pitchFamily="49" charset="0"/>
                <a:cs typeface="Courier New" panose="02070309020205020404" pitchFamily="49" charset="0"/>
              </a:rPr>
              <a:t>Constraint</a:t>
            </a:r>
            <a:r>
              <a:rPr lang="en-US" dirty="0" smtClean="0"/>
              <a:t> can have a </a:t>
            </a:r>
            <a:r>
              <a:rPr lang="en-US" dirty="0" smtClean="0">
                <a:solidFill>
                  <a:schemeClr val="tx1"/>
                </a:solidFill>
                <a:latin typeface="Courier New" panose="02070309020205020404" pitchFamily="49" charset="0"/>
                <a:cs typeface="Courier New" panose="02070309020205020404" pitchFamily="49" charset="0"/>
              </a:rPr>
              <a:t>specification</a:t>
            </a:r>
            <a:r>
              <a:rPr lang="en-US" dirty="0" smtClean="0"/>
              <a:t> which is a </a:t>
            </a:r>
            <a:r>
              <a:rPr lang="en-US" dirty="0" err="1" smtClean="0">
                <a:solidFill>
                  <a:schemeClr val="tx1"/>
                </a:solidFill>
                <a:latin typeface="Courier New" panose="02070309020205020404" pitchFamily="49" charset="0"/>
                <a:cs typeface="Courier New" panose="02070309020205020404" pitchFamily="49" charset="0"/>
              </a:rPr>
              <a:t>ValueSpecification</a:t>
            </a:r>
            <a:endParaRPr lang="en-US" dirty="0" smtClean="0">
              <a:solidFill>
                <a:schemeClr val="tx1"/>
              </a:solidFill>
              <a:latin typeface="Courier New" panose="02070309020205020404" pitchFamily="49" charset="0"/>
              <a:cs typeface="Courier New" panose="02070309020205020404" pitchFamily="49" charset="0"/>
            </a:endParaRPr>
          </a:p>
          <a:p>
            <a:pPr marL="171450" indent="-171450">
              <a:buFont typeface="Arial" charset="0"/>
              <a:buChar char="•"/>
            </a:pPr>
            <a:r>
              <a:rPr lang="en-US" dirty="0" smtClean="0">
                <a:solidFill>
                  <a:schemeClr val="tx2"/>
                </a:solidFill>
                <a:cs typeface="Courier New" panose="02070309020205020404" pitchFamily="49" charset="0"/>
              </a:rPr>
              <a:t>An </a:t>
            </a:r>
            <a:r>
              <a:rPr lang="en-US" dirty="0" smtClean="0">
                <a:solidFill>
                  <a:schemeClr val="tx1"/>
                </a:solidFill>
                <a:latin typeface="Courier New" panose="02070309020205020404" pitchFamily="49" charset="0"/>
                <a:cs typeface="Courier New" panose="02070309020205020404" pitchFamily="49" charset="0"/>
              </a:rPr>
              <a:t>OpaqueExpression </a:t>
            </a:r>
            <a:r>
              <a:rPr lang="en-US" dirty="0" smtClean="0">
                <a:solidFill>
                  <a:schemeClr val="tx2"/>
                </a:solidFill>
                <a:cs typeface="Courier New" panose="02070309020205020404" pitchFamily="49" charset="0"/>
              </a:rPr>
              <a:t>is a kind of </a:t>
            </a:r>
            <a:r>
              <a:rPr lang="en-US" dirty="0" err="1" smtClean="0">
                <a:solidFill>
                  <a:schemeClr val="tx1"/>
                </a:solidFill>
                <a:latin typeface="Courier New" panose="02070309020205020404" pitchFamily="49" charset="0"/>
                <a:cs typeface="Courier New" panose="02070309020205020404" pitchFamily="49" charset="0"/>
              </a:rPr>
              <a:t>ValueSpecification</a:t>
            </a:r>
            <a:r>
              <a:rPr lang="en-US" dirty="0" smtClean="0">
                <a:solidFill>
                  <a:schemeClr val="tx2"/>
                </a:solidFill>
                <a:cs typeface="Courier New" panose="02070309020205020404" pitchFamily="49" charset="0"/>
              </a:rPr>
              <a:t> which can be associated to a </a:t>
            </a:r>
            <a:r>
              <a:rPr lang="en-US" dirty="0" smtClean="0">
                <a:solidFill>
                  <a:schemeClr val="tx1"/>
                </a:solidFill>
                <a:latin typeface="Courier New" panose="02070309020205020404" pitchFamily="49" charset="0"/>
                <a:cs typeface="Courier New" panose="02070309020205020404" pitchFamily="49" charset="0"/>
              </a:rPr>
              <a:t>Behavior</a:t>
            </a:r>
            <a:r>
              <a:rPr lang="en-US" dirty="0" smtClean="0">
                <a:solidFill>
                  <a:schemeClr val="tx2"/>
                </a:solidFill>
                <a:cs typeface="Courier New" panose="02070309020205020404" pitchFamily="49" charset="0"/>
              </a:rPr>
              <a:t>. </a:t>
            </a:r>
          </a:p>
          <a:p>
            <a:endParaRPr lang="en-US" dirty="0" smtClean="0"/>
          </a:p>
          <a:p>
            <a:r>
              <a:rPr lang="en-US" dirty="0" smtClean="0"/>
              <a:t>Common Behavior</a:t>
            </a:r>
          </a:p>
          <a:p>
            <a:pPr marL="171450" indent="-171450">
              <a:buFont typeface="Arial" charset="0"/>
              <a:buChar char="•"/>
            </a:pPr>
            <a:r>
              <a:rPr lang="en-US" dirty="0" smtClean="0"/>
              <a:t>Allow registration of completion events</a:t>
            </a:r>
          </a:p>
          <a:p>
            <a:pPr marL="628650" lvl="1" indent="-171450">
              <a:buFont typeface="Arial" charset="0"/>
              <a:buChar char="•"/>
            </a:pPr>
            <a:r>
              <a:rPr lang="en-US" dirty="0" smtClean="0"/>
              <a:t>Generated when a state completes</a:t>
            </a:r>
          </a:p>
          <a:p>
            <a:pPr marL="171450" indent="-171450">
              <a:buFont typeface="Arial" charset="0"/>
              <a:buChar char="•"/>
            </a:pPr>
            <a:r>
              <a:rPr lang="en-US" dirty="0" smtClean="0"/>
              <a:t>Allow handling of deferred events</a:t>
            </a:r>
          </a:p>
          <a:p>
            <a:pPr marL="628650" lvl="1" indent="-171450">
              <a:buFont typeface="Arial" charset="0"/>
              <a:buChar char="•"/>
            </a:pPr>
            <a:r>
              <a:rPr lang="en-US" dirty="0" smtClean="0"/>
              <a:t>Deferred events are event occurrences whose dispatching needs to be deferred in the current state-machine configuration.</a:t>
            </a:r>
          </a:p>
          <a:p>
            <a:endParaRPr lang="en-US" dirty="0" smtClean="0"/>
          </a:p>
          <a:p>
            <a:r>
              <a:rPr lang="en-US" dirty="0" smtClean="0"/>
              <a:t>Loci</a:t>
            </a:r>
          </a:p>
          <a:p>
            <a:r>
              <a:rPr lang="en-US" dirty="0" smtClean="0"/>
              <a:t>(none)</a:t>
            </a:r>
            <a:endParaRPr lang="en-US" dirty="0"/>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25</a:t>
            </a:fld>
            <a:endParaRPr lang="fr-FR"/>
          </a:p>
        </p:txBody>
      </p:sp>
    </p:spTree>
    <p:extLst>
      <p:ext uri="{BB962C8B-B14F-4D97-AF65-F5344CB8AC3E}">
        <p14:creationId xmlns:p14="http://schemas.microsoft.com/office/powerpoint/2010/main" val="1825198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Structured Classifiers</a:t>
            </a:r>
          </a:p>
          <a:p>
            <a:r>
              <a:rPr lang="en-US" dirty="0" smtClean="0"/>
              <a:t>(none)</a:t>
            </a:r>
          </a:p>
          <a:p>
            <a:endParaRPr lang="en-US" dirty="0" smtClean="0"/>
          </a:p>
          <a:p>
            <a:r>
              <a:rPr lang="en-US" dirty="0" smtClean="0"/>
              <a:t>Values</a:t>
            </a:r>
          </a:p>
          <a:p>
            <a:pPr marL="171450" indent="-171450">
              <a:buFont typeface="Arial" charset="0"/>
              <a:buChar char="•"/>
            </a:pPr>
            <a:r>
              <a:rPr lang="en-US" dirty="0" smtClean="0"/>
              <a:t>Transition guards are </a:t>
            </a:r>
            <a:r>
              <a:rPr lang="en-US" dirty="0" smtClean="0">
                <a:solidFill>
                  <a:schemeClr val="tx1"/>
                </a:solidFill>
                <a:latin typeface="Courier New" panose="02070309020205020404" pitchFamily="49" charset="0"/>
                <a:cs typeface="Courier New" panose="02070309020205020404" pitchFamily="49" charset="0"/>
              </a:rPr>
              <a:t>Constraint</a:t>
            </a:r>
            <a:endParaRPr lang="en-US" dirty="0" smtClean="0"/>
          </a:p>
          <a:p>
            <a:pPr marL="171450" indent="-171450">
              <a:buFont typeface="Arial" charset="0"/>
              <a:buChar char="•"/>
            </a:pPr>
            <a:r>
              <a:rPr lang="en-US" dirty="0" smtClean="0">
                <a:solidFill>
                  <a:schemeClr val="tx1"/>
                </a:solidFill>
                <a:latin typeface="Courier New" panose="02070309020205020404" pitchFamily="49" charset="0"/>
                <a:cs typeface="Courier New" panose="02070309020205020404" pitchFamily="49" charset="0"/>
              </a:rPr>
              <a:t>Constraint</a:t>
            </a:r>
            <a:r>
              <a:rPr lang="en-US" dirty="0" smtClean="0"/>
              <a:t> can have a </a:t>
            </a:r>
            <a:r>
              <a:rPr lang="en-US" dirty="0" smtClean="0">
                <a:solidFill>
                  <a:schemeClr val="tx1"/>
                </a:solidFill>
                <a:latin typeface="Courier New" panose="02070309020205020404" pitchFamily="49" charset="0"/>
                <a:cs typeface="Courier New" panose="02070309020205020404" pitchFamily="49" charset="0"/>
              </a:rPr>
              <a:t>specification</a:t>
            </a:r>
            <a:r>
              <a:rPr lang="en-US" dirty="0" smtClean="0"/>
              <a:t> which is a </a:t>
            </a:r>
            <a:r>
              <a:rPr lang="en-US" dirty="0" err="1" smtClean="0">
                <a:solidFill>
                  <a:schemeClr val="tx1"/>
                </a:solidFill>
                <a:latin typeface="Courier New" panose="02070309020205020404" pitchFamily="49" charset="0"/>
                <a:cs typeface="Courier New" panose="02070309020205020404" pitchFamily="49" charset="0"/>
              </a:rPr>
              <a:t>ValueSpecification</a:t>
            </a:r>
            <a:endParaRPr lang="en-US" dirty="0" smtClean="0">
              <a:solidFill>
                <a:schemeClr val="tx1"/>
              </a:solidFill>
              <a:latin typeface="Courier New" panose="02070309020205020404" pitchFamily="49" charset="0"/>
              <a:cs typeface="Courier New" panose="02070309020205020404" pitchFamily="49" charset="0"/>
            </a:endParaRPr>
          </a:p>
          <a:p>
            <a:pPr marL="171450" indent="-171450">
              <a:buFont typeface="Arial" charset="0"/>
              <a:buChar char="•"/>
            </a:pPr>
            <a:r>
              <a:rPr lang="en-US" dirty="0" smtClean="0">
                <a:solidFill>
                  <a:schemeClr val="tx2"/>
                </a:solidFill>
                <a:cs typeface="Courier New" panose="02070309020205020404" pitchFamily="49" charset="0"/>
              </a:rPr>
              <a:t>An </a:t>
            </a:r>
            <a:r>
              <a:rPr lang="en-US" dirty="0" smtClean="0">
                <a:solidFill>
                  <a:schemeClr val="tx1"/>
                </a:solidFill>
                <a:latin typeface="Courier New" panose="02070309020205020404" pitchFamily="49" charset="0"/>
                <a:cs typeface="Courier New" panose="02070309020205020404" pitchFamily="49" charset="0"/>
              </a:rPr>
              <a:t>OpaqueExpression </a:t>
            </a:r>
            <a:r>
              <a:rPr lang="en-US" dirty="0" smtClean="0">
                <a:solidFill>
                  <a:schemeClr val="tx2"/>
                </a:solidFill>
                <a:cs typeface="Courier New" panose="02070309020205020404" pitchFamily="49" charset="0"/>
              </a:rPr>
              <a:t>is a kind of </a:t>
            </a:r>
            <a:r>
              <a:rPr lang="en-US" dirty="0" err="1" smtClean="0">
                <a:solidFill>
                  <a:schemeClr val="tx1"/>
                </a:solidFill>
                <a:latin typeface="Courier New" panose="02070309020205020404" pitchFamily="49" charset="0"/>
                <a:cs typeface="Courier New" panose="02070309020205020404" pitchFamily="49" charset="0"/>
              </a:rPr>
              <a:t>ValueSpecification</a:t>
            </a:r>
            <a:r>
              <a:rPr lang="en-US" dirty="0" smtClean="0">
                <a:solidFill>
                  <a:schemeClr val="tx2"/>
                </a:solidFill>
                <a:cs typeface="Courier New" panose="02070309020205020404" pitchFamily="49" charset="0"/>
              </a:rPr>
              <a:t> which can be associated to a </a:t>
            </a:r>
            <a:r>
              <a:rPr lang="en-US" dirty="0" smtClean="0">
                <a:solidFill>
                  <a:schemeClr val="tx1"/>
                </a:solidFill>
                <a:latin typeface="Courier New" panose="02070309020205020404" pitchFamily="49" charset="0"/>
                <a:cs typeface="Courier New" panose="02070309020205020404" pitchFamily="49" charset="0"/>
              </a:rPr>
              <a:t>Behavior</a:t>
            </a:r>
            <a:r>
              <a:rPr lang="en-US" dirty="0" smtClean="0">
                <a:solidFill>
                  <a:schemeClr val="tx2"/>
                </a:solidFill>
                <a:cs typeface="Courier New" panose="02070309020205020404" pitchFamily="49" charset="0"/>
              </a:rPr>
              <a:t>. </a:t>
            </a:r>
          </a:p>
          <a:p>
            <a:endParaRPr lang="en-US" dirty="0" smtClean="0"/>
          </a:p>
          <a:p>
            <a:r>
              <a:rPr lang="en-US" dirty="0" smtClean="0"/>
              <a:t>Common Behavior</a:t>
            </a:r>
          </a:p>
          <a:p>
            <a:pPr marL="171450" indent="-171450">
              <a:buFont typeface="Arial" charset="0"/>
              <a:buChar char="•"/>
            </a:pPr>
            <a:r>
              <a:rPr lang="en-US" dirty="0" smtClean="0"/>
              <a:t>Allow registration of completion events</a:t>
            </a:r>
          </a:p>
          <a:p>
            <a:pPr marL="628650" lvl="1" indent="-171450">
              <a:buFont typeface="Arial" charset="0"/>
              <a:buChar char="•"/>
            </a:pPr>
            <a:r>
              <a:rPr lang="en-US" dirty="0" smtClean="0"/>
              <a:t>Generated when a state completes</a:t>
            </a:r>
          </a:p>
          <a:p>
            <a:pPr marL="171450" indent="-171450">
              <a:buFont typeface="Arial" charset="0"/>
              <a:buChar char="•"/>
            </a:pPr>
            <a:r>
              <a:rPr lang="en-US" dirty="0" smtClean="0"/>
              <a:t>Allow handling of deferred events</a:t>
            </a:r>
          </a:p>
          <a:p>
            <a:pPr marL="628650" lvl="1" indent="-171450">
              <a:buFont typeface="Arial" charset="0"/>
              <a:buChar char="•"/>
            </a:pPr>
            <a:r>
              <a:rPr lang="en-US" dirty="0" smtClean="0"/>
              <a:t>Deferred events are event occurrences whose dispatching needs to be deferred in the current state-machine configuration.</a:t>
            </a:r>
          </a:p>
          <a:p>
            <a:endParaRPr lang="en-US" dirty="0" smtClean="0"/>
          </a:p>
          <a:p>
            <a:r>
              <a:rPr lang="en-US" dirty="0" smtClean="0"/>
              <a:t>Loci</a:t>
            </a:r>
          </a:p>
          <a:p>
            <a:r>
              <a:rPr lang="en-US" dirty="0" smtClean="0"/>
              <a:t>(none)</a:t>
            </a:r>
            <a:endParaRPr lang="en-US" dirty="0"/>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26</a:t>
            </a:fld>
            <a:endParaRPr lang="fr-FR"/>
          </a:p>
        </p:txBody>
      </p:sp>
    </p:spTree>
    <p:extLst>
      <p:ext uri="{BB962C8B-B14F-4D97-AF65-F5344CB8AC3E}">
        <p14:creationId xmlns:p14="http://schemas.microsoft.com/office/powerpoint/2010/main" val="1501358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32</a:t>
            </a:fld>
            <a:endParaRPr lang="fr-FR"/>
          </a:p>
        </p:txBody>
      </p:sp>
    </p:spTree>
    <p:extLst>
      <p:ext uri="{BB962C8B-B14F-4D97-AF65-F5344CB8AC3E}">
        <p14:creationId xmlns:p14="http://schemas.microsoft.com/office/powerpoint/2010/main" val="1037120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e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130425"/>
            <a:ext cx="7772400" cy="1470025"/>
          </a:xfrm>
        </p:spPr>
        <p:txBody>
          <a:bodyPr lIns="91440" anchor="ctr"/>
          <a:lstStyle>
            <a:lvl1pPr algn="ctr">
              <a:defRPr sz="4000"/>
            </a:lvl1pPr>
          </a:lstStyle>
          <a:p>
            <a:pPr lvl="0"/>
            <a:r>
              <a:rPr lang="en-US" altLang="en-US" noProof="0" smtClean="0"/>
              <a:t>Click to edit Master title style</a:t>
            </a:r>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smtClean="0"/>
              <a:t>Click to edit Master subtitle style</a:t>
            </a:r>
          </a:p>
        </p:txBody>
      </p:sp>
      <p:sp>
        <p:nvSpPr>
          <p:cNvPr id="4100" name="Rectangle 4"/>
          <p:cNvSpPr>
            <a:spLocks noGrp="1" noChangeArrowheads="1"/>
          </p:cNvSpPr>
          <p:nvPr>
            <p:ph type="dt" sz="half" idx="2"/>
          </p:nvPr>
        </p:nvSpPr>
        <p:spPr>
          <a:xfrm>
            <a:off x="457200" y="6245225"/>
            <a:ext cx="2133600" cy="476250"/>
          </a:xfrm>
        </p:spPr>
        <p:txBody>
          <a:bodyPr/>
          <a:lstStyle>
            <a:lvl1pPr>
              <a:defRPr/>
            </a:lvl1pPr>
          </a:lstStyle>
          <a:p>
            <a:r>
              <a:rPr lang="en-US" altLang="en-US" smtClean="0"/>
              <a:t>14 September 2016</a:t>
            </a:r>
            <a:endParaRPr lang="en-US" altLang="en-US" dirty="0"/>
          </a:p>
        </p:txBody>
      </p:sp>
      <p:sp>
        <p:nvSpPr>
          <p:cNvPr id="4101" name="Rectangle 5"/>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4102" name="Rectangle 6"/>
          <p:cNvSpPr>
            <a:spLocks noGrp="1" noChangeArrowheads="1"/>
          </p:cNvSpPr>
          <p:nvPr>
            <p:ph type="sldNum" sz="quarter" idx="4"/>
          </p:nvPr>
        </p:nvSpPr>
        <p:spPr>
          <a:xfrm>
            <a:off x="6553200" y="6245225"/>
            <a:ext cx="2133600" cy="476250"/>
          </a:xfrm>
        </p:spPr>
        <p:txBody>
          <a:bodyPr/>
          <a:lstStyle>
            <a:lvl1pPr>
              <a:defRPr/>
            </a:lvl1pPr>
          </a:lstStyle>
          <a:p>
            <a:fld id="{8C53F4D0-3818-D347-966E-B96BA407C75C}" type="slidenum">
              <a:rPr lang="en-US" altLang="en-US"/>
              <a:pPr/>
              <a:t>‹#›</a:t>
            </a:fld>
            <a:endParaRPr lang="en-US" altLang="en-US"/>
          </a:p>
        </p:txBody>
      </p:sp>
    </p:spTree>
    <p:extLst>
      <p:ext uri="{BB962C8B-B14F-4D97-AF65-F5344CB8AC3E}">
        <p14:creationId xmlns:p14="http://schemas.microsoft.com/office/powerpoint/2010/main" val="408440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14 September 2016</a:t>
            </a:r>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EF31F519-05A2-CB4D-82FE-1844DED01FAF}" type="slidenum">
              <a:rPr lang="en-US" altLang="en-US"/>
              <a:pPr/>
              <a:t>‹#›</a:t>
            </a:fld>
            <a:endParaRPr lang="en-US" altLang="en-US"/>
          </a:p>
        </p:txBody>
      </p:sp>
    </p:spTree>
    <p:extLst>
      <p:ext uri="{BB962C8B-B14F-4D97-AF65-F5344CB8AC3E}">
        <p14:creationId xmlns:p14="http://schemas.microsoft.com/office/powerpoint/2010/main" val="106938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14 September 2016</a:t>
            </a:r>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098CFB5-4DA6-6948-8AE1-B376C8D7D690}" type="slidenum">
              <a:rPr lang="en-US" altLang="en-US"/>
              <a:pPr/>
              <a:t>‹#›</a:t>
            </a:fld>
            <a:endParaRPr lang="en-US" altLang="en-US"/>
          </a:p>
        </p:txBody>
      </p:sp>
    </p:spTree>
    <p:extLst>
      <p:ext uri="{BB962C8B-B14F-4D97-AF65-F5344CB8AC3E}">
        <p14:creationId xmlns:p14="http://schemas.microsoft.com/office/powerpoint/2010/main" val="1058083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re 3 visuels_CEA Tech">
    <p:spTree>
      <p:nvGrpSpPr>
        <p:cNvPr id="1" name=""/>
        <p:cNvGrpSpPr/>
        <p:nvPr/>
      </p:nvGrpSpPr>
      <p:grpSpPr>
        <a:xfrm>
          <a:off x="0" y="0"/>
          <a:ext cx="0" cy="0"/>
          <a:chOff x="0" y="0"/>
          <a:chExt cx="0" cy="0"/>
        </a:xfrm>
      </p:grpSpPr>
      <p:sp>
        <p:nvSpPr>
          <p:cNvPr id="6" name="Rectangle 5"/>
          <p:cNvSpPr/>
          <p:nvPr/>
        </p:nvSpPr>
        <p:spPr>
          <a:xfrm>
            <a:off x="0" y="0"/>
            <a:ext cx="2843213" cy="6884988"/>
          </a:xfrm>
          <a:prstGeom prst="rect">
            <a:avLst/>
          </a:prstGeom>
          <a:gradFill flip="none" rotWithShape="1">
            <a:gsLst>
              <a:gs pos="0">
                <a:srgbClr val="E60019"/>
              </a:gs>
              <a:gs pos="100000">
                <a:srgbClr val="87000A"/>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7" name="Rectangle 6"/>
          <p:cNvSpPr/>
          <p:nvPr/>
        </p:nvSpPr>
        <p:spPr>
          <a:xfrm>
            <a:off x="2843213" y="6742113"/>
            <a:ext cx="6300787" cy="142875"/>
          </a:xfrm>
          <a:prstGeom prst="rect">
            <a:avLst/>
          </a:prstGeom>
          <a:gradFill>
            <a:gsLst>
              <a:gs pos="0">
                <a:srgbClr val="0A6E28">
                  <a:lumMod val="100000"/>
                </a:srgbClr>
              </a:gs>
              <a:gs pos="100000">
                <a:srgbClr val="91C30A">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solidFill>
                <a:prstClr val="white"/>
              </a:solidFill>
            </a:endParaRPr>
          </a:p>
        </p:txBody>
      </p:sp>
      <p:pic>
        <p:nvPicPr>
          <p:cNvPr id="8" name="Image 1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363" y="1020763"/>
            <a:ext cx="239395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Users\mp222957\Desktop\LOGO perso\LOGOS 2\List\List_vectoriel.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57250" y="5113338"/>
            <a:ext cx="11287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Image 10" descr="digiteo-couleur-sans-baseline_web.gif"/>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662077" y="6319838"/>
            <a:ext cx="79216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Image 11" descr="Logo_IC_CEA_LIST_carre.jpg"/>
          <p:cNvPicPr>
            <a:picLocks noChangeAspect="1"/>
          </p:cNvPicPr>
          <p:nvPr userDrawn="1"/>
        </p:nvPicPr>
        <p:blipFill>
          <a:blip r:embed="rId5">
            <a:extLst>
              <a:ext uri="{28A0092B-C50C-407E-A947-70E740481C1C}">
                <a14:useLocalDpi xmlns:a14="http://schemas.microsoft.com/office/drawing/2010/main" val="0"/>
              </a:ext>
            </a:extLst>
          </a:blip>
          <a:srcRect t="29715" b="28154"/>
          <a:stretch>
            <a:fillRect/>
          </a:stretch>
        </p:blipFill>
        <p:spPr bwMode="auto">
          <a:xfrm>
            <a:off x="2874963" y="6284913"/>
            <a:ext cx="741362"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re 1"/>
          <p:cNvSpPr>
            <a:spLocks noGrp="1"/>
          </p:cNvSpPr>
          <p:nvPr>
            <p:ph type="ctrTitle"/>
          </p:nvPr>
        </p:nvSpPr>
        <p:spPr>
          <a:xfrm>
            <a:off x="3059833" y="1556792"/>
            <a:ext cx="5904655" cy="2016224"/>
          </a:xfrm>
          <a:prstGeom prst="rect">
            <a:avLst/>
          </a:prstGeom>
        </p:spPr>
        <p:txBody>
          <a:bodyPr anchor="ctr" anchorCtr="0"/>
          <a:lstStyle>
            <a:lvl1pPr algn="l">
              <a:lnSpc>
                <a:spcPts val="3800"/>
              </a:lnSpc>
              <a:defRPr sz="2800" b="1" cap="all" baseline="0">
                <a:solidFill>
                  <a:schemeClr val="accent5"/>
                </a:solidFill>
              </a:defRPr>
            </a:lvl1pPr>
          </a:lstStyle>
          <a:p>
            <a:r>
              <a:rPr lang="fr-FR" smtClean="0"/>
              <a:t>Modifiez le style du titre</a:t>
            </a:r>
            <a:endParaRPr lang="fr-FR" dirty="0"/>
          </a:p>
        </p:txBody>
      </p:sp>
      <p:sp>
        <p:nvSpPr>
          <p:cNvPr id="14" name="Espace réservé pour une image  11"/>
          <p:cNvSpPr>
            <a:spLocks noGrp="1"/>
          </p:cNvSpPr>
          <p:nvPr>
            <p:ph type="pic" sz="quarter" idx="14"/>
          </p:nvPr>
        </p:nvSpPr>
        <p:spPr>
          <a:xfrm>
            <a:off x="2843808" y="4051822"/>
            <a:ext cx="2098800" cy="2124000"/>
          </a:xfrm>
          <a:prstGeom prst="rect">
            <a:avLst/>
          </a:prstGeom>
          <a:solidFill>
            <a:srgbClr val="666666"/>
          </a:solidFill>
        </p:spPr>
        <p:txBody>
          <a:bodyPr anchor="ctr"/>
          <a:lstStyle>
            <a:lvl1pPr marL="0" indent="0" algn="ctr">
              <a:defRPr sz="1200">
                <a:solidFill>
                  <a:schemeClr val="bg1"/>
                </a:solidFill>
              </a:defRPr>
            </a:lvl1pPr>
          </a:lstStyle>
          <a:p>
            <a:pPr lvl="0"/>
            <a:r>
              <a:rPr lang="fr-FR" noProof="0" smtClean="0"/>
              <a:t>Cliquez sur l'icône pour ajouter une image</a:t>
            </a:r>
            <a:endParaRPr lang="fr-FR" noProof="0" dirty="0"/>
          </a:p>
        </p:txBody>
      </p:sp>
      <p:sp>
        <p:nvSpPr>
          <p:cNvPr id="15" name="Espace réservé pour une image  11"/>
          <p:cNvSpPr>
            <a:spLocks noGrp="1"/>
          </p:cNvSpPr>
          <p:nvPr>
            <p:ph type="pic" sz="quarter" idx="23"/>
          </p:nvPr>
        </p:nvSpPr>
        <p:spPr>
          <a:xfrm>
            <a:off x="4941319" y="4051822"/>
            <a:ext cx="2098800" cy="2124000"/>
          </a:xfrm>
          <a:prstGeom prst="rect">
            <a:avLst/>
          </a:prstGeom>
          <a:solidFill>
            <a:srgbClr val="666666"/>
          </a:solidFill>
        </p:spPr>
        <p:txBody>
          <a:bodyPr anchor="ctr"/>
          <a:lstStyle>
            <a:lvl1pPr marL="0" indent="0" algn="ctr">
              <a:defRPr sz="1200">
                <a:solidFill>
                  <a:schemeClr val="bg1"/>
                </a:solidFill>
              </a:defRPr>
            </a:lvl1pPr>
          </a:lstStyle>
          <a:p>
            <a:pPr lvl="0"/>
            <a:r>
              <a:rPr lang="fr-FR" noProof="0" smtClean="0"/>
              <a:t>Cliquez sur l'icône pour ajouter une image</a:t>
            </a:r>
            <a:endParaRPr lang="fr-FR" noProof="0" dirty="0"/>
          </a:p>
        </p:txBody>
      </p:sp>
      <p:sp>
        <p:nvSpPr>
          <p:cNvPr id="16" name="Espace réservé pour une image  11"/>
          <p:cNvSpPr>
            <a:spLocks noGrp="1"/>
          </p:cNvSpPr>
          <p:nvPr>
            <p:ph type="pic" sz="quarter" idx="24"/>
          </p:nvPr>
        </p:nvSpPr>
        <p:spPr>
          <a:xfrm>
            <a:off x="7047301" y="4051822"/>
            <a:ext cx="2098800" cy="2124000"/>
          </a:xfrm>
          <a:prstGeom prst="rect">
            <a:avLst/>
          </a:prstGeom>
          <a:solidFill>
            <a:srgbClr val="666666"/>
          </a:solidFill>
        </p:spPr>
        <p:txBody>
          <a:bodyPr anchor="ctr"/>
          <a:lstStyle>
            <a:lvl1pPr marL="0" indent="0" algn="ctr">
              <a:defRPr sz="1200">
                <a:solidFill>
                  <a:schemeClr val="bg1"/>
                </a:solidFill>
              </a:defRPr>
            </a:lvl1pPr>
          </a:lstStyle>
          <a:p>
            <a:pPr lvl="0"/>
            <a:r>
              <a:rPr lang="fr-FR" noProof="0" smtClean="0"/>
              <a:t>Cliquez sur l'icône pour ajouter une image</a:t>
            </a:r>
            <a:endParaRPr lang="fr-FR" noProof="0" dirty="0"/>
          </a:p>
        </p:txBody>
      </p:sp>
      <p:sp>
        <p:nvSpPr>
          <p:cNvPr id="18" name="Espace réservé du pied de page 12"/>
          <p:cNvSpPr>
            <a:spLocks noGrp="1"/>
          </p:cNvSpPr>
          <p:nvPr>
            <p:ph type="ftr" sz="quarter" idx="25"/>
          </p:nvPr>
        </p:nvSpPr>
        <p:spPr>
          <a:xfrm>
            <a:off x="3059113" y="3573463"/>
            <a:ext cx="5905500" cy="287337"/>
          </a:xfrm>
          <a:prstGeom prst="rect">
            <a:avLst/>
          </a:prstGeom>
        </p:spPr>
        <p:txBody>
          <a:bodyPr/>
          <a:lstStyle>
            <a:lvl1pPr algn="l">
              <a:defRPr sz="1400" cap="none" baseline="0">
                <a:solidFill>
                  <a:schemeClr val="accent5"/>
                </a:solidFill>
              </a:defRPr>
            </a:lvl1pPr>
          </a:lstStyle>
          <a:p>
            <a:pPr>
              <a:defRPr/>
            </a:pPr>
            <a:endParaRPr lang="fr-FR" dirty="0"/>
          </a:p>
        </p:txBody>
      </p:sp>
    </p:spTree>
    <p:extLst>
      <p:ext uri="{BB962C8B-B14F-4D97-AF65-F5344CB8AC3E}">
        <p14:creationId xmlns:p14="http://schemas.microsoft.com/office/powerpoint/2010/main" val="138319535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e 1 visuel_CEA Tech">
    <p:spTree>
      <p:nvGrpSpPr>
        <p:cNvPr id="1" name=""/>
        <p:cNvGrpSpPr/>
        <p:nvPr/>
      </p:nvGrpSpPr>
      <p:grpSpPr>
        <a:xfrm>
          <a:off x="0" y="0"/>
          <a:ext cx="0" cy="0"/>
          <a:chOff x="0" y="0"/>
          <a:chExt cx="0" cy="0"/>
        </a:xfrm>
      </p:grpSpPr>
      <p:sp>
        <p:nvSpPr>
          <p:cNvPr id="11" name="Espace réservé du contenu 20"/>
          <p:cNvSpPr>
            <a:spLocks noGrp="1"/>
          </p:cNvSpPr>
          <p:nvPr>
            <p:ph sz="quarter" idx="20"/>
          </p:nvPr>
        </p:nvSpPr>
        <p:spPr>
          <a:xfrm>
            <a:off x="5148000" y="2016000"/>
            <a:ext cx="3492000" cy="3690000"/>
          </a:xfrm>
          <a:prstGeom prst="rect">
            <a:avLst/>
          </a:prstGeom>
          <a:solidFill>
            <a:srgbClr val="666666"/>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9" name="Espace réservé du contenu 16"/>
          <p:cNvSpPr>
            <a:spLocks noGrp="1"/>
          </p:cNvSpPr>
          <p:nvPr>
            <p:ph sz="quarter" idx="18"/>
          </p:nvPr>
        </p:nvSpPr>
        <p:spPr>
          <a:xfrm>
            <a:off x="539751" y="1628800"/>
            <a:ext cx="4464298" cy="4680520"/>
          </a:xfrm>
          <a:prstGeom prst="rect">
            <a:avLst/>
          </a:prstGeom>
        </p:spPr>
        <p:txBody>
          <a:bodyPr/>
          <a:lstStyle>
            <a:lvl1pPr marL="342900" indent="-342900">
              <a:buFont typeface="Arial" pitchFamily="34" charset="0"/>
              <a:buChar char="•"/>
              <a:defRPr sz="2000">
                <a:solidFill>
                  <a:schemeClr val="accent5"/>
                </a:solidFill>
              </a:defRPr>
            </a:lvl1pPr>
            <a:lvl2pPr marL="801688" indent="-360363">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smtClean="0"/>
              <a:t>Modifiez les styles du texte du masque</a:t>
            </a:r>
          </a:p>
          <a:p>
            <a:pPr lvl="1"/>
            <a:r>
              <a:rPr lang="fr-FR" smtClean="0"/>
              <a:t>Deuxième niveau</a:t>
            </a:r>
          </a:p>
          <a:p>
            <a:pPr lvl="2"/>
            <a:r>
              <a:rPr lang="fr-FR" smtClean="0"/>
              <a:t>Troisième niveau</a:t>
            </a:r>
          </a:p>
        </p:txBody>
      </p:sp>
      <p:sp>
        <p:nvSpPr>
          <p:cNvPr id="13" name="Espace réservé du texte 3"/>
          <p:cNvSpPr>
            <a:spLocks noGrp="1"/>
          </p:cNvSpPr>
          <p:nvPr>
            <p:ph type="body" sz="quarter" idx="19"/>
          </p:nvPr>
        </p:nvSpPr>
        <p:spPr>
          <a:xfrm>
            <a:off x="539751" y="981075"/>
            <a:ext cx="4464298" cy="647700"/>
          </a:xfrm>
          <a:prstGeom prst="rect">
            <a:avLst/>
          </a:prstGeom>
        </p:spPr>
        <p:txBody>
          <a:bodyPr anchor="ctr" anchorCtr="0">
            <a:normAutofit/>
          </a:bodyPr>
          <a:lstStyle>
            <a:lvl1pPr>
              <a:defRPr sz="2000" cap="all" baseline="0"/>
            </a:lvl1pPr>
          </a:lstStyle>
          <a:p>
            <a:pPr lvl="0"/>
            <a:r>
              <a:rPr lang="fr-FR" smtClean="0"/>
              <a:t>Modifiez les styles du texte du masque</a:t>
            </a:r>
          </a:p>
        </p:txBody>
      </p:sp>
    </p:spTree>
    <p:extLst>
      <p:ext uri="{BB962C8B-B14F-4D97-AF65-F5344CB8AC3E}">
        <p14:creationId xmlns:p14="http://schemas.microsoft.com/office/powerpoint/2010/main" val="166754725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e 3 visuels_CEA Tech">
    <p:spTree>
      <p:nvGrpSpPr>
        <p:cNvPr id="1" name=""/>
        <p:cNvGrpSpPr/>
        <p:nvPr/>
      </p:nvGrpSpPr>
      <p:grpSpPr>
        <a:xfrm>
          <a:off x="0" y="0"/>
          <a:ext cx="0" cy="0"/>
          <a:chOff x="0" y="0"/>
          <a:chExt cx="0" cy="0"/>
        </a:xfrm>
      </p:grpSpPr>
      <p:sp>
        <p:nvSpPr>
          <p:cNvPr id="15" name="Espace réservé du contenu 20"/>
          <p:cNvSpPr>
            <a:spLocks noGrp="1"/>
          </p:cNvSpPr>
          <p:nvPr>
            <p:ph sz="quarter" idx="21"/>
          </p:nvPr>
        </p:nvSpPr>
        <p:spPr>
          <a:xfrm>
            <a:off x="5148000" y="2016000"/>
            <a:ext cx="3492000" cy="1980000"/>
          </a:xfrm>
          <a:prstGeom prst="rect">
            <a:avLst/>
          </a:prstGeom>
          <a:solidFill>
            <a:srgbClr val="666666"/>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6" name="Espace réservé du contenu 20"/>
          <p:cNvSpPr>
            <a:spLocks noGrp="1"/>
          </p:cNvSpPr>
          <p:nvPr>
            <p:ph sz="quarter" idx="22"/>
          </p:nvPr>
        </p:nvSpPr>
        <p:spPr>
          <a:xfrm>
            <a:off x="5148000" y="3999600"/>
            <a:ext cx="1746000" cy="1695600"/>
          </a:xfrm>
          <a:prstGeom prst="rect">
            <a:avLst/>
          </a:prstGeom>
          <a:solidFill>
            <a:srgbClr val="808080"/>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7" name="Espace réservé du contenu 20"/>
          <p:cNvSpPr>
            <a:spLocks noGrp="1"/>
          </p:cNvSpPr>
          <p:nvPr>
            <p:ph sz="quarter" idx="23"/>
          </p:nvPr>
        </p:nvSpPr>
        <p:spPr>
          <a:xfrm>
            <a:off x="6894000" y="3999600"/>
            <a:ext cx="1746000" cy="1695600"/>
          </a:xfrm>
          <a:prstGeom prst="rect">
            <a:avLst/>
          </a:prstGeom>
          <a:solidFill>
            <a:srgbClr val="B2B2B2"/>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1" name="Espace réservé du contenu 16"/>
          <p:cNvSpPr>
            <a:spLocks noGrp="1"/>
          </p:cNvSpPr>
          <p:nvPr>
            <p:ph sz="quarter" idx="18"/>
          </p:nvPr>
        </p:nvSpPr>
        <p:spPr>
          <a:xfrm>
            <a:off x="539751" y="1628800"/>
            <a:ext cx="4464298" cy="4680520"/>
          </a:xfrm>
          <a:prstGeom prst="rect">
            <a:avLst/>
          </a:prstGeom>
        </p:spPr>
        <p:txBody>
          <a:bodyPr/>
          <a:lstStyle>
            <a:lvl1pPr marL="342900" indent="-342900">
              <a:buFont typeface="Arial" pitchFamily="34" charset="0"/>
              <a:buChar char="•"/>
              <a:defRPr sz="2000">
                <a:solidFill>
                  <a:schemeClr val="accent5"/>
                </a:solidFill>
              </a:defRPr>
            </a:lvl1pPr>
            <a:lvl2pPr marL="801688" indent="-360363">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smtClean="0"/>
              <a:t>Modifiez les styles du texte du masque</a:t>
            </a:r>
          </a:p>
          <a:p>
            <a:pPr lvl="1"/>
            <a:r>
              <a:rPr lang="fr-FR" smtClean="0"/>
              <a:t>Deuxième niveau</a:t>
            </a:r>
          </a:p>
          <a:p>
            <a:pPr lvl="2"/>
            <a:r>
              <a:rPr lang="fr-FR" smtClean="0"/>
              <a:t>Troisième niveau</a:t>
            </a:r>
          </a:p>
        </p:txBody>
      </p:sp>
      <p:sp>
        <p:nvSpPr>
          <p:cNvPr id="13" name="Espace réservé du texte 3"/>
          <p:cNvSpPr>
            <a:spLocks noGrp="1"/>
          </p:cNvSpPr>
          <p:nvPr>
            <p:ph type="body" sz="quarter" idx="19"/>
          </p:nvPr>
        </p:nvSpPr>
        <p:spPr>
          <a:xfrm>
            <a:off x="539751" y="981075"/>
            <a:ext cx="4464298" cy="647700"/>
          </a:xfrm>
          <a:prstGeom prst="rect">
            <a:avLst/>
          </a:prstGeom>
        </p:spPr>
        <p:txBody>
          <a:bodyPr anchor="ctr" anchorCtr="0">
            <a:normAutofit/>
          </a:bodyPr>
          <a:lstStyle>
            <a:lvl1pPr>
              <a:defRPr sz="2000" cap="all" baseline="0"/>
            </a:lvl1pPr>
          </a:lstStyle>
          <a:p>
            <a:pPr lvl="0"/>
            <a:r>
              <a:rPr lang="fr-FR" smtClean="0"/>
              <a:t>Modifiez les styles du texte du masque</a:t>
            </a:r>
          </a:p>
        </p:txBody>
      </p:sp>
    </p:spTree>
    <p:extLst>
      <p:ext uri="{BB962C8B-B14F-4D97-AF65-F5344CB8AC3E}">
        <p14:creationId xmlns:p14="http://schemas.microsoft.com/office/powerpoint/2010/main" val="241617671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e graphiques_CEA Tech">
    <p:spTree>
      <p:nvGrpSpPr>
        <p:cNvPr id="1" name=""/>
        <p:cNvGrpSpPr/>
        <p:nvPr/>
      </p:nvGrpSpPr>
      <p:grpSpPr>
        <a:xfrm>
          <a:off x="0" y="0"/>
          <a:ext cx="0" cy="0"/>
          <a:chOff x="0" y="0"/>
          <a:chExt cx="0" cy="0"/>
        </a:xfrm>
      </p:grpSpPr>
      <p:sp>
        <p:nvSpPr>
          <p:cNvPr id="9" name="Espace réservé du contenu 20"/>
          <p:cNvSpPr>
            <a:spLocks noGrp="1"/>
          </p:cNvSpPr>
          <p:nvPr>
            <p:ph sz="quarter" idx="21"/>
          </p:nvPr>
        </p:nvSpPr>
        <p:spPr>
          <a:xfrm>
            <a:off x="576000" y="1458000"/>
            <a:ext cx="8064000" cy="1908000"/>
          </a:xfrm>
          <a:prstGeom prst="rect">
            <a:avLst/>
          </a:prstGeom>
          <a:solidFill>
            <a:srgbClr val="666666"/>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0" name="Espace réservé du contenu 16"/>
          <p:cNvSpPr>
            <a:spLocks noGrp="1"/>
          </p:cNvSpPr>
          <p:nvPr>
            <p:ph sz="quarter" idx="18"/>
          </p:nvPr>
        </p:nvSpPr>
        <p:spPr>
          <a:xfrm>
            <a:off x="539750" y="4077072"/>
            <a:ext cx="8208963" cy="2232248"/>
          </a:xfrm>
          <a:prstGeom prst="rect">
            <a:avLst/>
          </a:prstGeom>
        </p:spPr>
        <p:txBody>
          <a:bodyPr/>
          <a:lstStyle>
            <a:lvl1pPr marL="342900" indent="-342900">
              <a:buFont typeface="Arial" pitchFamily="34" charset="0"/>
              <a:buChar char="•"/>
              <a:defRPr sz="2000">
                <a:solidFill>
                  <a:schemeClr val="accent5"/>
                </a:solidFill>
              </a:defRPr>
            </a:lvl1pPr>
            <a:lvl2pPr marL="801688" indent="-360363">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smtClean="0"/>
              <a:t>Modifiez les styles du texte du masque</a:t>
            </a:r>
          </a:p>
          <a:p>
            <a:pPr lvl="1"/>
            <a:r>
              <a:rPr lang="fr-FR" smtClean="0"/>
              <a:t>Deuxième niveau</a:t>
            </a:r>
          </a:p>
          <a:p>
            <a:pPr lvl="2"/>
            <a:r>
              <a:rPr lang="fr-FR" smtClean="0"/>
              <a:t>Troisième niveau</a:t>
            </a:r>
          </a:p>
        </p:txBody>
      </p:sp>
      <p:sp>
        <p:nvSpPr>
          <p:cNvPr id="12" name="Espace réservé du texte 3"/>
          <p:cNvSpPr>
            <a:spLocks noGrp="1"/>
          </p:cNvSpPr>
          <p:nvPr>
            <p:ph type="body" sz="quarter" idx="19"/>
          </p:nvPr>
        </p:nvSpPr>
        <p:spPr>
          <a:xfrm>
            <a:off x="539750" y="3429000"/>
            <a:ext cx="8208963" cy="647700"/>
          </a:xfrm>
          <a:prstGeom prst="rect">
            <a:avLst/>
          </a:prstGeom>
        </p:spPr>
        <p:txBody>
          <a:bodyPr anchor="ctr" anchorCtr="0">
            <a:normAutofit/>
          </a:bodyPr>
          <a:lstStyle>
            <a:lvl1pPr>
              <a:defRPr sz="2000" cap="all" baseline="0"/>
            </a:lvl1pPr>
          </a:lstStyle>
          <a:p>
            <a:pPr lvl="0"/>
            <a:r>
              <a:rPr lang="fr-FR" smtClean="0"/>
              <a:t>Modifiez les styles du texte du masque</a:t>
            </a:r>
          </a:p>
        </p:txBody>
      </p:sp>
    </p:spTree>
    <p:extLst>
      <p:ext uri="{BB962C8B-B14F-4D97-AF65-F5344CB8AC3E}">
        <p14:creationId xmlns:p14="http://schemas.microsoft.com/office/powerpoint/2010/main" val="78064006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pic>
        <p:nvPicPr>
          <p:cNvPr id="3" name="Image 8" descr="car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6238" y="846138"/>
            <a:ext cx="8459787" cy="415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Espace réservé du graphique 32"/>
          <p:cNvSpPr>
            <a:spLocks noGrp="1"/>
          </p:cNvSpPr>
          <p:nvPr>
            <p:ph type="chart" sz="quarter" idx="13"/>
          </p:nvPr>
        </p:nvSpPr>
        <p:spPr>
          <a:xfrm>
            <a:off x="899592" y="5157788"/>
            <a:ext cx="3240360" cy="863600"/>
          </a:xfrm>
          <a:prstGeom prst="rect">
            <a:avLst/>
          </a:prstGeom>
        </p:spPr>
        <p:txBody>
          <a:bodyPr anchor="ctr"/>
          <a:lstStyle>
            <a:lvl1pPr marL="0" indent="0" algn="ctr">
              <a:defRPr sz="1200"/>
            </a:lvl1pPr>
          </a:lstStyle>
          <a:p>
            <a:pPr lvl="0"/>
            <a:r>
              <a:rPr lang="fr-FR" noProof="0" smtClean="0"/>
              <a:t>Cliquez sur l'icône pour ajouter un graphique</a:t>
            </a:r>
            <a:endParaRPr lang="fr-FR" noProof="0" dirty="0"/>
          </a:p>
        </p:txBody>
      </p:sp>
    </p:spTree>
    <p:extLst>
      <p:ext uri="{BB962C8B-B14F-4D97-AF65-F5344CB8AC3E}">
        <p14:creationId xmlns:p14="http://schemas.microsoft.com/office/powerpoint/2010/main" val="11386270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14 September 2016</a:t>
            </a:r>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4E3016D-4C6C-FC42-B389-9B6B8C67C5F0}" type="slidenum">
              <a:rPr lang="en-US" altLang="en-US"/>
              <a:pPr/>
              <a:t>‹#›</a:t>
            </a:fld>
            <a:endParaRPr lang="en-US" altLang="en-US"/>
          </a:p>
        </p:txBody>
      </p:sp>
    </p:spTree>
    <p:extLst>
      <p:ext uri="{BB962C8B-B14F-4D97-AF65-F5344CB8AC3E}">
        <p14:creationId xmlns:p14="http://schemas.microsoft.com/office/powerpoint/2010/main" val="1186543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altLang="en-US" smtClean="0"/>
              <a:t>14 September 2016</a:t>
            </a:r>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D703DF45-8AAC-1140-A1E5-0877B369B512}" type="slidenum">
              <a:rPr lang="en-US" altLang="en-US"/>
              <a:pPr/>
              <a:t>‹#›</a:t>
            </a:fld>
            <a:endParaRPr lang="en-US" altLang="en-US"/>
          </a:p>
        </p:txBody>
      </p:sp>
    </p:spTree>
    <p:extLst>
      <p:ext uri="{BB962C8B-B14F-4D97-AF65-F5344CB8AC3E}">
        <p14:creationId xmlns:p14="http://schemas.microsoft.com/office/powerpoint/2010/main" val="1788562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66800"/>
            <a:ext cx="40386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0386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altLang="en-US" smtClean="0"/>
              <a:t>14 September 2016</a:t>
            </a:r>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3ACE4635-850E-0146-B633-153EE1D425D9}" type="slidenum">
              <a:rPr lang="en-US" altLang="en-US"/>
              <a:pPr/>
              <a:t>‹#›</a:t>
            </a:fld>
            <a:endParaRPr lang="en-US" altLang="en-US"/>
          </a:p>
        </p:txBody>
      </p:sp>
    </p:spTree>
    <p:extLst>
      <p:ext uri="{BB962C8B-B14F-4D97-AF65-F5344CB8AC3E}">
        <p14:creationId xmlns:p14="http://schemas.microsoft.com/office/powerpoint/2010/main" val="278538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altLang="en-US" smtClean="0"/>
              <a:t>14 September 2016</a:t>
            </a:r>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7965CB45-47DB-6643-B7C7-6DF31728C16C}" type="slidenum">
              <a:rPr lang="en-US" altLang="en-US"/>
              <a:pPr/>
              <a:t>‹#›</a:t>
            </a:fld>
            <a:endParaRPr lang="en-US" altLang="en-US"/>
          </a:p>
        </p:txBody>
      </p:sp>
    </p:spTree>
    <p:extLst>
      <p:ext uri="{BB962C8B-B14F-4D97-AF65-F5344CB8AC3E}">
        <p14:creationId xmlns:p14="http://schemas.microsoft.com/office/powerpoint/2010/main" val="2000327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altLang="en-US" smtClean="0"/>
              <a:t>14 September 2016</a:t>
            </a:r>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9F92182E-64AA-F941-A040-F5ADA82DD3F4}" type="slidenum">
              <a:rPr lang="en-US" altLang="en-US"/>
              <a:pPr/>
              <a:t>‹#›</a:t>
            </a:fld>
            <a:endParaRPr lang="en-US" altLang="en-US"/>
          </a:p>
        </p:txBody>
      </p:sp>
    </p:spTree>
    <p:extLst>
      <p:ext uri="{BB962C8B-B14F-4D97-AF65-F5344CB8AC3E}">
        <p14:creationId xmlns:p14="http://schemas.microsoft.com/office/powerpoint/2010/main" val="1264333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ltLang="en-US" smtClean="0"/>
              <a:t>14 September 2016</a:t>
            </a:r>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59A4A638-5E2D-DD44-BE7E-19C18BA4A01F}" type="slidenum">
              <a:rPr lang="en-US" altLang="en-US"/>
              <a:pPr/>
              <a:t>‹#›</a:t>
            </a:fld>
            <a:endParaRPr lang="en-US" altLang="en-US"/>
          </a:p>
        </p:txBody>
      </p:sp>
    </p:spTree>
    <p:extLst>
      <p:ext uri="{BB962C8B-B14F-4D97-AF65-F5344CB8AC3E}">
        <p14:creationId xmlns:p14="http://schemas.microsoft.com/office/powerpoint/2010/main" val="691763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ltLang="en-US" smtClean="0"/>
              <a:t>14 September 2016</a:t>
            </a:r>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74BF302E-0CEF-AF45-8C5F-763F864163E5}" type="slidenum">
              <a:rPr lang="en-US" altLang="en-US"/>
              <a:pPr/>
              <a:t>‹#›</a:t>
            </a:fld>
            <a:endParaRPr lang="en-US" altLang="en-US"/>
          </a:p>
        </p:txBody>
      </p:sp>
    </p:spTree>
    <p:extLst>
      <p:ext uri="{BB962C8B-B14F-4D97-AF65-F5344CB8AC3E}">
        <p14:creationId xmlns:p14="http://schemas.microsoft.com/office/powerpoint/2010/main" val="434557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ltLang="en-US" smtClean="0"/>
              <a:t>14 September 2016</a:t>
            </a:r>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C6982A93-F3B6-2C4E-88BF-0CFF9FE172DC}" type="slidenum">
              <a:rPr lang="en-US" altLang="en-US"/>
              <a:pPr/>
              <a:t>‹#›</a:t>
            </a:fld>
            <a:endParaRPr lang="en-US" altLang="en-US"/>
          </a:p>
        </p:txBody>
      </p:sp>
    </p:spTree>
    <p:extLst>
      <p:ext uri="{BB962C8B-B14F-4D97-AF65-F5344CB8AC3E}">
        <p14:creationId xmlns:p14="http://schemas.microsoft.com/office/powerpoint/2010/main" val="2728620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45720" rIns="91440" bIns="45720" numCol="1" anchor="b"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066800"/>
            <a:ext cx="82296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400">
                <a:solidFill>
                  <a:srgbClr val="0070C0"/>
                </a:solidFill>
              </a:defRPr>
            </a:lvl1pPr>
          </a:lstStyle>
          <a:p>
            <a:r>
              <a:rPr lang="en-US" altLang="en-US" smtClean="0"/>
              <a:t>14 September 2016</a:t>
            </a:r>
            <a:endParaRPr lang="en-US" altLang="en-US"/>
          </a:p>
        </p:txBody>
      </p:sp>
      <p:sp>
        <p:nvSpPr>
          <p:cNvPr id="1029" name="Rectangle 5"/>
          <p:cNvSpPr>
            <a:spLocks noGrp="1" noChangeArrowheads="1"/>
          </p:cNvSpPr>
          <p:nvPr>
            <p:ph type="ftr" sz="quarter" idx="3"/>
          </p:nvPr>
        </p:nvSpPr>
        <p:spPr bwMode="auto">
          <a:xfrm>
            <a:off x="3124200" y="6477000"/>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553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solidFill>
                  <a:srgbClr val="0070C0"/>
                </a:solidFill>
              </a:defRPr>
            </a:lvl1pPr>
          </a:lstStyle>
          <a:p>
            <a:fld id="{0751BE5A-F440-5A40-9A6F-164B1A9EAF2B}" type="slidenum">
              <a:rPr lang="en-US" altLang="en-US" smtClean="0"/>
              <a:pPr/>
              <a:t>‹#›</a:t>
            </a:fld>
            <a:endParaRPr lang="en-US" altLang="en-US"/>
          </a:p>
        </p:txBody>
      </p:sp>
      <p:sp>
        <p:nvSpPr>
          <p:cNvPr id="1031" name="Line 7"/>
          <p:cNvSpPr>
            <a:spLocks noChangeShapeType="1"/>
          </p:cNvSpPr>
          <p:nvPr userDrawn="1"/>
        </p:nvSpPr>
        <p:spPr bwMode="auto">
          <a:xfrm>
            <a:off x="457200" y="914400"/>
            <a:ext cx="8229600" cy="0"/>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528676498"/>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772" r:id="rId13"/>
    <p:sldLayoutId id="2147483773" r:id="rId14"/>
    <p:sldLayoutId id="2147483774" r:id="rId15"/>
    <p:sldLayoutId id="2147483775" r:id="rId16"/>
  </p:sldLayoutIdLst>
  <p:hf hdr="0" ftr="0"/>
  <p:txStyles>
    <p:titleStyle>
      <a:lvl1pPr algn="l" rtl="0" fontAlgn="base">
        <a:spcBef>
          <a:spcPct val="0"/>
        </a:spcBef>
        <a:spcAft>
          <a:spcPct val="0"/>
        </a:spcAft>
        <a:defRPr sz="3600" b="1" kern="1200">
          <a:solidFill>
            <a:srgbClr val="0070C0"/>
          </a:solidFill>
          <a:latin typeface="+mj-lt"/>
          <a:ea typeface="+mj-ea"/>
          <a:cs typeface="+mj-cs"/>
        </a:defRPr>
      </a:lvl1pPr>
      <a:lvl2pPr algn="l" rtl="0" fontAlgn="base">
        <a:spcBef>
          <a:spcPct val="0"/>
        </a:spcBef>
        <a:spcAft>
          <a:spcPct val="0"/>
        </a:spcAft>
        <a:defRPr sz="3600" b="1">
          <a:solidFill>
            <a:schemeClr val="tx2"/>
          </a:solidFill>
          <a:latin typeface="Arial" charset="0"/>
        </a:defRPr>
      </a:lvl2pPr>
      <a:lvl3pPr algn="l" rtl="0" fontAlgn="base">
        <a:spcBef>
          <a:spcPct val="0"/>
        </a:spcBef>
        <a:spcAft>
          <a:spcPct val="0"/>
        </a:spcAft>
        <a:defRPr sz="3600" b="1">
          <a:solidFill>
            <a:schemeClr val="tx2"/>
          </a:solidFill>
          <a:latin typeface="Arial" charset="0"/>
        </a:defRPr>
      </a:lvl3pPr>
      <a:lvl4pPr algn="l" rtl="0" fontAlgn="base">
        <a:spcBef>
          <a:spcPct val="0"/>
        </a:spcBef>
        <a:spcAft>
          <a:spcPct val="0"/>
        </a:spcAft>
        <a:defRPr sz="3600" b="1">
          <a:solidFill>
            <a:schemeClr val="tx2"/>
          </a:solidFill>
          <a:latin typeface="Arial" charset="0"/>
        </a:defRPr>
      </a:lvl4pPr>
      <a:lvl5pPr algn="l" rtl="0" fontAlgn="base">
        <a:spcBef>
          <a:spcPct val="0"/>
        </a:spcBef>
        <a:spcAft>
          <a:spcPct val="0"/>
        </a:spcAft>
        <a:defRPr sz="3600" b="1">
          <a:solidFill>
            <a:schemeClr val="tx2"/>
          </a:solidFill>
          <a:latin typeface="Arial" charset="0"/>
        </a:defRPr>
      </a:lvl5pPr>
      <a:lvl6pPr marL="457200" algn="l" rtl="0" fontAlgn="base">
        <a:spcBef>
          <a:spcPct val="0"/>
        </a:spcBef>
        <a:spcAft>
          <a:spcPct val="0"/>
        </a:spcAft>
        <a:defRPr sz="3600" b="1">
          <a:solidFill>
            <a:schemeClr val="tx2"/>
          </a:solidFill>
          <a:latin typeface="Arial" charset="0"/>
        </a:defRPr>
      </a:lvl6pPr>
      <a:lvl7pPr marL="914400" algn="l" rtl="0" fontAlgn="base">
        <a:spcBef>
          <a:spcPct val="0"/>
        </a:spcBef>
        <a:spcAft>
          <a:spcPct val="0"/>
        </a:spcAft>
        <a:defRPr sz="3600" b="1">
          <a:solidFill>
            <a:schemeClr val="tx2"/>
          </a:solidFill>
          <a:latin typeface="Arial" charset="0"/>
        </a:defRPr>
      </a:lvl7pPr>
      <a:lvl8pPr marL="1371600" algn="l" rtl="0" fontAlgn="base">
        <a:spcBef>
          <a:spcPct val="0"/>
        </a:spcBef>
        <a:spcAft>
          <a:spcPct val="0"/>
        </a:spcAft>
        <a:defRPr sz="3600" b="1">
          <a:solidFill>
            <a:schemeClr val="tx2"/>
          </a:solidFill>
          <a:latin typeface="Arial" charset="0"/>
        </a:defRPr>
      </a:lvl8pPr>
      <a:lvl9pPr marL="1828800" algn="l" rtl="0" fontAlgn="base">
        <a:spcBef>
          <a:spcPct val="0"/>
        </a:spcBef>
        <a:spcAft>
          <a:spcPct val="0"/>
        </a:spcAft>
        <a:defRPr sz="3600" b="1">
          <a:solidFill>
            <a:schemeClr val="tx2"/>
          </a:solidFill>
          <a:latin typeface="Arial" charset="0"/>
        </a:defRPr>
      </a:lvl9pPr>
    </p:titleStyle>
    <p:body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8.png"/></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30.png"/><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3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8.png"/><Relationship Id="rId3"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8.png"/></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4" Type="http://schemas.openxmlformats.org/officeDocument/2006/relationships/image" Target="../media/image50.png"/><Relationship Id="rId1" Type="http://schemas.openxmlformats.org/officeDocument/2006/relationships/slideLayout" Target="../slideLayouts/slideLayout6.xml"/><Relationship Id="rId2" Type="http://schemas.openxmlformats.org/officeDocument/2006/relationships/image" Target="../media/image3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2.png"/><Relationship Id="rId3" Type="http://schemas.openxmlformats.org/officeDocument/2006/relationships/image" Target="../media/image53.jpeg"/></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4" Type="http://schemas.openxmlformats.org/officeDocument/2006/relationships/image" Target="../media/image56.png"/><Relationship Id="rId5" Type="http://schemas.openxmlformats.org/officeDocument/2006/relationships/image" Target="../media/image57.png"/><Relationship Id="rId1" Type="http://schemas.openxmlformats.org/officeDocument/2006/relationships/slideLayout" Target="../slideLayouts/slideLayout6.xml"/><Relationship Id="rId2" Type="http://schemas.openxmlformats.org/officeDocument/2006/relationships/image" Target="../media/image5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399678"/>
            <a:ext cx="7772400" cy="2115666"/>
          </a:xfrm>
        </p:spPr>
        <p:txBody>
          <a:bodyPr/>
          <a:lstStyle/>
          <a:p>
            <a:pPr eaLnBrk="1" fontAlgn="auto" hangingPunct="1">
              <a:spcAft>
                <a:spcPts val="0"/>
              </a:spcAft>
              <a:defRPr/>
            </a:pPr>
            <a:r>
              <a:rPr lang="en-US" dirty="0" smtClean="0"/>
              <a:t>Precise Semantics of </a:t>
            </a:r>
            <a:br>
              <a:rPr lang="en-US" dirty="0" smtClean="0"/>
            </a:br>
            <a:r>
              <a:rPr lang="en-US" dirty="0" smtClean="0"/>
              <a:t>UML State Machines</a:t>
            </a:r>
            <a:br>
              <a:rPr lang="en-US" dirty="0" smtClean="0"/>
            </a:br>
            <a:r>
              <a:rPr lang="en-US" dirty="0" smtClean="0"/>
              <a:t>(PSSM)</a:t>
            </a:r>
            <a:endParaRPr lang="fr-FR" dirty="0"/>
          </a:p>
        </p:txBody>
      </p:sp>
      <p:sp>
        <p:nvSpPr>
          <p:cNvPr id="4" name="Subtitle 3"/>
          <p:cNvSpPr>
            <a:spLocks noGrp="1"/>
          </p:cNvSpPr>
          <p:nvPr>
            <p:ph type="subTitle" idx="1"/>
          </p:nvPr>
        </p:nvSpPr>
        <p:spPr>
          <a:xfrm>
            <a:off x="1371600" y="2515344"/>
            <a:ext cx="6400800" cy="2353816"/>
          </a:xfrm>
        </p:spPr>
        <p:txBody>
          <a:bodyPr/>
          <a:lstStyle/>
          <a:p>
            <a:r>
              <a:rPr lang="en-US" sz="4000" dirty="0" smtClean="0">
                <a:solidFill>
                  <a:srgbClr val="0070C0"/>
                </a:solidFill>
              </a:rPr>
              <a:t>Update</a:t>
            </a:r>
          </a:p>
          <a:p>
            <a:pPr algn="l"/>
            <a:endParaRPr lang="en-US" sz="2400" dirty="0" smtClean="0"/>
          </a:p>
          <a:p>
            <a:r>
              <a:rPr lang="en-US" sz="2400" dirty="0" smtClean="0"/>
              <a:t>Presentation to the ADTF</a:t>
            </a:r>
            <a:br>
              <a:rPr lang="en-US" sz="2400" dirty="0" smtClean="0"/>
            </a:br>
            <a:r>
              <a:rPr lang="en-US" sz="2400" dirty="0" smtClean="0"/>
              <a:t>14 September 2016</a:t>
            </a:r>
          </a:p>
          <a:p>
            <a:endParaRPr lang="en-US" sz="2400" dirty="0"/>
          </a:p>
          <a:p>
            <a:r>
              <a:rPr lang="en-US" sz="2400" dirty="0" smtClean="0"/>
              <a:t>Ed Seidewitz / Model Driven Solutions</a:t>
            </a:r>
          </a:p>
          <a:p>
            <a:r>
              <a:rPr lang="en-US" sz="2400" dirty="0" err="1" smtClean="0"/>
              <a:t>Jérémie</a:t>
            </a:r>
            <a:r>
              <a:rPr lang="en-US" sz="2400" dirty="0" smtClean="0"/>
              <a:t> </a:t>
            </a:r>
            <a:r>
              <a:rPr lang="en-US" sz="2400" dirty="0" err="1" smtClean="0"/>
              <a:t>Tatibouet</a:t>
            </a:r>
            <a:r>
              <a:rPr lang="en-US" sz="2400" dirty="0" smtClean="0"/>
              <a:t> / CEA</a:t>
            </a:r>
            <a:endParaRPr lang="en-US" sz="2400" dirty="0"/>
          </a:p>
        </p:txBody>
      </p:sp>
      <p:sp>
        <p:nvSpPr>
          <p:cNvPr id="15" name="Line 5"/>
          <p:cNvSpPr>
            <a:spLocks noChangeShapeType="1"/>
          </p:cNvSpPr>
          <p:nvPr/>
        </p:nvSpPr>
        <p:spPr bwMode="auto">
          <a:xfrm>
            <a:off x="914400" y="2506960"/>
            <a:ext cx="7391400" cy="0"/>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 name="Date Placeholder 2"/>
          <p:cNvSpPr>
            <a:spLocks noGrp="1"/>
          </p:cNvSpPr>
          <p:nvPr>
            <p:ph type="dt" sz="half" idx="2"/>
          </p:nvPr>
        </p:nvSpPr>
        <p:spPr/>
        <p:txBody>
          <a:bodyPr/>
          <a:lstStyle/>
          <a:p>
            <a:r>
              <a:rPr lang="en-US" altLang="en-US" smtClean="0"/>
              <a:t>14 September 2016</a:t>
            </a:r>
            <a:endParaRPr lang="en-US" altLang="en-US" dirty="0"/>
          </a:p>
        </p:txBody>
      </p:sp>
      <p:sp>
        <p:nvSpPr>
          <p:cNvPr id="6" name="Slide Number Placeholder 5"/>
          <p:cNvSpPr>
            <a:spLocks noGrp="1"/>
          </p:cNvSpPr>
          <p:nvPr>
            <p:ph type="sldNum" sz="quarter" idx="4"/>
          </p:nvPr>
        </p:nvSpPr>
        <p:spPr/>
        <p:txBody>
          <a:bodyPr/>
          <a:lstStyle/>
          <a:p>
            <a:fld id="{8C53F4D0-3818-D347-966E-B96BA407C75C}" type="slidenum">
              <a:rPr lang="en-US" altLang="en-US" smtClean="0"/>
              <a:pPr/>
              <a:t>1</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Syntax</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467" y="1004707"/>
            <a:ext cx="6000381" cy="5520636"/>
          </a:xfrm>
          <a:prstGeom prst="rect">
            <a:avLst/>
          </a:prstGeom>
        </p:spPr>
      </p:pic>
      <p:sp>
        <p:nvSpPr>
          <p:cNvPr id="6" name="Rectangle 5"/>
          <p:cNvSpPr/>
          <p:nvPr/>
        </p:nvSpPr>
        <p:spPr>
          <a:xfrm>
            <a:off x="1331640" y="1004706"/>
            <a:ext cx="1728192" cy="5520637"/>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11" name="Rectangle 10"/>
          <p:cNvSpPr/>
          <p:nvPr/>
        </p:nvSpPr>
        <p:spPr>
          <a:xfrm>
            <a:off x="5727145" y="1916832"/>
            <a:ext cx="1728192" cy="2736303"/>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22" name="Rectangle 21"/>
          <p:cNvSpPr/>
          <p:nvPr/>
        </p:nvSpPr>
        <p:spPr>
          <a:xfrm>
            <a:off x="3782382" y="2348880"/>
            <a:ext cx="1368100" cy="69733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Syntax is a superset of fUML syntax</a:t>
            </a:r>
            <a:endParaRPr lang="en-US" sz="1100" dirty="0">
              <a:cs typeface="Courier New" panose="02070309020205020404" pitchFamily="49" charset="0"/>
            </a:endParaRPr>
          </a:p>
        </p:txBody>
      </p:sp>
      <p:sp>
        <p:nvSpPr>
          <p:cNvPr id="23" name="Rectangle 22"/>
          <p:cNvSpPr/>
          <p:nvPr/>
        </p:nvSpPr>
        <p:spPr>
          <a:xfrm>
            <a:off x="3082799" y="5973452"/>
            <a:ext cx="1419012" cy="55189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Syntax imported </a:t>
            </a:r>
            <a:r>
              <a:rPr lang="en-US" sz="1100" smtClean="0">
                <a:cs typeface="Courier New" panose="02070309020205020404" pitchFamily="49" charset="0"/>
              </a:rPr>
              <a:t>without change from fUML.</a:t>
            </a:r>
            <a:endParaRPr lang="en-US" sz="1100" dirty="0">
              <a:cs typeface="Courier New" panose="02070309020205020404" pitchFamily="49" charset="0"/>
            </a:endParaRPr>
          </a:p>
        </p:txBody>
      </p:sp>
      <p:sp>
        <p:nvSpPr>
          <p:cNvPr id="15" name="Rectangle 14"/>
          <p:cNvSpPr/>
          <p:nvPr/>
        </p:nvSpPr>
        <p:spPr>
          <a:xfrm>
            <a:off x="5725947" y="4743443"/>
            <a:ext cx="1728192" cy="937345"/>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24" name="Rectangle 23"/>
          <p:cNvSpPr/>
          <p:nvPr/>
        </p:nvSpPr>
        <p:spPr>
          <a:xfrm>
            <a:off x="7464535" y="5109355"/>
            <a:ext cx="1213740" cy="57606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smtClean="0">
                <a:cs typeface="Courier New" panose="02070309020205020404" pitchFamily="49" charset="0"/>
              </a:rPr>
              <a:t>Additional Syntax for State </a:t>
            </a:r>
            <a:r>
              <a:rPr lang="en-US" sz="1100" dirty="0" smtClean="0">
                <a:cs typeface="Courier New" panose="02070309020205020404" pitchFamily="49" charset="0"/>
              </a:rPr>
              <a:t>Machines</a:t>
            </a:r>
            <a:endParaRPr lang="en-US" sz="1100" dirty="0">
              <a:cs typeface="Courier New" panose="02070309020205020404" pitchFamily="49" charset="0"/>
            </a:endParaRPr>
          </a:p>
        </p:txBody>
      </p:sp>
      <p:sp>
        <p:nvSpPr>
          <p:cNvPr id="16" name="Rectangle 15"/>
          <p:cNvSpPr/>
          <p:nvPr/>
        </p:nvSpPr>
        <p:spPr>
          <a:xfrm>
            <a:off x="7454139" y="1916832"/>
            <a:ext cx="1213740" cy="57606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Syntax imported from fUML with additions</a:t>
            </a:r>
            <a:endParaRPr lang="en-US" sz="1100" dirty="0">
              <a:cs typeface="Courier New" panose="02070309020205020404" pitchFamily="49" charset="0"/>
            </a:endParaRPr>
          </a:p>
        </p:txBody>
      </p:sp>
      <p:sp>
        <p:nvSpPr>
          <p:cNvPr id="18" name="Rectangle 17"/>
          <p:cNvSpPr/>
          <p:nvPr/>
        </p:nvSpPr>
        <p:spPr>
          <a:xfrm>
            <a:off x="5266569" y="1052736"/>
            <a:ext cx="3420231" cy="648072"/>
          </a:xfrm>
          <a:prstGeom prst="rect">
            <a:avLst/>
          </a:prstGeom>
          <a:solidFill>
            <a:srgbClr val="FFB9AE"/>
          </a:solidFill>
          <a:ln w="6350">
            <a:solidFill>
              <a:srgbClr val="FF00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i="1" dirty="0" smtClean="0">
                <a:solidFill>
                  <a:srgbClr val="FF0000"/>
                </a:solidFill>
                <a:cs typeface="Courier New" panose="02070309020205020404" pitchFamily="49" charset="0"/>
              </a:rPr>
              <a:t>Issue</a:t>
            </a:r>
          </a:p>
          <a:p>
            <a:pPr algn="ctr"/>
            <a:r>
              <a:rPr lang="en-US" sz="1200" dirty="0" smtClean="0">
                <a:cs typeface="Courier New" panose="02070309020205020404" pitchFamily="49" charset="0"/>
              </a:rPr>
              <a:t>fUML 1.2.1 abstract syntax is currently organized according to UML 2.4.1, not UML 2.5.</a:t>
            </a:r>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10</a:t>
            </a:fld>
            <a:endParaRPr lang="en-US" altLang="en-US"/>
          </a:p>
        </p:txBody>
      </p:sp>
    </p:spTree>
    <p:extLst>
      <p:ext uri="{BB962C8B-B14F-4D97-AF65-F5344CB8AC3E}">
        <p14:creationId xmlns:p14="http://schemas.microsoft.com/office/powerpoint/2010/main" val="2106655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Syntax: </a:t>
            </a:r>
            <a:r>
              <a:rPr lang="en-US" dirty="0" err="1" smtClean="0"/>
              <a:t>Subsetting</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946" y="1927938"/>
            <a:ext cx="4350544" cy="1878806"/>
          </a:xfrm>
          <a:prstGeom prst="rect">
            <a:avLst/>
          </a:prstGeom>
          <a:ln>
            <a:solidFill>
              <a:schemeClr val="bg1">
                <a:lumMod val="65000"/>
              </a:schemeClr>
            </a:solidFill>
          </a:ln>
          <a:effectLst>
            <a:outerShdw blurRad="50800" dist="38100" dir="2700000" algn="tl" rotWithShape="0">
              <a:prstClr val="black">
                <a:alpha val="40000"/>
              </a:prstClr>
            </a:outerShdw>
          </a:effec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477" y="1927938"/>
            <a:ext cx="4075455" cy="1878806"/>
          </a:xfrm>
          <a:prstGeom prst="rect">
            <a:avLst/>
          </a:prstGeom>
          <a:ln>
            <a:solidFill>
              <a:schemeClr val="bg1">
                <a:lumMod val="65000"/>
              </a:schemeClr>
            </a:solidFill>
          </a:ln>
          <a:effectLst>
            <a:outerShdw blurRad="50800" dist="38100" dir="2700000" algn="tl" rotWithShape="0">
              <a:prstClr val="black">
                <a:alpha val="40000"/>
              </a:prst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946" y="3853879"/>
            <a:ext cx="4350544" cy="1807369"/>
          </a:xfrm>
          <a:prstGeom prst="rect">
            <a:avLst/>
          </a:prstGeom>
          <a:ln>
            <a:solidFill>
              <a:schemeClr val="bg1">
                <a:lumMod val="65000"/>
              </a:schemeClr>
            </a:solidFill>
          </a:ln>
          <a:effectLst>
            <a:outerShdw blurRad="50800" dist="38100" dir="2700000" algn="tl" rotWithShape="0">
              <a:prstClr val="black">
                <a:alpha val="40000"/>
              </a:prstClr>
            </a:outerShdw>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8233" y="3853878"/>
            <a:ext cx="4121944" cy="1807369"/>
          </a:xfrm>
          <a:prstGeom prst="rect">
            <a:avLst/>
          </a:prstGeom>
          <a:ln>
            <a:solidFill>
              <a:schemeClr val="bg1">
                <a:lumMod val="65000"/>
              </a:schemeClr>
            </a:solidFill>
          </a:ln>
          <a:effectLst>
            <a:outerShdw blurRad="50800" dist="38100" dir="2700000" algn="tl" rotWithShape="0">
              <a:prstClr val="black">
                <a:alpha val="40000"/>
              </a:prstClr>
            </a:outerShdw>
          </a:effectLst>
        </p:spPr>
      </p:pic>
      <p:sp>
        <p:nvSpPr>
          <p:cNvPr id="9" name="Rectangle 8"/>
          <p:cNvSpPr/>
          <p:nvPr/>
        </p:nvSpPr>
        <p:spPr>
          <a:xfrm>
            <a:off x="214946" y="1196752"/>
            <a:ext cx="2124806" cy="57606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Guards placed on transitions are defined as </a:t>
            </a:r>
            <a:r>
              <a:rPr lang="en-US" sz="1100" dirty="0" err="1" smtClean="0">
                <a:latin typeface="Courier New" panose="02070309020205020404" pitchFamily="49" charset="0"/>
                <a:cs typeface="Courier New" panose="02070309020205020404" pitchFamily="49" charset="0"/>
              </a:rPr>
              <a:t>Contraints</a:t>
            </a:r>
            <a:r>
              <a:rPr lang="en-US" sz="1100" dirty="0" smtClean="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p:txBody>
      </p:sp>
      <p:cxnSp>
        <p:nvCxnSpPr>
          <p:cNvPr id="14" name="Connecteur droit 13"/>
          <p:cNvCxnSpPr/>
          <p:nvPr/>
        </p:nvCxnSpPr>
        <p:spPr>
          <a:xfrm>
            <a:off x="2339752" y="1772816"/>
            <a:ext cx="1008112" cy="1656184"/>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940152" y="1055528"/>
            <a:ext cx="2780195" cy="71728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Constraint can have a specification given as a an </a:t>
            </a:r>
            <a:r>
              <a:rPr lang="en-US" sz="1100" dirty="0" smtClean="0">
                <a:latin typeface="Courier New" panose="02070309020205020404" pitchFamily="49" charset="0"/>
                <a:cs typeface="Courier New" panose="02070309020205020404" pitchFamily="49" charset="0"/>
              </a:rPr>
              <a:t>OpaqueExpression</a:t>
            </a:r>
            <a:r>
              <a:rPr lang="en-US" sz="1100" dirty="0" smtClean="0">
                <a:cs typeface="Courier New" panose="02070309020205020404" pitchFamily="49" charset="0"/>
              </a:rPr>
              <a:t> which can be associated to a </a:t>
            </a:r>
            <a:r>
              <a:rPr lang="en-US" sz="1100" dirty="0" smtClean="0">
                <a:latin typeface="Courier New" panose="02070309020205020404" pitchFamily="49" charset="0"/>
                <a:cs typeface="Courier New" panose="02070309020205020404" pitchFamily="49" charset="0"/>
              </a:rPr>
              <a:t>Behavior</a:t>
            </a:r>
            <a:r>
              <a:rPr lang="en-US" sz="1100" dirty="0" smtClean="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p:txBody>
      </p:sp>
      <p:cxnSp>
        <p:nvCxnSpPr>
          <p:cNvPr id="18" name="Connecteur droit 17"/>
          <p:cNvCxnSpPr/>
          <p:nvPr/>
        </p:nvCxnSpPr>
        <p:spPr>
          <a:xfrm>
            <a:off x="6444208" y="1757878"/>
            <a:ext cx="1080120" cy="1599114"/>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14946" y="5782294"/>
            <a:ext cx="4069022" cy="57486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A transition can be associated with </a:t>
            </a:r>
            <a:r>
              <a:rPr lang="en-US" sz="1100" dirty="0" smtClean="0">
                <a:latin typeface="Courier New" panose="02070309020205020404" pitchFamily="49" charset="0"/>
                <a:cs typeface="Courier New" panose="02070309020205020404" pitchFamily="49" charset="0"/>
              </a:rPr>
              <a:t>0..*</a:t>
            </a:r>
            <a:r>
              <a:rPr lang="en-US" sz="1100" dirty="0" smtClean="0">
                <a:cs typeface="Courier New" panose="02070309020205020404" pitchFamily="49" charset="0"/>
              </a:rPr>
              <a:t> triggers. One of the </a:t>
            </a:r>
            <a:r>
              <a:rPr lang="en-US" sz="1100" dirty="0" smtClean="0">
                <a:latin typeface="Courier New" panose="02070309020205020404" pitchFamily="49" charset="0"/>
                <a:cs typeface="Courier New" panose="02070309020205020404" pitchFamily="49" charset="0"/>
              </a:rPr>
              <a:t>Triggers</a:t>
            </a:r>
            <a:r>
              <a:rPr lang="en-US" sz="1100" dirty="0" smtClean="0">
                <a:cs typeface="Courier New" panose="02070309020205020404" pitchFamily="49" charset="0"/>
              </a:rPr>
              <a:t> can be for a </a:t>
            </a:r>
            <a:r>
              <a:rPr lang="en-US" sz="1100" dirty="0" smtClean="0">
                <a:latin typeface="Courier New" panose="02070309020205020404" pitchFamily="49" charset="0"/>
                <a:cs typeface="Courier New" panose="02070309020205020404" pitchFamily="49" charset="0"/>
              </a:rPr>
              <a:t>CallEvent</a:t>
            </a:r>
            <a:r>
              <a:rPr lang="en-US" sz="1100" dirty="0" smtClean="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p:txBody>
      </p:sp>
      <p:cxnSp>
        <p:nvCxnSpPr>
          <p:cNvPr id="22" name="Connecteur droit 21"/>
          <p:cNvCxnSpPr>
            <a:stCxn id="21" idx="0"/>
          </p:cNvCxnSpPr>
          <p:nvPr/>
        </p:nvCxnSpPr>
        <p:spPr>
          <a:xfrm flipV="1">
            <a:off x="2249457" y="5301208"/>
            <a:ext cx="954391" cy="481086"/>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661930" y="5781091"/>
            <a:ext cx="2124806" cy="57606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Behavior state machine syntax elements.</a:t>
            </a:r>
            <a:endParaRPr lang="en-US" sz="1100" dirty="0">
              <a:latin typeface="Courier New" panose="02070309020205020404" pitchFamily="49" charset="0"/>
              <a:cs typeface="Courier New" panose="02070309020205020404" pitchFamily="49" charset="0"/>
            </a:endParaRPr>
          </a:p>
        </p:txBody>
      </p:sp>
      <p:cxnSp>
        <p:nvCxnSpPr>
          <p:cNvPr id="32" name="Connecteur droit 31"/>
          <p:cNvCxnSpPr/>
          <p:nvPr/>
        </p:nvCxnSpPr>
        <p:spPr>
          <a:xfrm flipH="1">
            <a:off x="6318479" y="4869160"/>
            <a:ext cx="773801" cy="922131"/>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635896" y="1055528"/>
            <a:ext cx="2146181" cy="71728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An “else” </a:t>
            </a:r>
            <a:r>
              <a:rPr lang="en-US" sz="1100" dirty="0" smtClean="0">
                <a:latin typeface="Courier New" panose="02070309020205020404" pitchFamily="49" charset="0"/>
                <a:cs typeface="Courier New" panose="02070309020205020404" pitchFamily="49" charset="0"/>
              </a:rPr>
              <a:t>guard</a:t>
            </a:r>
            <a:r>
              <a:rPr lang="en-US" sz="1100" dirty="0" smtClean="0">
                <a:cs typeface="Courier New" panose="02070309020205020404" pitchFamily="49" charset="0"/>
              </a:rPr>
              <a:t> is represented as an </a:t>
            </a:r>
            <a:r>
              <a:rPr lang="en-US" sz="1100" dirty="0" smtClean="0">
                <a:latin typeface="Courier New" charset="0"/>
                <a:ea typeface="Courier New" charset="0"/>
                <a:cs typeface="Courier New" charset="0"/>
              </a:rPr>
              <a:t>Expression</a:t>
            </a:r>
            <a:r>
              <a:rPr lang="en-US" sz="1100" dirty="0" smtClean="0">
                <a:cs typeface="Courier New" panose="02070309020205020404" pitchFamily="49" charset="0"/>
              </a:rPr>
              <a:t> with the </a:t>
            </a:r>
            <a:r>
              <a:rPr lang="en-US" sz="1100" dirty="0" smtClean="0">
                <a:latin typeface="Courier New" charset="0"/>
                <a:ea typeface="Courier New" charset="0"/>
                <a:cs typeface="Courier New" charset="0"/>
              </a:rPr>
              <a:t>symbol</a:t>
            </a:r>
            <a:r>
              <a:rPr lang="en-US" sz="1100" dirty="0" smtClean="0">
                <a:cs typeface="Courier New" panose="02070309020205020404" pitchFamily="49" charset="0"/>
              </a:rPr>
              <a:t> “else”.</a:t>
            </a:r>
            <a:endParaRPr lang="en-US" sz="1100" dirty="0">
              <a:latin typeface="Courier New" panose="02070309020205020404" pitchFamily="49" charset="0"/>
              <a:cs typeface="Courier New" panose="02070309020205020404" pitchFamily="49" charset="0"/>
            </a:endParaRPr>
          </a:p>
        </p:txBody>
      </p:sp>
      <p:cxnSp>
        <p:nvCxnSpPr>
          <p:cNvPr id="20" name="Connecteur droit 17"/>
          <p:cNvCxnSpPr/>
          <p:nvPr/>
        </p:nvCxnSpPr>
        <p:spPr>
          <a:xfrm>
            <a:off x="4355976" y="1772816"/>
            <a:ext cx="1080120" cy="1599114"/>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9F92182E-64AA-F941-A040-F5ADA82DD3F4}" type="slidenum">
              <a:rPr lang="en-US" altLang="en-US" smtClean="0"/>
              <a:pPr/>
              <a:t>11</a:t>
            </a:fld>
            <a:endParaRPr lang="en-US" altLang="en-US"/>
          </a:p>
        </p:txBody>
      </p:sp>
    </p:spTree>
    <p:extLst>
      <p:ext uri="{BB962C8B-B14F-4D97-AF65-F5344CB8AC3E}">
        <p14:creationId xmlns:p14="http://schemas.microsoft.com/office/powerpoint/2010/main" val="2120466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Syntax: Constraints</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238" y="1196752"/>
            <a:ext cx="6115050" cy="4843463"/>
          </a:xfrm>
          <a:prstGeom prst="rect">
            <a:avLst/>
          </a:prstGeom>
        </p:spPr>
      </p:pic>
      <p:sp>
        <p:nvSpPr>
          <p:cNvPr id="6" name="Rectangle 5"/>
          <p:cNvSpPr/>
          <p:nvPr/>
        </p:nvSpPr>
        <p:spPr>
          <a:xfrm>
            <a:off x="971600" y="1556792"/>
            <a:ext cx="1728192" cy="4104458"/>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7" name="Rectangle 6"/>
          <p:cNvSpPr/>
          <p:nvPr/>
        </p:nvSpPr>
        <p:spPr>
          <a:xfrm>
            <a:off x="5513734" y="1187558"/>
            <a:ext cx="1728192" cy="3855856"/>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8" name="Rectangle 7"/>
          <p:cNvSpPr/>
          <p:nvPr/>
        </p:nvSpPr>
        <p:spPr>
          <a:xfrm>
            <a:off x="2703428" y="5109357"/>
            <a:ext cx="1419012" cy="55189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Constraints imported without change from fUML.</a:t>
            </a:r>
            <a:endParaRPr lang="en-US" sz="1100" dirty="0">
              <a:cs typeface="Courier New" panose="02070309020205020404" pitchFamily="49" charset="0"/>
            </a:endParaRPr>
          </a:p>
        </p:txBody>
      </p:sp>
      <p:sp>
        <p:nvSpPr>
          <p:cNvPr id="10" name="Rectangle 9"/>
          <p:cNvSpPr/>
          <p:nvPr/>
        </p:nvSpPr>
        <p:spPr>
          <a:xfrm>
            <a:off x="5508104" y="5125385"/>
            <a:ext cx="1728192" cy="937345"/>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11" name="Rectangle 10"/>
          <p:cNvSpPr/>
          <p:nvPr/>
        </p:nvSpPr>
        <p:spPr>
          <a:xfrm>
            <a:off x="7236296" y="1196752"/>
            <a:ext cx="1475656" cy="57606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Constraints imported from fUML with additions </a:t>
            </a:r>
            <a:r>
              <a:rPr lang="en-US" sz="1100" smtClean="0">
                <a:cs typeface="Courier New" panose="02070309020205020404" pitchFamily="49" charset="0"/>
              </a:rPr>
              <a:t>/ changes</a:t>
            </a:r>
            <a:endParaRPr lang="en-US" sz="1100" dirty="0">
              <a:cs typeface="Courier New" panose="02070309020205020404" pitchFamily="49" charset="0"/>
            </a:endParaRPr>
          </a:p>
        </p:txBody>
      </p:sp>
      <p:sp>
        <p:nvSpPr>
          <p:cNvPr id="9" name="Rectangle 8"/>
          <p:cNvSpPr/>
          <p:nvPr/>
        </p:nvSpPr>
        <p:spPr>
          <a:xfrm>
            <a:off x="7236296" y="5480198"/>
            <a:ext cx="1213740" cy="57606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smtClean="0">
                <a:cs typeface="Courier New" panose="02070309020205020404" pitchFamily="49" charset="0"/>
              </a:rPr>
              <a:t>Additional Syntax for State </a:t>
            </a:r>
            <a:r>
              <a:rPr lang="en-US" sz="1100" dirty="0" smtClean="0">
                <a:cs typeface="Courier New" panose="02070309020205020404" pitchFamily="49" charset="0"/>
              </a:rPr>
              <a:t>Machines</a:t>
            </a:r>
            <a:endParaRPr lang="en-US" sz="1100" dirty="0">
              <a:cs typeface="Courier New" panose="02070309020205020404" pitchFamily="49" charset="0"/>
            </a:endParaRPr>
          </a:p>
        </p:txBody>
      </p:sp>
      <p:sp>
        <p:nvSpPr>
          <p:cNvPr id="12" name="Slide Number Placeholder 11"/>
          <p:cNvSpPr>
            <a:spLocks noGrp="1"/>
          </p:cNvSpPr>
          <p:nvPr>
            <p:ph type="sldNum" sz="quarter" idx="12"/>
          </p:nvPr>
        </p:nvSpPr>
        <p:spPr/>
        <p:txBody>
          <a:bodyPr/>
          <a:lstStyle/>
          <a:p>
            <a:fld id="{9F92182E-64AA-F941-A040-F5ADA82DD3F4}" type="slidenum">
              <a:rPr lang="en-US" altLang="en-US" smtClean="0"/>
              <a:pPr/>
              <a:t>12</a:t>
            </a:fld>
            <a:endParaRPr lang="en-US" altLang="en-US"/>
          </a:p>
        </p:txBody>
      </p:sp>
    </p:spTree>
    <p:extLst>
      <p:ext uri="{BB962C8B-B14F-4D97-AF65-F5344CB8AC3E}">
        <p14:creationId xmlns:p14="http://schemas.microsoft.com/office/powerpoint/2010/main" val="986096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 Additions and Updates</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8775" r="-18775"/>
          <a:stretch/>
        </p:blipFill>
        <p:spPr>
          <a:xfrm>
            <a:off x="251519" y="3588198"/>
            <a:ext cx="5236369" cy="2164556"/>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797" y="3588198"/>
            <a:ext cx="3114675" cy="2164556"/>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t="-27138" b="-56379"/>
          <a:stretch/>
        </p:blipFill>
        <p:spPr>
          <a:xfrm>
            <a:off x="5705796" y="990477"/>
            <a:ext cx="3114675" cy="2386013"/>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520" y="990477"/>
            <a:ext cx="5236369" cy="2386013"/>
          </a:xfrm>
          <a:prstGeom prst="rect">
            <a:avLst/>
          </a:prstGeom>
          <a:ln>
            <a:solidFill>
              <a:schemeClr val="bg1">
                <a:lumMod val="65000"/>
              </a:schemeClr>
            </a:solidFill>
          </a:ln>
          <a:effectLst>
            <a:outerShdw blurRad="50800" dist="38100" dir="2700000" algn="tl" rotWithShape="0">
              <a:prstClr val="black">
                <a:alpha val="40000"/>
              </a:prstClr>
            </a:outerShdw>
          </a:effectLst>
        </p:spPr>
      </p:pic>
      <p:sp>
        <p:nvSpPr>
          <p:cNvPr id="12" name="TextBox 11"/>
          <p:cNvSpPr txBox="1"/>
          <p:nvPr/>
        </p:nvSpPr>
        <p:spPr>
          <a:xfrm>
            <a:off x="251520" y="980728"/>
            <a:ext cx="1473480" cy="276999"/>
          </a:xfrm>
          <a:prstGeom prst="rect">
            <a:avLst/>
          </a:prstGeom>
          <a:noFill/>
        </p:spPr>
        <p:txBody>
          <a:bodyPr wrap="none" rtlCol="0">
            <a:spAutoFit/>
          </a:bodyPr>
          <a:lstStyle/>
          <a:p>
            <a:r>
              <a:rPr lang="en-US" sz="1200" dirty="0" smtClean="0"/>
              <a:t>Common Structure</a:t>
            </a:r>
            <a:endParaRPr lang="en-US" sz="1200" dirty="0"/>
          </a:p>
        </p:txBody>
      </p:sp>
      <p:sp>
        <p:nvSpPr>
          <p:cNvPr id="14" name="TextBox 13"/>
          <p:cNvSpPr txBox="1"/>
          <p:nvPr/>
        </p:nvSpPr>
        <p:spPr>
          <a:xfrm>
            <a:off x="7733314" y="980728"/>
            <a:ext cx="1087157" cy="276999"/>
          </a:xfrm>
          <a:prstGeom prst="rect">
            <a:avLst/>
          </a:prstGeom>
          <a:noFill/>
        </p:spPr>
        <p:txBody>
          <a:bodyPr wrap="none" rtlCol="0">
            <a:spAutoFit/>
          </a:bodyPr>
          <a:lstStyle/>
          <a:p>
            <a:pPr algn="r"/>
            <a:r>
              <a:rPr lang="en-US" sz="1200" dirty="0" smtClean="0"/>
              <a:t>Classification</a:t>
            </a:r>
            <a:endParaRPr lang="en-US" sz="1200" dirty="0"/>
          </a:p>
        </p:txBody>
      </p:sp>
      <p:sp>
        <p:nvSpPr>
          <p:cNvPr id="15" name="TextBox 14"/>
          <p:cNvSpPr txBox="1"/>
          <p:nvPr/>
        </p:nvSpPr>
        <p:spPr>
          <a:xfrm>
            <a:off x="251520" y="3582765"/>
            <a:ext cx="641329" cy="276999"/>
          </a:xfrm>
          <a:prstGeom prst="rect">
            <a:avLst/>
          </a:prstGeom>
          <a:noFill/>
        </p:spPr>
        <p:txBody>
          <a:bodyPr wrap="none" rtlCol="0">
            <a:spAutoFit/>
          </a:bodyPr>
          <a:lstStyle/>
          <a:p>
            <a:r>
              <a:rPr lang="en-US" sz="1200" dirty="0" smtClean="0"/>
              <a:t>Values</a:t>
            </a:r>
            <a:endParaRPr lang="en-US" sz="1200" dirty="0"/>
          </a:p>
        </p:txBody>
      </p:sp>
      <p:sp>
        <p:nvSpPr>
          <p:cNvPr id="16" name="TextBox 15"/>
          <p:cNvSpPr txBox="1"/>
          <p:nvPr/>
        </p:nvSpPr>
        <p:spPr>
          <a:xfrm>
            <a:off x="7366227" y="3582765"/>
            <a:ext cx="1454244" cy="276999"/>
          </a:xfrm>
          <a:prstGeom prst="rect">
            <a:avLst/>
          </a:prstGeom>
          <a:noFill/>
        </p:spPr>
        <p:txBody>
          <a:bodyPr wrap="none" rtlCol="0">
            <a:spAutoFit/>
          </a:bodyPr>
          <a:lstStyle/>
          <a:p>
            <a:pPr algn="r"/>
            <a:r>
              <a:rPr lang="en-US" sz="1200" dirty="0" smtClean="0"/>
              <a:t>Common Behavior</a:t>
            </a:r>
            <a:endParaRPr lang="en-US" sz="1200" dirty="0"/>
          </a:p>
        </p:txBody>
      </p:sp>
      <p:sp>
        <p:nvSpPr>
          <p:cNvPr id="6" name="Rectangle 5"/>
          <p:cNvSpPr/>
          <p:nvPr/>
        </p:nvSpPr>
        <p:spPr>
          <a:xfrm>
            <a:off x="251521" y="5833382"/>
            <a:ext cx="3744416" cy="648072"/>
          </a:xfrm>
          <a:prstGeom prst="rect">
            <a:avLst/>
          </a:prstGeom>
          <a:solidFill>
            <a:srgbClr val="FFB9AE"/>
          </a:solidFill>
          <a:ln w="6350">
            <a:solidFill>
              <a:srgbClr val="FF00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i="1" dirty="0" smtClean="0">
                <a:solidFill>
                  <a:srgbClr val="FF0000"/>
                </a:solidFill>
                <a:cs typeface="Courier New" panose="02070309020205020404" pitchFamily="49" charset="0"/>
              </a:rPr>
              <a:t>Issue UMLR-92</a:t>
            </a:r>
          </a:p>
          <a:p>
            <a:pPr algn="ctr"/>
            <a:r>
              <a:rPr lang="en-US" sz="1200" dirty="0">
                <a:cs typeface="Courier New" panose="02070309020205020404" pitchFamily="49" charset="0"/>
              </a:rPr>
              <a:t>UML/OCL spec </a:t>
            </a:r>
            <a:r>
              <a:rPr lang="en-US" sz="1200" dirty="0" smtClean="0">
                <a:cs typeface="Courier New" panose="02070309020205020404" pitchFamily="49" charset="0"/>
              </a:rPr>
              <a:t>mismatch - </a:t>
            </a:r>
            <a:r>
              <a:rPr lang="en-US" sz="1200" dirty="0" err="1" smtClean="0">
                <a:cs typeface="Courier New" panose="02070309020205020404" pitchFamily="49" charset="0"/>
              </a:rPr>
              <a:t>Constraint.context</a:t>
            </a:r>
            <a:r>
              <a:rPr lang="en-US" sz="1200" dirty="0" smtClean="0">
                <a:cs typeface="Courier New" panose="02070309020205020404" pitchFamily="49" charset="0"/>
              </a:rPr>
              <a:t> </a:t>
            </a:r>
            <a:r>
              <a:rPr lang="en-US" sz="1200" dirty="0">
                <a:cs typeface="Courier New" panose="02070309020205020404" pitchFamily="49" charset="0"/>
              </a:rPr>
              <a:t>vs </a:t>
            </a:r>
            <a:r>
              <a:rPr lang="en-US" sz="1200" dirty="0" err="1">
                <a:cs typeface="Courier New" panose="02070309020205020404" pitchFamily="49" charset="0"/>
              </a:rPr>
              <a:t>Constraint.constrainedElement</a:t>
            </a:r>
            <a:endParaRPr lang="en-US" sz="1200" dirty="0">
              <a:cs typeface="Courier New" panose="02070309020205020404" pitchFamily="49" charset="0"/>
            </a:endParaRPr>
          </a:p>
        </p:txBody>
      </p:sp>
      <p:sp>
        <p:nvSpPr>
          <p:cNvPr id="10" name="Slide Number Placeholder 9"/>
          <p:cNvSpPr>
            <a:spLocks noGrp="1"/>
          </p:cNvSpPr>
          <p:nvPr>
            <p:ph type="sldNum" sz="quarter" idx="12"/>
          </p:nvPr>
        </p:nvSpPr>
        <p:spPr/>
        <p:txBody>
          <a:bodyPr/>
          <a:lstStyle/>
          <a:p>
            <a:fld id="{9F92182E-64AA-F941-A040-F5ADA82DD3F4}" type="slidenum">
              <a:rPr lang="en-US" altLang="en-US" smtClean="0"/>
              <a:pPr/>
              <a:t>13</a:t>
            </a:fld>
            <a:endParaRPr lang="en-US" altLang="en-US"/>
          </a:p>
        </p:txBody>
      </p:sp>
    </p:spTree>
    <p:extLst>
      <p:ext uri="{BB962C8B-B14F-4D97-AF65-F5344CB8AC3E}">
        <p14:creationId xmlns:p14="http://schemas.microsoft.com/office/powerpoint/2010/main" val="12523091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Constraints: Behavior State Machines</a:t>
            </a:r>
            <a:endParaRPr lang="en-US" dirty="0"/>
          </a:p>
        </p:txBody>
      </p:sp>
      <p:pic>
        <p:nvPicPr>
          <p:cNvPr id="5" name="Picture 4"/>
          <p:cNvPicPr>
            <a:picLocks/>
          </p:cNvPicPr>
          <p:nvPr/>
        </p:nvPicPr>
        <p:blipFill>
          <a:blip r:embed="rId2">
            <a:extLst>
              <a:ext uri="{28A0092B-C50C-407E-A947-70E740481C1C}">
                <a14:useLocalDpi xmlns:a14="http://schemas.microsoft.com/office/drawing/2010/main" val="0"/>
              </a:ext>
            </a:extLst>
          </a:blip>
          <a:stretch>
            <a:fillRect/>
          </a:stretch>
        </p:blipFill>
        <p:spPr>
          <a:xfrm>
            <a:off x="1043608" y="969601"/>
            <a:ext cx="7122319" cy="5610701"/>
          </a:xfrm>
          <a:prstGeom prst="rect">
            <a:avLst/>
          </a:prstGeom>
        </p:spPr>
      </p:pic>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6" name="Rectangle 5"/>
          <p:cNvSpPr/>
          <p:nvPr/>
        </p:nvSpPr>
        <p:spPr>
          <a:xfrm>
            <a:off x="6228184" y="4653136"/>
            <a:ext cx="2458616" cy="1103784"/>
          </a:xfrm>
          <a:prstGeom prst="rect">
            <a:avLst/>
          </a:prstGeom>
          <a:solidFill>
            <a:srgbClr val="FFB9AE"/>
          </a:solidFill>
          <a:ln w="6350">
            <a:solidFill>
              <a:srgbClr val="FF00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i="1" dirty="0" smtClean="0">
                <a:solidFill>
                  <a:srgbClr val="FF0000"/>
                </a:solidFill>
                <a:cs typeface="Courier New" panose="02070309020205020404" pitchFamily="49" charset="0"/>
              </a:rPr>
              <a:t>Issue UMLR-686</a:t>
            </a:r>
          </a:p>
          <a:p>
            <a:r>
              <a:rPr lang="en-US" sz="1400" dirty="0"/>
              <a:t>The behavior of an </a:t>
            </a:r>
            <a:r>
              <a:rPr lang="en-US" sz="1400" dirty="0" err="1"/>
              <a:t>OpaqueExpression</a:t>
            </a:r>
            <a:r>
              <a:rPr lang="en-US" sz="1400" dirty="0"/>
              <a:t> should be allowed to have input parameters</a:t>
            </a:r>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14</a:t>
            </a:fld>
            <a:endParaRPr lang="en-US" altLang="en-US"/>
          </a:p>
        </p:txBody>
      </p:sp>
    </p:spTree>
    <p:extLst>
      <p:ext uri="{BB962C8B-B14F-4D97-AF65-F5344CB8AC3E}">
        <p14:creationId xmlns:p14="http://schemas.microsoft.com/office/powerpoint/2010/main" val="2546514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Constraints: State Machine Redefinition</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076325"/>
            <a:ext cx="7372350" cy="5400675"/>
          </a:xfrm>
          <a:prstGeom prst="rect">
            <a:avLst/>
          </a:prstGeom>
        </p:spPr>
      </p:pic>
      <p:sp>
        <p:nvSpPr>
          <p:cNvPr id="6" name="Rectangle 5"/>
          <p:cNvSpPr/>
          <p:nvPr/>
        </p:nvSpPr>
        <p:spPr>
          <a:xfrm>
            <a:off x="5940152" y="1176122"/>
            <a:ext cx="2736304" cy="1172758"/>
          </a:xfrm>
          <a:prstGeom prst="rect">
            <a:avLst/>
          </a:prstGeom>
          <a:solidFill>
            <a:srgbClr val="FFB9AE"/>
          </a:solidFill>
          <a:ln w="6350">
            <a:solidFill>
              <a:srgbClr val="FF00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i="1" smtClean="0">
                <a:solidFill>
                  <a:srgbClr val="FF0000"/>
                </a:solidFill>
                <a:cs typeface="Courier New" panose="02070309020205020404" pitchFamily="49" charset="0"/>
              </a:rPr>
              <a:t>Issue UMLR-685</a:t>
            </a:r>
            <a:endParaRPr lang="en-US" sz="1400" b="1" i="1" dirty="0" smtClean="0">
              <a:solidFill>
                <a:srgbClr val="FF0000"/>
              </a:solidFill>
              <a:cs typeface="Courier New" panose="02070309020205020404" pitchFamily="49" charset="0"/>
            </a:endParaRPr>
          </a:p>
          <a:p>
            <a:r>
              <a:rPr lang="en-US" sz="1400" dirty="0"/>
              <a:t>UML 2.5: </a:t>
            </a:r>
            <a:r>
              <a:rPr lang="en-US" sz="1400" dirty="0" err="1"/>
              <a:t>StateMachine</a:t>
            </a:r>
            <a:r>
              <a:rPr lang="en-US" sz="1400" dirty="0"/>
              <a:t> Vertex needs to be made a kind of </a:t>
            </a:r>
            <a:r>
              <a:rPr lang="en-US" sz="1400" dirty="0" err="1"/>
              <a:t>RedefinableElement</a:t>
            </a:r>
            <a:r>
              <a:rPr lang="en-US" sz="1400" dirty="0"/>
              <a:t> instead of State</a:t>
            </a:r>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15</a:t>
            </a:fld>
            <a:endParaRPr lang="en-US" altLang="en-US"/>
          </a:p>
        </p:txBody>
      </p:sp>
    </p:spTree>
    <p:extLst>
      <p:ext uri="{BB962C8B-B14F-4D97-AF65-F5344CB8AC3E}">
        <p14:creationId xmlns:p14="http://schemas.microsoft.com/office/powerpoint/2010/main" val="211721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Semantics</a:t>
            </a:r>
            <a:endParaRPr lang="en-US" dirty="0"/>
          </a:p>
        </p:txBody>
      </p:sp>
      <p:pic>
        <p:nvPicPr>
          <p:cNvPr id="5" name="Picture 4"/>
          <p:cNvPicPr>
            <a:picLocks/>
          </p:cNvPicPr>
          <p:nvPr/>
        </p:nvPicPr>
        <p:blipFill>
          <a:blip r:embed="rId3">
            <a:extLst>
              <a:ext uri="{28A0092B-C50C-407E-A947-70E740481C1C}">
                <a14:useLocalDpi xmlns:a14="http://schemas.microsoft.com/office/drawing/2010/main" val="0"/>
              </a:ext>
            </a:extLst>
          </a:blip>
          <a:stretch>
            <a:fillRect/>
          </a:stretch>
        </p:blipFill>
        <p:spPr>
          <a:xfrm>
            <a:off x="518677" y="1004282"/>
            <a:ext cx="6622256" cy="5787390"/>
          </a:xfrm>
          <a:prstGeom prst="rect">
            <a:avLst/>
          </a:prstGeom>
        </p:spPr>
      </p:pic>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6" name="Rectangle 5"/>
          <p:cNvSpPr/>
          <p:nvPr/>
        </p:nvSpPr>
        <p:spPr>
          <a:xfrm>
            <a:off x="467544" y="1004282"/>
            <a:ext cx="1677059" cy="4797152"/>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7" name="Rectangle 6"/>
          <p:cNvSpPr/>
          <p:nvPr/>
        </p:nvSpPr>
        <p:spPr>
          <a:xfrm>
            <a:off x="5508104" y="982578"/>
            <a:ext cx="1683962" cy="5830798"/>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8" name="Rectangle 7"/>
          <p:cNvSpPr/>
          <p:nvPr/>
        </p:nvSpPr>
        <p:spPr>
          <a:xfrm>
            <a:off x="2144876" y="1004282"/>
            <a:ext cx="1419012" cy="55189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syntax packages</a:t>
            </a:r>
            <a:endParaRPr lang="en-US" sz="1100" dirty="0">
              <a:cs typeface="Courier New" panose="02070309020205020404" pitchFamily="49" charset="0"/>
            </a:endParaRPr>
          </a:p>
        </p:txBody>
      </p:sp>
      <p:sp>
        <p:nvSpPr>
          <p:cNvPr id="9" name="Rectangle 8"/>
          <p:cNvSpPr/>
          <p:nvPr/>
        </p:nvSpPr>
        <p:spPr>
          <a:xfrm>
            <a:off x="7192066" y="982578"/>
            <a:ext cx="1484390" cy="57359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fUML and PSCS </a:t>
            </a:r>
            <a:r>
              <a:rPr lang="en-US" sz="1100" smtClean="0">
                <a:cs typeface="Courier New" panose="02070309020205020404" pitchFamily="49" charset="0"/>
              </a:rPr>
              <a:t>semantics packages</a:t>
            </a:r>
            <a:endParaRPr lang="en-US" sz="1100" dirty="0">
              <a:cs typeface="Courier New" panose="02070309020205020404" pitchFamily="49" charset="0"/>
            </a:endParaRPr>
          </a:p>
        </p:txBody>
      </p:sp>
      <p:sp>
        <p:nvSpPr>
          <p:cNvPr id="10" name="Rectangle 9"/>
          <p:cNvSpPr/>
          <p:nvPr/>
        </p:nvSpPr>
        <p:spPr>
          <a:xfrm>
            <a:off x="2998033" y="1916832"/>
            <a:ext cx="1677059" cy="4874840"/>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11" name="Rectangle 10"/>
          <p:cNvSpPr/>
          <p:nvPr/>
        </p:nvSpPr>
        <p:spPr>
          <a:xfrm>
            <a:off x="1579021" y="5901444"/>
            <a:ext cx="1419012" cy="55189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semantics packages</a:t>
            </a:r>
            <a:endParaRPr lang="en-US" sz="1100" dirty="0">
              <a:cs typeface="Courier New" panose="02070309020205020404" pitchFamily="49" charset="0"/>
            </a:endParaRPr>
          </a:p>
        </p:txBody>
      </p:sp>
      <p:sp>
        <p:nvSpPr>
          <p:cNvPr id="12" name="Rectangle 11"/>
          <p:cNvSpPr/>
          <p:nvPr/>
        </p:nvSpPr>
        <p:spPr>
          <a:xfrm>
            <a:off x="5148064" y="3933056"/>
            <a:ext cx="2520280" cy="838944"/>
          </a:xfrm>
          <a:prstGeom prst="rect">
            <a:avLst/>
          </a:prstGeom>
          <a:solidFill>
            <a:srgbClr val="FFB9AE"/>
          </a:solidFill>
          <a:ln w="6350">
            <a:solidFill>
              <a:srgbClr val="FF00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i="1" dirty="0" smtClean="0">
                <a:solidFill>
                  <a:srgbClr val="FF0000"/>
                </a:solidFill>
                <a:cs typeface="Courier New" panose="02070309020205020404" pitchFamily="49" charset="0"/>
              </a:rPr>
              <a:t>Issue</a:t>
            </a:r>
          </a:p>
          <a:p>
            <a:pPr algn="ctr"/>
            <a:r>
              <a:rPr lang="en-US" sz="1200" dirty="0" smtClean="0">
                <a:cs typeface="Courier New" panose="02070309020205020404" pitchFamily="49" charset="0"/>
              </a:rPr>
              <a:t>fUML 1.2.1 and PSCS 1.0 execution models are currently not organized around UML 2.5.</a:t>
            </a:r>
          </a:p>
        </p:txBody>
      </p:sp>
      <p:sp>
        <p:nvSpPr>
          <p:cNvPr id="13" name="Slide Number Placeholder 12"/>
          <p:cNvSpPr>
            <a:spLocks noGrp="1"/>
          </p:cNvSpPr>
          <p:nvPr>
            <p:ph type="sldNum" sz="quarter" idx="12"/>
          </p:nvPr>
        </p:nvSpPr>
        <p:spPr/>
        <p:txBody>
          <a:bodyPr/>
          <a:lstStyle/>
          <a:p>
            <a:fld id="{9F92182E-64AA-F941-A040-F5ADA82DD3F4}" type="slidenum">
              <a:rPr lang="en-US" altLang="en-US" smtClean="0"/>
              <a:pPr/>
              <a:t>16</a:t>
            </a:fld>
            <a:endParaRPr lang="en-US" altLang="en-US"/>
          </a:p>
        </p:txBody>
      </p:sp>
    </p:spTree>
    <p:extLst>
      <p:ext uri="{BB962C8B-B14F-4D97-AF65-F5344CB8AC3E}">
        <p14:creationId xmlns:p14="http://schemas.microsoft.com/office/powerpoint/2010/main" val="18300531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623888" y="1709739"/>
            <a:ext cx="7886700" cy="927174"/>
          </a:xfrm>
        </p:spPr>
        <p:txBody>
          <a:bodyPr/>
          <a:lstStyle/>
          <a:p>
            <a:r>
              <a:rPr lang="fr-FR" dirty="0" smtClean="0"/>
              <a:t>Extensions to PSCS</a:t>
            </a:r>
            <a:endParaRPr lang="fr-FR" dirty="0"/>
          </a:p>
        </p:txBody>
      </p:sp>
      <p:sp>
        <p:nvSpPr>
          <p:cNvPr id="6" name="Espace réservé du texte 5"/>
          <p:cNvSpPr>
            <a:spLocks noGrp="1"/>
          </p:cNvSpPr>
          <p:nvPr>
            <p:ph type="body" idx="1"/>
          </p:nvPr>
        </p:nvSpPr>
        <p:spPr>
          <a:xfrm>
            <a:off x="599686" y="2492896"/>
            <a:ext cx="7886700" cy="1500187"/>
          </a:xfrm>
        </p:spPr>
        <p:txBody>
          <a:bodyPr/>
          <a:lstStyle/>
          <a:p>
            <a:r>
              <a:rPr lang="fr-FR" dirty="0" err="1" smtClean="0"/>
              <a:t>Structured</a:t>
            </a:r>
            <a:r>
              <a:rPr lang="fr-FR" dirty="0" smtClean="0"/>
              <a:t> </a:t>
            </a:r>
            <a:r>
              <a:rPr lang="fr-FR" dirty="0" err="1" smtClean="0"/>
              <a:t>classifiers</a:t>
            </a:r>
            <a:endParaRPr lang="fr-FR" dirty="0" smtClean="0"/>
          </a:p>
          <a:p>
            <a:r>
              <a:rPr lang="fr-FR" dirty="0" smtClean="0"/>
              <a:t>Values</a:t>
            </a:r>
          </a:p>
          <a:p>
            <a:r>
              <a:rPr lang="fr-FR" dirty="0" smtClean="0"/>
              <a:t>Common </a:t>
            </a:r>
            <a:r>
              <a:rPr lang="fr-FR" dirty="0" err="1" smtClean="0"/>
              <a:t>behaviors</a:t>
            </a:r>
            <a:endParaRPr lang="fr-FR" dirty="0" smtClean="0"/>
          </a:p>
          <a:p>
            <a:r>
              <a:rPr lang="fr-FR" dirty="0" err="1" smtClean="0"/>
              <a:t>Loci</a:t>
            </a:r>
            <a:endParaRPr lang="fr-FR" dirty="0"/>
          </a:p>
        </p:txBody>
      </p:sp>
      <p:sp>
        <p:nvSpPr>
          <p:cNvPr id="3" name="Espace réservé de la date 2"/>
          <p:cNvSpPr>
            <a:spLocks noGrp="1"/>
          </p:cNvSpPr>
          <p:nvPr>
            <p:ph type="dt" sz="half" idx="10"/>
          </p:nvPr>
        </p:nvSpPr>
        <p:spPr/>
        <p:txBody>
          <a:bodyPr/>
          <a:lstStyle/>
          <a:p>
            <a:r>
              <a:rPr lang="en-US" altLang="en-US" smtClean="0"/>
              <a:t>14 September 2016</a:t>
            </a:r>
            <a:endParaRPr lang="en-US" altLang="en-US" dirty="0"/>
          </a:p>
        </p:txBody>
      </p:sp>
      <p:sp>
        <p:nvSpPr>
          <p:cNvPr id="2" name="Slide Number Placeholder 1"/>
          <p:cNvSpPr>
            <a:spLocks noGrp="1"/>
          </p:cNvSpPr>
          <p:nvPr>
            <p:ph type="sldNum" sz="quarter" idx="12"/>
          </p:nvPr>
        </p:nvSpPr>
        <p:spPr/>
        <p:txBody>
          <a:bodyPr/>
          <a:lstStyle/>
          <a:p>
            <a:fld id="{D703DF45-8AAC-1140-A1E5-0877B369B512}" type="slidenum">
              <a:rPr lang="en-US" altLang="en-US" smtClean="0"/>
              <a:pPr/>
              <a:t>17</a:t>
            </a:fld>
            <a:endParaRPr lang="en-US" altLang="en-US"/>
          </a:p>
        </p:txBody>
      </p:sp>
    </p:spTree>
    <p:extLst>
      <p:ext uri="{BB962C8B-B14F-4D97-AF65-F5344CB8AC3E}">
        <p14:creationId xmlns:p14="http://schemas.microsoft.com/office/powerpoint/2010/main" val="2415055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en-US" dirty="0" smtClean="0"/>
              <a:t>PSSM: Structured Classifiers</a:t>
            </a:r>
            <a:endParaRPr lang="en-US" dirty="0"/>
          </a:p>
        </p:txBody>
      </p:sp>
      <p:sp>
        <p:nvSpPr>
          <p:cNvPr id="4" name="Espace réservé de la date 3"/>
          <p:cNvSpPr>
            <a:spLocks noGrp="1"/>
          </p:cNvSpPr>
          <p:nvPr>
            <p:ph type="dt" sz="half" idx="10"/>
          </p:nvPr>
        </p:nvSpPr>
        <p:spPr/>
        <p:txBody>
          <a:bodyPr/>
          <a:lstStyle/>
          <a:p>
            <a:r>
              <a:rPr lang="en-US" altLang="en-US" smtClean="0"/>
              <a:t>14 September 2016</a:t>
            </a:r>
            <a:endParaRPr lang="en-US" altLang="en-US" dirty="0"/>
          </a:p>
        </p:txBody>
      </p:sp>
      <p:pic>
        <p:nvPicPr>
          <p:cNvPr id="12" name="Image 11"/>
          <p:cNvPicPr>
            <a:picLocks noChangeAspect="1"/>
          </p:cNvPicPr>
          <p:nvPr/>
        </p:nvPicPr>
        <p:blipFill>
          <a:blip r:embed="rId2"/>
          <a:stretch>
            <a:fillRect/>
          </a:stretch>
        </p:blipFill>
        <p:spPr>
          <a:xfrm>
            <a:off x="291996" y="1237679"/>
            <a:ext cx="8560008" cy="3127425"/>
          </a:xfrm>
          <a:prstGeom prst="rect">
            <a:avLst/>
          </a:prstGeom>
        </p:spPr>
      </p:pic>
      <p:sp>
        <p:nvSpPr>
          <p:cNvPr id="13" name="Rectangle 12"/>
          <p:cNvSpPr/>
          <p:nvPr/>
        </p:nvSpPr>
        <p:spPr>
          <a:xfrm>
            <a:off x="291996" y="4869160"/>
            <a:ext cx="3775948" cy="144016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ea typeface="Courier New" charset="0"/>
                <a:cs typeface="Courier New" charset="0"/>
              </a:rPr>
              <a:t>In PSSM, a SM_Object is always associated to SM_ObjectActivation. This is ensured by the redefinition </a:t>
            </a:r>
            <a:r>
              <a:rPr lang="en-US" sz="1000" dirty="0" smtClean="0">
                <a:latin typeface="+mj-lt"/>
                <a:ea typeface="Courier New" charset="0"/>
                <a:cs typeface="Courier New" charset="0"/>
              </a:rPr>
              <a:t>of the </a:t>
            </a:r>
            <a:r>
              <a:rPr lang="en-US" sz="1000" dirty="0" smtClean="0">
                <a:latin typeface="Courier New" panose="02070309020205020404" pitchFamily="49" charset="0"/>
                <a:ea typeface="Courier New" charset="0"/>
                <a:cs typeface="Courier New" panose="02070309020205020404" pitchFamily="49" charset="0"/>
              </a:rPr>
              <a:t>startBehavior</a:t>
            </a:r>
            <a:r>
              <a:rPr lang="en-US" sz="1000" dirty="0" smtClean="0">
                <a:latin typeface="+mj-lt"/>
                <a:ea typeface="Courier New" charset="0"/>
                <a:cs typeface="Courier New" charset="0"/>
              </a:rPr>
              <a:t> operation. SM_Object also redefines the </a:t>
            </a:r>
            <a:r>
              <a:rPr lang="en-US" sz="1000" dirty="0" smtClean="0">
                <a:latin typeface="Courier New" panose="02070309020205020404" pitchFamily="49" charset="0"/>
                <a:ea typeface="Courier New" charset="0"/>
                <a:cs typeface="Courier New" panose="02070309020205020404" pitchFamily="49" charset="0"/>
              </a:rPr>
              <a:t>destroy</a:t>
            </a:r>
            <a:r>
              <a:rPr lang="en-US" sz="1000" dirty="0" smtClean="0">
                <a:latin typeface="+mj-lt"/>
                <a:ea typeface="Courier New" charset="0"/>
                <a:cs typeface="Courier New" charset="0"/>
              </a:rPr>
              <a:t> operation to make sure that in addition to the normal destruction process, the event pool is cleared.</a:t>
            </a:r>
            <a:endParaRPr lang="en-US" sz="1000" dirty="0">
              <a:latin typeface="+mj-lt"/>
              <a:cs typeface="Courier New" panose="02070309020205020404" pitchFamily="49" charset="0"/>
            </a:endParaRPr>
          </a:p>
        </p:txBody>
      </p:sp>
      <p:cxnSp>
        <p:nvCxnSpPr>
          <p:cNvPr id="14" name="Connecteur droit 15"/>
          <p:cNvCxnSpPr/>
          <p:nvPr/>
        </p:nvCxnSpPr>
        <p:spPr>
          <a:xfrm>
            <a:off x="1547664" y="4293096"/>
            <a:ext cx="0" cy="56549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355976" y="4858589"/>
            <a:ext cx="4496028" cy="145073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ea typeface="Courier New" charset="0"/>
                <a:cs typeface="Courier New" charset="0"/>
              </a:rPr>
              <a:t>PSSM extends the support for synchronous calls provided by fUML. In </a:t>
            </a:r>
            <a:r>
              <a:rPr lang="en-US" sz="1000" dirty="0" smtClean="0">
                <a:latin typeface="+mj-lt"/>
                <a:ea typeface="Courier New" charset="0"/>
                <a:cs typeface="Courier New" charset="0"/>
              </a:rPr>
              <a:t>particular, </a:t>
            </a:r>
            <a:r>
              <a:rPr lang="en-US" sz="1000" dirty="0" smtClean="0">
                <a:latin typeface="+mj-lt"/>
                <a:ea typeface="Courier New" charset="0"/>
                <a:cs typeface="Courier New" charset="0"/>
              </a:rPr>
              <a:t>it adds </a:t>
            </a:r>
            <a:r>
              <a:rPr lang="en-US" sz="1000" dirty="0" smtClean="0">
                <a:latin typeface="+mj-lt"/>
                <a:ea typeface="Courier New" charset="0"/>
                <a:cs typeface="Courier New" charset="0"/>
              </a:rPr>
              <a:t>support </a:t>
            </a:r>
            <a:r>
              <a:rPr lang="en-US" sz="1000" dirty="0" smtClean="0">
                <a:latin typeface="+mj-lt"/>
                <a:ea typeface="Courier New" charset="0"/>
                <a:cs typeface="Courier New" charset="0"/>
              </a:rPr>
              <a:t>for </a:t>
            </a:r>
            <a:r>
              <a:rPr lang="en-US" sz="1000" dirty="0" err="1" smtClean="0">
                <a:latin typeface="+mj-lt"/>
                <a:ea typeface="Courier New" charset="0"/>
                <a:cs typeface="Courier New" charset="0"/>
              </a:rPr>
              <a:t>CallEvents</a:t>
            </a:r>
            <a:r>
              <a:rPr lang="en-US" sz="1000" dirty="0" smtClean="0">
                <a:latin typeface="+mj-lt"/>
                <a:ea typeface="Courier New" charset="0"/>
                <a:cs typeface="Courier New" charset="0"/>
              </a:rPr>
              <a:t>, </a:t>
            </a:r>
            <a:r>
              <a:rPr lang="en-US" sz="1000" dirty="0" smtClean="0">
                <a:latin typeface="+mj-lt"/>
                <a:ea typeface="Courier New" charset="0"/>
                <a:cs typeface="Courier New" charset="0"/>
              </a:rPr>
              <a:t>which are generated </a:t>
            </a:r>
            <a:r>
              <a:rPr lang="en-US" sz="1000" dirty="0" smtClean="0">
                <a:latin typeface="+mj-lt"/>
                <a:ea typeface="Courier New" charset="0"/>
                <a:cs typeface="Courier New" charset="0"/>
              </a:rPr>
              <a:t>when a </a:t>
            </a:r>
            <a:r>
              <a:rPr lang="en-US" sz="1000" dirty="0">
                <a:latin typeface="+mj-lt"/>
                <a:ea typeface="Courier New" charset="0"/>
                <a:cs typeface="Courier New" charset="0"/>
              </a:rPr>
              <a:t>asynchronous </a:t>
            </a:r>
            <a:r>
              <a:rPr lang="en-US" sz="1000" dirty="0" smtClean="0">
                <a:latin typeface="+mj-lt"/>
                <a:ea typeface="Courier New" charset="0"/>
                <a:cs typeface="Courier New" charset="0"/>
              </a:rPr>
              <a:t>call is made on </a:t>
            </a:r>
            <a:r>
              <a:rPr lang="en-US" sz="1000" dirty="0" smtClean="0">
                <a:latin typeface="+mj-lt"/>
                <a:ea typeface="Courier New" charset="0"/>
                <a:cs typeface="Courier New" charset="0"/>
              </a:rPr>
              <a:t>an </a:t>
            </a:r>
            <a:r>
              <a:rPr lang="en-US" sz="1000" dirty="0">
                <a:latin typeface="+mj-lt"/>
                <a:ea typeface="Courier New" charset="0"/>
                <a:cs typeface="Courier New" charset="0"/>
              </a:rPr>
              <a:t>O</a:t>
            </a:r>
            <a:r>
              <a:rPr lang="en-US" sz="1000" dirty="0" smtClean="0">
                <a:latin typeface="+mj-lt"/>
                <a:ea typeface="Courier New" charset="0"/>
                <a:cs typeface="Courier New" charset="0"/>
              </a:rPr>
              <a:t>peration </a:t>
            </a:r>
            <a:r>
              <a:rPr lang="en-US" sz="1000" dirty="0" smtClean="0">
                <a:latin typeface="+mj-lt"/>
                <a:ea typeface="Courier New" charset="0"/>
                <a:cs typeface="Courier New" charset="0"/>
              </a:rPr>
              <a:t>without </a:t>
            </a:r>
            <a:r>
              <a:rPr lang="en-US" sz="1000" dirty="0" smtClean="0">
                <a:latin typeface="+mj-lt"/>
                <a:ea typeface="Courier New" charset="0"/>
                <a:cs typeface="Courier New" charset="0"/>
              </a:rPr>
              <a:t>a method. The </a:t>
            </a:r>
            <a:r>
              <a:rPr lang="en-US" sz="1000" dirty="0">
                <a:latin typeface="Courier New" panose="02070309020205020404" pitchFamily="49" charset="0"/>
                <a:ea typeface="Courier New" charset="0"/>
                <a:cs typeface="Courier New" panose="02070309020205020404" pitchFamily="49" charset="0"/>
              </a:rPr>
              <a:t>d</a:t>
            </a:r>
            <a:r>
              <a:rPr lang="en-US" sz="1000" dirty="0" smtClean="0">
                <a:latin typeface="Courier New" panose="02070309020205020404" pitchFamily="49" charset="0"/>
                <a:ea typeface="Courier New" charset="0"/>
                <a:cs typeface="Courier New" panose="02070309020205020404" pitchFamily="49" charset="0"/>
              </a:rPr>
              <a:t>ispatch</a:t>
            </a:r>
            <a:r>
              <a:rPr lang="en-US" sz="1000" dirty="0" smtClean="0">
                <a:latin typeface="+mj-lt"/>
                <a:ea typeface="Courier New" charset="0"/>
                <a:cs typeface="Courier New" charset="0"/>
              </a:rPr>
              <a:t> </a:t>
            </a:r>
            <a:r>
              <a:rPr lang="en-US" sz="1000" dirty="0" smtClean="0">
                <a:latin typeface="+mj-lt"/>
                <a:ea typeface="Courier New" charset="0"/>
                <a:cs typeface="Courier New" charset="0"/>
              </a:rPr>
              <a:t>and </a:t>
            </a:r>
            <a:r>
              <a:rPr lang="en-US" sz="1000" dirty="0" smtClean="0">
                <a:latin typeface="Courier New" panose="02070309020205020404" pitchFamily="49" charset="0"/>
                <a:ea typeface="Courier New" charset="0"/>
                <a:cs typeface="Courier New" panose="02070309020205020404" pitchFamily="49" charset="0"/>
              </a:rPr>
              <a:t>getMethod</a:t>
            </a:r>
            <a:r>
              <a:rPr lang="en-US" sz="1000" dirty="0" smtClean="0">
                <a:latin typeface="+mj-lt"/>
                <a:ea typeface="Courier New" charset="0"/>
                <a:cs typeface="Courier New" charset="0"/>
              </a:rPr>
              <a:t> operations are redefined. The new </a:t>
            </a:r>
            <a:r>
              <a:rPr lang="en-US" sz="1000" dirty="0" smtClean="0">
                <a:latin typeface="Courier New" panose="02070309020205020404" pitchFamily="49" charset="0"/>
                <a:ea typeface="Courier New" charset="0"/>
                <a:cs typeface="Courier New" panose="02070309020205020404" pitchFamily="49" charset="0"/>
              </a:rPr>
              <a:t>dispatch</a:t>
            </a:r>
            <a:r>
              <a:rPr lang="en-US" sz="1000" dirty="0" smtClean="0">
                <a:latin typeface="+mj-lt"/>
                <a:ea typeface="Courier New" charset="0"/>
                <a:cs typeface="Courier New" charset="0"/>
              </a:rPr>
              <a:t> ensures that if no method is </a:t>
            </a:r>
            <a:r>
              <a:rPr lang="en-US" sz="1000" dirty="0" smtClean="0">
                <a:latin typeface="+mj-lt"/>
                <a:ea typeface="Courier New" charset="0"/>
                <a:cs typeface="Courier New" charset="0"/>
              </a:rPr>
              <a:t>returned, </a:t>
            </a:r>
            <a:r>
              <a:rPr lang="en-US" sz="1000" dirty="0" smtClean="0">
                <a:latin typeface="+mj-lt"/>
                <a:ea typeface="Courier New" charset="0"/>
                <a:cs typeface="Courier New" charset="0"/>
              </a:rPr>
              <a:t>then a particular type of execution is generated to capture the </a:t>
            </a:r>
            <a:r>
              <a:rPr lang="en-US" sz="1000" dirty="0" err="1" smtClean="0">
                <a:latin typeface="+mj-lt"/>
                <a:ea typeface="Courier New" charset="0"/>
                <a:cs typeface="Courier New" charset="0"/>
              </a:rPr>
              <a:t>CallEvent</a:t>
            </a:r>
            <a:r>
              <a:rPr lang="en-US" sz="1000" dirty="0" smtClean="0">
                <a:latin typeface="+mj-lt"/>
                <a:ea typeface="Courier New" charset="0"/>
                <a:cs typeface="Courier New" charset="0"/>
              </a:rPr>
              <a:t> </a:t>
            </a:r>
            <a:r>
              <a:rPr lang="en-US" sz="1000" dirty="0" smtClean="0">
                <a:latin typeface="+mj-lt"/>
                <a:ea typeface="Courier New" charset="0"/>
                <a:cs typeface="Courier New" charset="0"/>
              </a:rPr>
              <a:t>semantics; </a:t>
            </a:r>
            <a:r>
              <a:rPr lang="en-US" sz="1000" dirty="0" smtClean="0">
                <a:latin typeface="+mj-lt"/>
                <a:ea typeface="Courier New" charset="0"/>
                <a:cs typeface="Courier New" charset="0"/>
              </a:rPr>
              <a:t>in any other situation the semantics defined by fUML is preserved. The </a:t>
            </a:r>
            <a:r>
              <a:rPr lang="en-US" sz="1000" dirty="0" smtClean="0">
                <a:latin typeface="Courier New" panose="02070309020205020404" pitchFamily="49" charset="0"/>
                <a:ea typeface="Courier New" charset="0"/>
                <a:cs typeface="Courier New" panose="02070309020205020404" pitchFamily="49" charset="0"/>
              </a:rPr>
              <a:t>getMethod</a:t>
            </a:r>
            <a:r>
              <a:rPr lang="en-US" sz="1000" dirty="0" smtClean="0">
                <a:latin typeface="+mj-lt"/>
                <a:ea typeface="Courier New" charset="0"/>
                <a:cs typeface="Courier New" charset="0"/>
              </a:rPr>
              <a:t> operation is redefined only to allow the null value to be returned. </a:t>
            </a:r>
            <a:endParaRPr lang="en-US" sz="1000" dirty="0">
              <a:latin typeface="+mj-lt"/>
              <a:cs typeface="Courier New" panose="02070309020205020404" pitchFamily="49" charset="0"/>
            </a:endParaRPr>
          </a:p>
        </p:txBody>
      </p:sp>
      <p:cxnSp>
        <p:nvCxnSpPr>
          <p:cNvPr id="17" name="Connecteur droit 15"/>
          <p:cNvCxnSpPr/>
          <p:nvPr/>
        </p:nvCxnSpPr>
        <p:spPr>
          <a:xfrm>
            <a:off x="7037784" y="4210517"/>
            <a:ext cx="0" cy="64807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347864" y="1124744"/>
            <a:ext cx="2160240" cy="3312368"/>
          </a:xfrm>
          <a:prstGeom prst="rect">
            <a:avLst/>
          </a:prstGeom>
          <a:noFill/>
          <a:ln w="28575">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p:cNvSpPr/>
          <p:nvPr/>
        </p:nvSpPr>
        <p:spPr>
          <a:xfrm>
            <a:off x="1524000" y="1170344"/>
            <a:ext cx="1306488" cy="372557"/>
          </a:xfrm>
          <a:prstGeom prst="rect">
            <a:avLst/>
          </a:prstGeom>
          <a:solidFill>
            <a:schemeClr val="bg1"/>
          </a:solidFill>
          <a:ln w="28575">
            <a:solidFill>
              <a:srgbClr val="92D05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Common Behavior</a:t>
            </a:r>
            <a:endParaRPr lang="en-US" sz="1000" dirty="0">
              <a:latin typeface="+mj-lt"/>
              <a:cs typeface="Courier New" panose="02070309020205020404" pitchFamily="49" charset="0"/>
            </a:endParaRPr>
          </a:p>
        </p:txBody>
      </p:sp>
      <p:cxnSp>
        <p:nvCxnSpPr>
          <p:cNvPr id="24" name="Connecteur droit 15"/>
          <p:cNvCxnSpPr>
            <a:stCxn id="26" idx="3"/>
          </p:cNvCxnSpPr>
          <p:nvPr/>
        </p:nvCxnSpPr>
        <p:spPr>
          <a:xfrm>
            <a:off x="2830488" y="1356623"/>
            <a:ext cx="517376" cy="200169"/>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4E3016D-4C6C-FC42-B389-9B6B8C67C5F0}" type="slidenum">
              <a:rPr lang="en-US" altLang="en-US" smtClean="0"/>
              <a:pPr/>
              <a:t>18</a:t>
            </a:fld>
            <a:endParaRPr lang="en-US" altLang="en-US" dirty="0"/>
          </a:p>
        </p:txBody>
      </p:sp>
    </p:spTree>
    <p:extLst>
      <p:ext uri="{BB962C8B-B14F-4D97-AF65-F5344CB8AC3E}">
        <p14:creationId xmlns:p14="http://schemas.microsoft.com/office/powerpoint/2010/main" val="130767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en-US" dirty="0" smtClean="0"/>
              <a:t>PSSM: Values</a:t>
            </a:r>
            <a:endParaRPr lang="en-US" dirty="0"/>
          </a:p>
        </p:txBody>
      </p:sp>
      <p:sp>
        <p:nvSpPr>
          <p:cNvPr id="4" name="Espace réservé de la date 3"/>
          <p:cNvSpPr>
            <a:spLocks noGrp="1"/>
          </p:cNvSpPr>
          <p:nvPr>
            <p:ph type="dt" sz="half" idx="10"/>
          </p:nvPr>
        </p:nvSpPr>
        <p:spPr/>
        <p:txBody>
          <a:bodyPr/>
          <a:lstStyle/>
          <a:p>
            <a:r>
              <a:rPr lang="en-US" altLang="en-US" smtClean="0"/>
              <a:t>14 September 2016</a:t>
            </a:r>
            <a:endParaRPr lang="en-US" altLang="en-US" dirty="0"/>
          </a:p>
        </p:txBody>
      </p:sp>
      <p:pic>
        <p:nvPicPr>
          <p:cNvPr id="3" name="Image 2"/>
          <p:cNvPicPr>
            <a:picLocks noChangeAspect="1"/>
          </p:cNvPicPr>
          <p:nvPr/>
        </p:nvPicPr>
        <p:blipFill>
          <a:blip r:embed="rId2"/>
          <a:stretch>
            <a:fillRect/>
          </a:stretch>
        </p:blipFill>
        <p:spPr>
          <a:xfrm>
            <a:off x="225797" y="1279793"/>
            <a:ext cx="8461003" cy="2077199"/>
          </a:xfrm>
          <a:prstGeom prst="rect">
            <a:avLst/>
          </a:prstGeom>
        </p:spPr>
      </p:pic>
      <p:cxnSp>
        <p:nvCxnSpPr>
          <p:cNvPr id="11" name="Connecteur droit 15"/>
          <p:cNvCxnSpPr>
            <a:stCxn id="7" idx="1"/>
          </p:cNvCxnSpPr>
          <p:nvPr/>
        </p:nvCxnSpPr>
        <p:spPr>
          <a:xfrm flipH="1">
            <a:off x="4355976" y="1716841"/>
            <a:ext cx="1296144" cy="75805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Espace réservé du contenu 2"/>
          <p:cNvSpPr>
            <a:spLocks noGrp="1"/>
          </p:cNvSpPr>
          <p:nvPr>
            <p:ph sz="quarter" idx="4294967295"/>
          </p:nvPr>
        </p:nvSpPr>
        <p:spPr>
          <a:xfrm>
            <a:off x="351817" y="3933056"/>
            <a:ext cx="8208962" cy="2376264"/>
          </a:xfrm>
          <a:prstGeom prst="rect">
            <a:avLst/>
          </a:prstGeom>
          <a:ln w="28575">
            <a:solidFill>
              <a:schemeClr val="tx1"/>
            </a:solidFill>
          </a:ln>
        </p:spPr>
        <p:txBody>
          <a:bodyPr>
            <a:normAutofit/>
          </a:bodyPr>
          <a:lstStyle/>
          <a:p>
            <a:r>
              <a:rPr lang="en-US" sz="2000" dirty="0" smtClean="0"/>
              <a:t>Evaluation context</a:t>
            </a:r>
          </a:p>
          <a:p>
            <a:pPr lvl="1"/>
            <a:r>
              <a:rPr lang="en-US" sz="1800" dirty="0" smtClean="0"/>
              <a:t>The context of the executed state machine</a:t>
            </a:r>
          </a:p>
          <a:p>
            <a:pPr lvl="1"/>
            <a:r>
              <a:rPr lang="en-US" sz="1800" dirty="0" smtClean="0"/>
              <a:t>Access to members is allowed (e.g. operations)</a:t>
            </a:r>
          </a:p>
          <a:p>
            <a:r>
              <a:rPr lang="en-US" sz="2000" dirty="0" smtClean="0"/>
              <a:t>Event data passing</a:t>
            </a:r>
          </a:p>
          <a:p>
            <a:pPr lvl="1"/>
            <a:r>
              <a:rPr lang="en-US" sz="1800" dirty="0" smtClean="0"/>
              <a:t>Data embedded in the event occurrence which has triggered the RTC step are available in the evaluation process</a:t>
            </a:r>
          </a:p>
          <a:p>
            <a:pPr lvl="1"/>
            <a:r>
              <a:rPr lang="en-US" sz="1800" dirty="0" smtClean="0"/>
              <a:t>The data are provided as input parameter values.</a:t>
            </a:r>
          </a:p>
        </p:txBody>
      </p:sp>
      <p:sp>
        <p:nvSpPr>
          <p:cNvPr id="7" name="Rectangle 6"/>
          <p:cNvSpPr/>
          <p:nvPr/>
        </p:nvSpPr>
        <p:spPr>
          <a:xfrm>
            <a:off x="5652120" y="1302140"/>
            <a:ext cx="2901508" cy="82940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SM_OpaqueExpressionEvaluation provides a way to evaluate an OpaqueExpression that has a specification formalized as a Behavior.  </a:t>
            </a:r>
            <a:endParaRPr lang="en-US" sz="1000" dirty="0">
              <a:latin typeface="+mj-lt"/>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24E3016D-4C6C-FC42-B389-9B6B8C67C5F0}" type="slidenum">
              <a:rPr lang="en-US" altLang="en-US" smtClean="0"/>
              <a:pPr/>
              <a:t>19</a:t>
            </a:fld>
            <a:endParaRPr lang="en-US" altLang="en-US"/>
          </a:p>
        </p:txBody>
      </p:sp>
    </p:spTree>
    <p:extLst>
      <p:ext uri="{BB962C8B-B14F-4D97-AF65-F5344CB8AC3E}">
        <p14:creationId xmlns:p14="http://schemas.microsoft.com/office/powerpoint/2010/main" val="2588639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Submission Team</a:t>
            </a:r>
            <a:endParaRPr lang="en-US" dirty="0"/>
          </a:p>
        </p:txBody>
      </p:sp>
      <p:sp>
        <p:nvSpPr>
          <p:cNvPr id="2" name="Espace réservé du contenu 1"/>
          <p:cNvSpPr>
            <a:spLocks noGrp="1"/>
          </p:cNvSpPr>
          <p:nvPr>
            <p:ph idx="1"/>
          </p:nvPr>
        </p:nvSpPr>
        <p:spPr>
          <a:xfrm>
            <a:off x="457200" y="1556792"/>
            <a:ext cx="8229600" cy="4844008"/>
          </a:xfrm>
        </p:spPr>
        <p:txBody>
          <a:bodyPr/>
          <a:lstStyle/>
          <a:p>
            <a:pPr marL="0" indent="0">
              <a:buNone/>
            </a:pPr>
            <a:r>
              <a:rPr lang="en-US" sz="2000" b="1" dirty="0" smtClean="0"/>
              <a:t>Submitters</a:t>
            </a:r>
          </a:p>
          <a:p>
            <a:r>
              <a:rPr lang="en-US" sz="2000" dirty="0" smtClean="0"/>
              <a:t>BAE Systems (Jeffrey Smith)</a:t>
            </a:r>
          </a:p>
          <a:p>
            <a:r>
              <a:rPr lang="en-US" sz="2000" dirty="0" smtClean="0"/>
              <a:t>Model Driven Solutions (Ed Seidewitz)</a:t>
            </a:r>
          </a:p>
          <a:p>
            <a:r>
              <a:rPr lang="en-US" sz="2000" dirty="0" smtClean="0"/>
              <a:t>No Magic, Inc. (</a:t>
            </a:r>
            <a:r>
              <a:rPr lang="en-US" sz="2000" dirty="0" err="1" smtClean="0"/>
              <a:t>Nerijus</a:t>
            </a:r>
            <a:r>
              <a:rPr lang="en-US" sz="2000" dirty="0" smtClean="0"/>
              <a:t> </a:t>
            </a:r>
            <a:r>
              <a:rPr lang="en-US" sz="2000" dirty="0" err="1" smtClean="0"/>
              <a:t>Jankevicius</a:t>
            </a:r>
            <a:r>
              <a:rPr lang="en-US" sz="2000" dirty="0" smtClean="0"/>
              <a:t>)</a:t>
            </a:r>
          </a:p>
          <a:p>
            <a:pPr marL="885825" lvl="2" indent="0">
              <a:buNone/>
            </a:pPr>
            <a:endParaRPr lang="en-US" sz="1600" dirty="0" smtClean="0"/>
          </a:p>
          <a:p>
            <a:pPr marL="0" indent="0">
              <a:buNone/>
            </a:pPr>
            <a:r>
              <a:rPr lang="en-US" sz="2000" b="1" dirty="0" smtClean="0"/>
              <a:t>Contributors</a:t>
            </a:r>
          </a:p>
          <a:p>
            <a:r>
              <a:rPr lang="en-US" sz="2000" dirty="0" smtClean="0"/>
              <a:t>Airbus (Yves Bernard)</a:t>
            </a:r>
          </a:p>
          <a:p>
            <a:r>
              <a:rPr lang="en-US" sz="2000" dirty="0" smtClean="0"/>
              <a:t>Simula Research Laboratory (Bran </a:t>
            </a:r>
            <a:r>
              <a:rPr lang="en-US" sz="2000" dirty="0" err="1" smtClean="0"/>
              <a:t>Selic</a:t>
            </a:r>
            <a:r>
              <a:rPr lang="en-US" sz="2000" dirty="0" smtClean="0"/>
              <a:t>)</a:t>
            </a:r>
          </a:p>
          <a:p>
            <a:r>
              <a:rPr lang="en-US" sz="2000" dirty="0" err="1" smtClean="0"/>
              <a:t>LieberLieber</a:t>
            </a:r>
            <a:r>
              <a:rPr lang="en-US" sz="2000" dirty="0" smtClean="0"/>
              <a:t> (Daniel </a:t>
            </a:r>
            <a:r>
              <a:rPr lang="en-US" sz="2000" dirty="0" err="1" smtClean="0"/>
              <a:t>Siegl</a:t>
            </a:r>
            <a:r>
              <a:rPr lang="en-US" sz="2000" dirty="0" smtClean="0"/>
              <a:t>)</a:t>
            </a:r>
          </a:p>
          <a:p>
            <a:r>
              <a:rPr lang="en-US" sz="2000" dirty="0" smtClean="0"/>
              <a:t>CEA – Commissariat à </a:t>
            </a:r>
            <a:r>
              <a:rPr lang="en-US" sz="2000" dirty="0" err="1" smtClean="0"/>
              <a:t>l’Energie</a:t>
            </a:r>
            <a:r>
              <a:rPr lang="en-US" sz="2000" dirty="0" smtClean="0"/>
              <a:t> </a:t>
            </a:r>
            <a:r>
              <a:rPr lang="en-US" sz="2000" dirty="0" err="1" smtClean="0"/>
              <a:t>Atomique</a:t>
            </a:r>
            <a:r>
              <a:rPr lang="en-US" sz="2000" dirty="0" smtClean="0"/>
              <a:t> (</a:t>
            </a:r>
            <a:r>
              <a:rPr lang="en-US" sz="2000" dirty="0" err="1" smtClean="0"/>
              <a:t>Jérémie</a:t>
            </a:r>
            <a:r>
              <a:rPr lang="en-US" sz="2000" dirty="0" smtClean="0"/>
              <a:t> </a:t>
            </a:r>
            <a:r>
              <a:rPr lang="en-US" sz="2000" dirty="0" err="1" smtClean="0"/>
              <a:t>Tatibouet</a:t>
            </a:r>
            <a:r>
              <a:rPr lang="en-US" sz="2000" dirty="0" smtClean="0"/>
              <a:t>)</a:t>
            </a:r>
            <a:endParaRPr lang="en-US" sz="2000" dirty="0"/>
          </a:p>
        </p:txBody>
      </p:sp>
      <p:sp>
        <p:nvSpPr>
          <p:cNvPr id="5" name="Date Placeholder 4"/>
          <p:cNvSpPr>
            <a:spLocks noGrp="1"/>
          </p:cNvSpPr>
          <p:nvPr>
            <p:ph type="dt" sz="half" idx="10"/>
          </p:nvPr>
        </p:nvSpPr>
        <p:spPr/>
        <p:txBody>
          <a:bodyPr/>
          <a:lstStyle/>
          <a:p>
            <a:r>
              <a:rPr lang="en-US" altLang="en-US" smtClean="0"/>
              <a:t>14 September 2016</a:t>
            </a:r>
            <a:endParaRPr lang="en-US" altLang="en-US" dirty="0"/>
          </a:p>
        </p:txBody>
      </p:sp>
      <p:sp>
        <p:nvSpPr>
          <p:cNvPr id="3" name="Slide Number Placeholder 2"/>
          <p:cNvSpPr>
            <a:spLocks noGrp="1"/>
          </p:cNvSpPr>
          <p:nvPr>
            <p:ph type="sldNum" sz="quarter" idx="12"/>
          </p:nvPr>
        </p:nvSpPr>
        <p:spPr/>
        <p:txBody>
          <a:bodyPr/>
          <a:lstStyle/>
          <a:p>
            <a:fld id="{24E3016D-4C6C-FC42-B389-9B6B8C67C5F0}" type="slidenum">
              <a:rPr lang="en-US" altLang="en-US" smtClean="0"/>
              <a:pPr/>
              <a:t>2</a:t>
            </a:fld>
            <a:endParaRPr lang="en-US" altLang="en-US"/>
          </a:p>
        </p:txBody>
      </p:sp>
    </p:spTree>
    <p:extLst>
      <p:ext uri="{BB962C8B-B14F-4D97-AF65-F5344CB8AC3E}">
        <p14:creationId xmlns:p14="http://schemas.microsoft.com/office/powerpoint/2010/main" val="41144914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en-US" dirty="0" smtClean="0"/>
              <a:t>PSSM: Common Behavior (1)</a:t>
            </a:r>
            <a:endParaRPr lang="en-US" dirty="0"/>
          </a:p>
        </p:txBody>
      </p:sp>
      <p:sp>
        <p:nvSpPr>
          <p:cNvPr id="4" name="Espace réservé de la date 3"/>
          <p:cNvSpPr>
            <a:spLocks noGrp="1"/>
          </p:cNvSpPr>
          <p:nvPr>
            <p:ph type="dt" sz="half" idx="10"/>
          </p:nvPr>
        </p:nvSpPr>
        <p:spPr/>
        <p:txBody>
          <a:bodyPr/>
          <a:lstStyle/>
          <a:p>
            <a:r>
              <a:rPr lang="en-US" altLang="en-US" smtClean="0"/>
              <a:t>14 September 2016</a:t>
            </a:r>
            <a:endParaRPr lang="en-US" altLang="en-US" dirty="0"/>
          </a:p>
        </p:txBody>
      </p:sp>
      <p:pic>
        <p:nvPicPr>
          <p:cNvPr id="3" name="Image 2"/>
          <p:cNvPicPr>
            <a:picLocks noChangeAspect="1"/>
          </p:cNvPicPr>
          <p:nvPr/>
        </p:nvPicPr>
        <p:blipFill>
          <a:blip r:embed="rId2"/>
          <a:stretch>
            <a:fillRect/>
          </a:stretch>
        </p:blipFill>
        <p:spPr>
          <a:xfrm>
            <a:off x="280987" y="2060848"/>
            <a:ext cx="8582025" cy="2219325"/>
          </a:xfrm>
          <a:prstGeom prst="rect">
            <a:avLst/>
          </a:prstGeom>
        </p:spPr>
      </p:pic>
      <p:sp>
        <p:nvSpPr>
          <p:cNvPr id="11" name="Rectangle 10"/>
          <p:cNvSpPr/>
          <p:nvPr/>
        </p:nvSpPr>
        <p:spPr>
          <a:xfrm>
            <a:off x="6876256" y="4845562"/>
            <a:ext cx="1986756" cy="135025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DeferredEventOccurrence</a:t>
            </a:r>
            <a:r>
              <a:rPr lang="en-US" sz="1000" dirty="0">
                <a:latin typeface="+mj-lt"/>
                <a:cs typeface="Courier New" charset="0"/>
              </a:rPr>
              <a:t> </a:t>
            </a:r>
            <a:r>
              <a:rPr lang="en-US" sz="1000" dirty="0" smtClean="0">
                <a:latin typeface="+mj-lt"/>
                <a:cs typeface="Courier New" charset="0"/>
              </a:rPr>
              <a:t>represents an event occurrence that is deferred by the executing state machine. Such events are placed </a:t>
            </a:r>
            <a:r>
              <a:rPr lang="en-US" sz="1000" dirty="0" smtClean="0">
                <a:latin typeface="+mj-lt"/>
                <a:cs typeface="Courier New" charset="0"/>
              </a:rPr>
              <a:t>in </a:t>
            </a:r>
            <a:r>
              <a:rPr lang="en-US" sz="1000" dirty="0" smtClean="0">
                <a:latin typeface="+mj-lt"/>
                <a:cs typeface="Courier New" charset="0"/>
              </a:rPr>
              <a:t>the deferred event pool of the state machine object activation.   </a:t>
            </a:r>
            <a:endParaRPr lang="en-US" sz="1000" dirty="0">
              <a:latin typeface="+mj-lt"/>
              <a:cs typeface="Courier New" panose="02070309020205020404" pitchFamily="49" charset="0"/>
            </a:endParaRPr>
          </a:p>
        </p:txBody>
      </p:sp>
      <p:cxnSp>
        <p:nvCxnSpPr>
          <p:cNvPr id="8" name="Connecteur droit 15"/>
          <p:cNvCxnSpPr/>
          <p:nvPr/>
        </p:nvCxnSpPr>
        <p:spPr>
          <a:xfrm flipV="1">
            <a:off x="7668344" y="3976492"/>
            <a:ext cx="0" cy="86907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31821" y="1124744"/>
            <a:ext cx="4546848" cy="93610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SM_Object always </a:t>
            </a:r>
            <a:r>
              <a:rPr lang="en-US" sz="1000" dirty="0" smtClean="0">
                <a:latin typeface="+mj-lt"/>
                <a:cs typeface="Courier New" charset="0"/>
              </a:rPr>
              <a:t>has an </a:t>
            </a:r>
            <a:r>
              <a:rPr lang="en-US" sz="1000" dirty="0" smtClean="0">
                <a:latin typeface="+mj-lt"/>
                <a:cs typeface="Courier New" charset="0"/>
              </a:rPr>
              <a:t>SM_ObjectActivation. </a:t>
            </a:r>
            <a:r>
              <a:rPr lang="en-US" sz="1000" dirty="0" smtClean="0">
                <a:latin typeface="+mj-lt"/>
                <a:cs typeface="Courier New" charset="0"/>
              </a:rPr>
              <a:t>This </a:t>
            </a:r>
            <a:r>
              <a:rPr lang="en-US" sz="1000" dirty="0" smtClean="0">
                <a:latin typeface="+mj-lt"/>
                <a:cs typeface="Courier New" charset="0"/>
              </a:rPr>
              <a:t>object activation enables handling of both completion events (state machine specific) and deferred events (not state machine specific but not available directly in fUML).  </a:t>
            </a:r>
            <a:endParaRPr lang="en-US" sz="1000" dirty="0">
              <a:latin typeface="+mj-lt"/>
              <a:cs typeface="Courier New" panose="02070309020205020404" pitchFamily="49" charset="0"/>
            </a:endParaRPr>
          </a:p>
        </p:txBody>
      </p:sp>
      <p:cxnSp>
        <p:nvCxnSpPr>
          <p:cNvPr id="13" name="Connecteur droit 15"/>
          <p:cNvCxnSpPr/>
          <p:nvPr/>
        </p:nvCxnSpPr>
        <p:spPr>
          <a:xfrm flipV="1">
            <a:off x="971600" y="2060848"/>
            <a:ext cx="0" cy="115212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23591" y="4850797"/>
            <a:ext cx="1986756" cy="135025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Operation </a:t>
            </a:r>
            <a:r>
              <a:rPr lang="en-US" sz="1000" dirty="0" smtClean="0">
                <a:latin typeface="Courier New" panose="02070309020205020404" pitchFamily="49" charset="0"/>
                <a:cs typeface="Courier New" panose="02070309020205020404" pitchFamily="49" charset="0"/>
              </a:rPr>
              <a:t>getNextEvent</a:t>
            </a:r>
            <a:r>
              <a:rPr lang="en-US" sz="1000" dirty="0" smtClean="0">
                <a:latin typeface="+mj-lt"/>
                <a:cs typeface="Courier New" charset="0"/>
              </a:rPr>
              <a:t> is redefined to ensure </a:t>
            </a:r>
            <a:r>
              <a:rPr lang="en-US" sz="1000" dirty="0" smtClean="0">
                <a:latin typeface="+mj-lt"/>
                <a:cs typeface="Courier New" charset="0"/>
              </a:rPr>
              <a:t>that, when there are completion events </a:t>
            </a:r>
            <a:r>
              <a:rPr lang="en-US" sz="1000" dirty="0" smtClean="0">
                <a:latin typeface="+mj-lt"/>
                <a:cs typeface="Courier New" charset="0"/>
              </a:rPr>
              <a:t>in the </a:t>
            </a:r>
            <a:r>
              <a:rPr lang="en-US" sz="1000" dirty="0" smtClean="0">
                <a:latin typeface="+mj-lt"/>
                <a:cs typeface="Courier New" charset="0"/>
              </a:rPr>
              <a:t>pool, </a:t>
            </a:r>
            <a:r>
              <a:rPr lang="en-US" sz="1000" dirty="0" smtClean="0">
                <a:latin typeface="+mj-lt"/>
                <a:cs typeface="Courier New" charset="0"/>
              </a:rPr>
              <a:t>then </a:t>
            </a:r>
            <a:r>
              <a:rPr lang="en-US" sz="1000" dirty="0" smtClean="0">
                <a:latin typeface="+mj-lt"/>
                <a:cs typeface="Courier New" charset="0"/>
              </a:rPr>
              <a:t>they are dispatched </a:t>
            </a:r>
            <a:r>
              <a:rPr lang="en-US" sz="1000" dirty="0" smtClean="0">
                <a:latin typeface="+mj-lt"/>
                <a:cs typeface="Courier New" charset="0"/>
              </a:rPr>
              <a:t>before any other event according to their order of arrival.</a:t>
            </a:r>
            <a:endParaRPr lang="en-US" sz="1000" dirty="0">
              <a:latin typeface="+mj-lt"/>
              <a:cs typeface="Courier New" panose="02070309020205020404" pitchFamily="49" charset="0"/>
            </a:endParaRPr>
          </a:p>
        </p:txBody>
      </p:sp>
      <p:cxnSp>
        <p:nvCxnSpPr>
          <p:cNvPr id="16" name="Connecteur droit 15"/>
          <p:cNvCxnSpPr/>
          <p:nvPr/>
        </p:nvCxnSpPr>
        <p:spPr>
          <a:xfrm flipV="1">
            <a:off x="971600" y="4077072"/>
            <a:ext cx="0" cy="76849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572440" y="4845563"/>
            <a:ext cx="1986756" cy="74367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Place an event occurrence in the deferred event pool</a:t>
            </a:r>
            <a:endParaRPr lang="en-US" sz="1000" dirty="0">
              <a:latin typeface="+mj-lt"/>
              <a:cs typeface="Courier New" panose="02070309020205020404" pitchFamily="49" charset="0"/>
            </a:endParaRPr>
          </a:p>
        </p:txBody>
      </p:sp>
      <p:cxnSp>
        <p:nvCxnSpPr>
          <p:cNvPr id="20" name="Connecteur droit 15"/>
          <p:cNvCxnSpPr/>
          <p:nvPr/>
        </p:nvCxnSpPr>
        <p:spPr>
          <a:xfrm flipH="1" flipV="1">
            <a:off x="2195736" y="3976492"/>
            <a:ext cx="720080" cy="86907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721289" y="4845562"/>
            <a:ext cx="1986756" cy="135025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Event occurrences that were deferred by the given state activation are returned </a:t>
            </a:r>
            <a:r>
              <a:rPr lang="en-US" sz="1000" dirty="0" smtClean="0">
                <a:latin typeface="+mj-lt"/>
                <a:cs typeface="Courier New" charset="0"/>
              </a:rPr>
              <a:t>to</a:t>
            </a:r>
            <a:r>
              <a:rPr lang="en-US" sz="1000" dirty="0" smtClean="0">
                <a:latin typeface="+mj-lt"/>
                <a:cs typeface="Courier New" charset="0"/>
              </a:rPr>
              <a:t> </a:t>
            </a:r>
            <a:r>
              <a:rPr lang="en-US" sz="1000" dirty="0" smtClean="0">
                <a:latin typeface="+mj-lt"/>
                <a:cs typeface="Courier New" charset="0"/>
              </a:rPr>
              <a:t>the regular event pool. The order in which these events are returned to the pool is the order in which they were deferred. </a:t>
            </a:r>
            <a:endParaRPr lang="en-US" sz="1000" dirty="0">
              <a:latin typeface="+mj-lt"/>
              <a:cs typeface="Courier New" panose="02070309020205020404" pitchFamily="49" charset="0"/>
            </a:endParaRPr>
          </a:p>
        </p:txBody>
      </p:sp>
      <p:cxnSp>
        <p:nvCxnSpPr>
          <p:cNvPr id="26" name="Connecteur droit 15"/>
          <p:cNvCxnSpPr>
            <a:stCxn id="24" idx="0"/>
          </p:cNvCxnSpPr>
          <p:nvPr/>
        </p:nvCxnSpPr>
        <p:spPr>
          <a:xfrm flipH="1" flipV="1">
            <a:off x="3017427" y="3789042"/>
            <a:ext cx="2697240" cy="105652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4E3016D-4C6C-FC42-B389-9B6B8C67C5F0}" type="slidenum">
              <a:rPr lang="en-US" altLang="en-US" smtClean="0"/>
              <a:pPr/>
              <a:t>20</a:t>
            </a:fld>
            <a:endParaRPr lang="en-US" altLang="en-US"/>
          </a:p>
        </p:txBody>
      </p:sp>
    </p:spTree>
    <p:extLst>
      <p:ext uri="{BB962C8B-B14F-4D97-AF65-F5344CB8AC3E}">
        <p14:creationId xmlns:p14="http://schemas.microsoft.com/office/powerpoint/2010/main" val="1080334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en-US" dirty="0" smtClean="0"/>
              <a:t>PSSM: Common Behavior (2)</a:t>
            </a:r>
            <a:endParaRPr lang="en-US" dirty="0"/>
          </a:p>
        </p:txBody>
      </p:sp>
      <p:sp>
        <p:nvSpPr>
          <p:cNvPr id="4" name="Espace réservé de la date 3"/>
          <p:cNvSpPr>
            <a:spLocks noGrp="1"/>
          </p:cNvSpPr>
          <p:nvPr>
            <p:ph type="dt" sz="half" idx="10"/>
          </p:nvPr>
        </p:nvSpPr>
        <p:spPr/>
        <p:txBody>
          <a:bodyPr/>
          <a:lstStyle/>
          <a:p>
            <a:r>
              <a:rPr lang="en-US" altLang="en-US" smtClean="0"/>
              <a:t>14 September 2016</a:t>
            </a:r>
            <a:endParaRPr lang="en-US" altLang="en-US" dirty="0"/>
          </a:p>
        </p:txBody>
      </p:sp>
      <p:pic>
        <p:nvPicPr>
          <p:cNvPr id="2" name="Image 1"/>
          <p:cNvPicPr>
            <a:picLocks noChangeAspect="1"/>
          </p:cNvPicPr>
          <p:nvPr/>
        </p:nvPicPr>
        <p:blipFill>
          <a:blip r:embed="rId2"/>
          <a:stretch>
            <a:fillRect/>
          </a:stretch>
        </p:blipFill>
        <p:spPr>
          <a:xfrm>
            <a:off x="2247081" y="2164234"/>
            <a:ext cx="6429375" cy="2828925"/>
          </a:xfrm>
          <a:prstGeom prst="rect">
            <a:avLst/>
          </a:prstGeom>
        </p:spPr>
      </p:pic>
      <p:sp>
        <p:nvSpPr>
          <p:cNvPr id="7" name="Rectangle 6"/>
          <p:cNvSpPr/>
          <p:nvPr/>
        </p:nvSpPr>
        <p:spPr>
          <a:xfrm>
            <a:off x="5883858" y="3383672"/>
            <a:ext cx="1338684" cy="68387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The concrete execution for the executed behavior.</a:t>
            </a:r>
            <a:endParaRPr lang="en-US" sz="1000" dirty="0">
              <a:latin typeface="+mj-lt"/>
              <a:cs typeface="Courier New" panose="02070309020205020404" pitchFamily="49" charset="0"/>
            </a:endParaRPr>
          </a:p>
        </p:txBody>
      </p:sp>
      <p:cxnSp>
        <p:nvCxnSpPr>
          <p:cNvPr id="8" name="Connecteur droit 15"/>
          <p:cNvCxnSpPr>
            <a:stCxn id="7" idx="1"/>
          </p:cNvCxnSpPr>
          <p:nvPr/>
        </p:nvCxnSpPr>
        <p:spPr>
          <a:xfrm flipH="1" flipV="1">
            <a:off x="5292080" y="3218657"/>
            <a:ext cx="591778" cy="50695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322350" y="1215726"/>
            <a:ext cx="3250704" cy="86409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EventTriggeredExecution is a specialization of an Execution. It enables a Behavior to be executed using data </a:t>
            </a:r>
            <a:r>
              <a:rPr lang="en-US" sz="1000" dirty="0" smtClean="0">
                <a:latin typeface="+mj-lt"/>
                <a:cs typeface="Courier New" charset="0"/>
              </a:rPr>
              <a:t>contained in </a:t>
            </a:r>
            <a:r>
              <a:rPr lang="en-US" sz="1000" dirty="0" smtClean="0">
                <a:latin typeface="+mj-lt"/>
                <a:cs typeface="Courier New" charset="0"/>
              </a:rPr>
              <a:t>the event occurrence that triggered the RTC in which it is executed. </a:t>
            </a:r>
            <a:endParaRPr lang="en-US" sz="1000" dirty="0">
              <a:latin typeface="+mj-lt"/>
              <a:cs typeface="Courier New" panose="02070309020205020404" pitchFamily="49" charset="0"/>
            </a:endParaRPr>
          </a:p>
        </p:txBody>
      </p:sp>
      <p:cxnSp>
        <p:nvCxnSpPr>
          <p:cNvPr id="16" name="Connecteur droit 15"/>
          <p:cNvCxnSpPr/>
          <p:nvPr/>
        </p:nvCxnSpPr>
        <p:spPr>
          <a:xfrm flipH="1">
            <a:off x="3491880" y="1822299"/>
            <a:ext cx="1830470" cy="53226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57201" y="5229199"/>
            <a:ext cx="8280380" cy="91330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The execution process is different from what fUML specifies. The </a:t>
            </a:r>
            <a:r>
              <a:rPr lang="en-US" sz="1000" dirty="0" err="1" smtClean="0">
                <a:latin typeface="+mj-lt"/>
                <a:cs typeface="Courier New" charset="0"/>
              </a:rPr>
              <a:t>EventOccurrence</a:t>
            </a:r>
            <a:r>
              <a:rPr lang="en-US" sz="1000" dirty="0" smtClean="0">
                <a:latin typeface="+mj-lt"/>
                <a:cs typeface="Courier New" charset="0"/>
              </a:rPr>
              <a:t> </a:t>
            </a:r>
            <a:r>
              <a:rPr lang="en-US" sz="1000" dirty="0" smtClean="0">
                <a:latin typeface="+mj-lt"/>
                <a:cs typeface="Courier New" charset="0"/>
              </a:rPr>
              <a:t>that triggered the </a:t>
            </a:r>
            <a:r>
              <a:rPr lang="en-US" sz="1000" dirty="0" smtClean="0">
                <a:latin typeface="+mj-lt"/>
                <a:cs typeface="Courier New" charset="0"/>
              </a:rPr>
              <a:t>Behavior </a:t>
            </a:r>
            <a:r>
              <a:rPr lang="en-US" sz="1000" dirty="0" smtClean="0">
                <a:latin typeface="+mj-lt"/>
                <a:cs typeface="Courier New" charset="0"/>
              </a:rPr>
              <a:t>execution is used to feed input </a:t>
            </a:r>
            <a:r>
              <a:rPr lang="en-US" sz="1000" dirty="0" err="1" smtClean="0">
                <a:latin typeface="+mj-lt"/>
                <a:cs typeface="Courier New" charset="0"/>
              </a:rPr>
              <a:t>ParameterValues</a:t>
            </a:r>
            <a:r>
              <a:rPr lang="en-US" sz="1000" dirty="0" smtClean="0">
                <a:latin typeface="+mj-lt"/>
                <a:cs typeface="Courier New" charset="0"/>
              </a:rPr>
              <a:t>. These </a:t>
            </a:r>
            <a:r>
              <a:rPr lang="en-US" sz="1000" dirty="0" err="1" smtClean="0">
                <a:latin typeface="+mj-lt"/>
                <a:cs typeface="Courier New" charset="0"/>
              </a:rPr>
              <a:t>ParameterValues</a:t>
            </a:r>
            <a:r>
              <a:rPr lang="en-US" sz="1000" dirty="0" smtClean="0">
                <a:latin typeface="+mj-lt"/>
                <a:cs typeface="Courier New" charset="0"/>
              </a:rPr>
              <a:t> </a:t>
            </a:r>
            <a:r>
              <a:rPr lang="en-US" sz="1000" dirty="0" smtClean="0">
                <a:latin typeface="+mj-lt"/>
                <a:cs typeface="Courier New" charset="0"/>
              </a:rPr>
              <a:t>are </a:t>
            </a:r>
            <a:r>
              <a:rPr lang="en-US" sz="1000" dirty="0" smtClean="0">
                <a:latin typeface="+mj-lt"/>
                <a:cs typeface="Courier New" charset="0"/>
              </a:rPr>
              <a:t>provided </a:t>
            </a:r>
            <a:r>
              <a:rPr lang="en-US" sz="1000" dirty="0" smtClean="0">
                <a:latin typeface="+mj-lt"/>
                <a:cs typeface="Courier New" charset="0"/>
              </a:rPr>
              <a:t>to the wrapped </a:t>
            </a:r>
            <a:r>
              <a:rPr lang="en-US" sz="1000" dirty="0" smtClean="0">
                <a:latin typeface="+mj-lt"/>
                <a:cs typeface="Courier New" charset="0"/>
              </a:rPr>
              <a:t>Execution that corresponds to the interpreter for </a:t>
            </a:r>
            <a:r>
              <a:rPr lang="en-US" sz="1000" dirty="0" smtClean="0">
                <a:latin typeface="+mj-lt"/>
                <a:cs typeface="Courier New" charset="0"/>
              </a:rPr>
              <a:t>the </a:t>
            </a:r>
            <a:r>
              <a:rPr lang="en-US" sz="1000" dirty="0" smtClean="0">
                <a:latin typeface="+mj-lt"/>
                <a:cs typeface="Courier New" charset="0"/>
              </a:rPr>
              <a:t>Behavior</a:t>
            </a:r>
            <a:r>
              <a:rPr lang="en-US" sz="1000" dirty="0" smtClean="0">
                <a:latin typeface="+mj-lt"/>
                <a:cs typeface="Courier New" charset="0"/>
              </a:rPr>
              <a:t>. The execution is executed. At the </a:t>
            </a:r>
            <a:r>
              <a:rPr lang="en-US" sz="1000" dirty="0" smtClean="0">
                <a:latin typeface="+mj-lt"/>
                <a:cs typeface="Courier New" charset="0"/>
              </a:rPr>
              <a:t>end, </a:t>
            </a:r>
            <a:r>
              <a:rPr lang="en-US" sz="1000" dirty="0" smtClean="0">
                <a:latin typeface="+mj-lt"/>
                <a:cs typeface="Courier New" charset="0"/>
              </a:rPr>
              <a:t>output </a:t>
            </a:r>
            <a:r>
              <a:rPr lang="en-US" sz="1000" dirty="0" err="1" smtClean="0">
                <a:latin typeface="+mj-lt"/>
                <a:cs typeface="Courier New" charset="0"/>
              </a:rPr>
              <a:t>ParameterValues</a:t>
            </a:r>
            <a:r>
              <a:rPr lang="en-US" sz="1000" dirty="0" smtClean="0">
                <a:latin typeface="+mj-lt"/>
                <a:cs typeface="Courier New" charset="0"/>
              </a:rPr>
              <a:t> </a:t>
            </a:r>
            <a:r>
              <a:rPr lang="en-US" sz="1000" dirty="0" smtClean="0">
                <a:latin typeface="+mj-lt"/>
                <a:cs typeface="Courier New" charset="0"/>
              </a:rPr>
              <a:t>(if any) are extracted and made available through the wrapping </a:t>
            </a:r>
            <a:r>
              <a:rPr lang="en-US" sz="1000" dirty="0" smtClean="0">
                <a:latin typeface="+mj-lt"/>
                <a:cs typeface="Courier New" charset="0"/>
              </a:rPr>
              <a:t>Execution</a:t>
            </a:r>
            <a:r>
              <a:rPr lang="en-US" sz="1000" dirty="0" smtClean="0">
                <a:latin typeface="+mj-lt"/>
                <a:cs typeface="Courier New" charset="0"/>
              </a:rPr>
              <a:t>. </a:t>
            </a:r>
            <a:endParaRPr lang="en-US" sz="1000" dirty="0">
              <a:latin typeface="+mj-lt"/>
              <a:cs typeface="Courier New" panose="02070309020205020404" pitchFamily="49" charset="0"/>
            </a:endParaRPr>
          </a:p>
        </p:txBody>
      </p:sp>
      <p:cxnSp>
        <p:nvCxnSpPr>
          <p:cNvPr id="20" name="Connecteur droit 15"/>
          <p:cNvCxnSpPr/>
          <p:nvPr/>
        </p:nvCxnSpPr>
        <p:spPr>
          <a:xfrm>
            <a:off x="2699792" y="4581128"/>
            <a:ext cx="0" cy="64807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26174" y="2590188"/>
            <a:ext cx="1338684" cy="68387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Extract input parameters values</a:t>
            </a:r>
            <a:endParaRPr lang="en-US" sz="1000" dirty="0">
              <a:latin typeface="+mj-lt"/>
              <a:cs typeface="Courier New" panose="02070309020205020404" pitchFamily="49" charset="0"/>
            </a:endParaRPr>
          </a:p>
        </p:txBody>
      </p:sp>
      <p:sp>
        <p:nvSpPr>
          <p:cNvPr id="29" name="Rectangle 28"/>
          <p:cNvSpPr/>
          <p:nvPr/>
        </p:nvSpPr>
        <p:spPr>
          <a:xfrm>
            <a:off x="621728" y="1637615"/>
            <a:ext cx="1338684" cy="68387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Extract output parameter values (only in case of a CallEvent)</a:t>
            </a:r>
            <a:endParaRPr lang="en-US" sz="1000" dirty="0">
              <a:latin typeface="+mj-lt"/>
              <a:cs typeface="Courier New" panose="02070309020205020404" pitchFamily="49" charset="0"/>
            </a:endParaRPr>
          </a:p>
        </p:txBody>
      </p:sp>
      <p:cxnSp>
        <p:nvCxnSpPr>
          <p:cNvPr id="30" name="Connecteur droit 15"/>
          <p:cNvCxnSpPr/>
          <p:nvPr/>
        </p:nvCxnSpPr>
        <p:spPr>
          <a:xfrm flipH="1" flipV="1">
            <a:off x="1960412" y="1965218"/>
            <a:ext cx="469845" cy="52767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2" name="Connecteur droit 15"/>
          <p:cNvCxnSpPr>
            <a:endCxn id="28" idx="3"/>
          </p:cNvCxnSpPr>
          <p:nvPr/>
        </p:nvCxnSpPr>
        <p:spPr>
          <a:xfrm flipH="1">
            <a:off x="1964858" y="2728937"/>
            <a:ext cx="452711" cy="203186"/>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24E3016D-4C6C-FC42-B389-9B6B8C67C5F0}" type="slidenum">
              <a:rPr lang="en-US" altLang="en-US" smtClean="0"/>
              <a:pPr/>
              <a:t>21</a:t>
            </a:fld>
            <a:endParaRPr lang="en-US" altLang="en-US"/>
          </a:p>
        </p:txBody>
      </p:sp>
    </p:spTree>
    <p:extLst>
      <p:ext uri="{BB962C8B-B14F-4D97-AF65-F5344CB8AC3E}">
        <p14:creationId xmlns:p14="http://schemas.microsoft.com/office/powerpoint/2010/main" val="571116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PSSM: Loci</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pic>
        <p:nvPicPr>
          <p:cNvPr id="5" name="Image 4"/>
          <p:cNvPicPr>
            <a:picLocks noChangeAspect="1"/>
          </p:cNvPicPr>
          <p:nvPr/>
        </p:nvPicPr>
        <p:blipFill>
          <a:blip r:embed="rId3"/>
          <a:stretch>
            <a:fillRect/>
          </a:stretch>
        </p:blipFill>
        <p:spPr>
          <a:xfrm>
            <a:off x="1685925" y="2060848"/>
            <a:ext cx="5772150" cy="1838325"/>
          </a:xfrm>
          <a:prstGeom prst="rect">
            <a:avLst/>
          </a:prstGeom>
        </p:spPr>
      </p:pic>
      <p:sp>
        <p:nvSpPr>
          <p:cNvPr id="26" name="Rectangle 25"/>
          <p:cNvSpPr/>
          <p:nvPr/>
        </p:nvSpPr>
        <p:spPr>
          <a:xfrm>
            <a:off x="4582312" y="4216283"/>
            <a:ext cx="3374064" cy="89989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Redefines the </a:t>
            </a:r>
            <a:r>
              <a:rPr lang="en-US" sz="1000" dirty="0" smtClean="0">
                <a:latin typeface="Courier New" panose="02070309020205020404" pitchFamily="49" charset="0"/>
                <a:cs typeface="Courier New" panose="02070309020205020404" pitchFamily="49" charset="0"/>
              </a:rPr>
              <a:t>instantiateVisitor</a:t>
            </a:r>
            <a:r>
              <a:rPr lang="en-US" sz="1000" dirty="0" smtClean="0">
                <a:latin typeface="+mj-lt"/>
                <a:cs typeface="Courier New" charset="0"/>
              </a:rPr>
              <a:t> operation. The redefinition establishes the mapping between state machine concepts and </a:t>
            </a:r>
            <a:r>
              <a:rPr lang="en-US" sz="1000" dirty="0" smtClean="0">
                <a:latin typeface="+mj-lt"/>
                <a:cs typeface="Courier New" charset="0"/>
              </a:rPr>
              <a:t>their </a:t>
            </a:r>
            <a:r>
              <a:rPr lang="en-US" sz="1000" dirty="0" smtClean="0">
                <a:latin typeface="+mj-lt"/>
                <a:cs typeface="Courier New" charset="0"/>
              </a:rPr>
              <a:t>semantic visitors. </a:t>
            </a:r>
            <a:endParaRPr lang="en-US" sz="1000" dirty="0">
              <a:latin typeface="+mj-lt"/>
              <a:cs typeface="Courier New" panose="02070309020205020404" pitchFamily="49" charset="0"/>
            </a:endParaRPr>
          </a:p>
        </p:txBody>
      </p:sp>
      <p:sp>
        <p:nvSpPr>
          <p:cNvPr id="27" name="Rectangle 26"/>
          <p:cNvSpPr/>
          <p:nvPr/>
        </p:nvSpPr>
        <p:spPr>
          <a:xfrm>
            <a:off x="899592" y="4216283"/>
            <a:ext cx="3528392" cy="89989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Redefines the </a:t>
            </a:r>
            <a:r>
              <a:rPr lang="en-US" sz="1000" dirty="0" smtClean="0">
                <a:latin typeface="Courier New" panose="02070309020205020404" pitchFamily="49" charset="0"/>
                <a:cs typeface="Courier New" panose="02070309020205020404" pitchFamily="49" charset="0"/>
              </a:rPr>
              <a:t>instantiate </a:t>
            </a:r>
            <a:r>
              <a:rPr lang="en-US" sz="1000" dirty="0" smtClean="0">
                <a:latin typeface="+mj-lt"/>
                <a:cs typeface="Courier New" charset="0"/>
              </a:rPr>
              <a:t>operation to make </a:t>
            </a:r>
            <a:r>
              <a:rPr lang="en-US" sz="1000" dirty="0" smtClean="0">
                <a:latin typeface="+mj-lt"/>
                <a:cs typeface="Courier New" charset="0"/>
              </a:rPr>
              <a:t>sure </a:t>
            </a:r>
            <a:r>
              <a:rPr lang="en-US" sz="1000" dirty="0" smtClean="0">
                <a:latin typeface="+mj-lt"/>
                <a:cs typeface="Courier New" charset="0"/>
              </a:rPr>
              <a:t>that a Class </a:t>
            </a:r>
            <a:r>
              <a:rPr lang="en-US" sz="1000" dirty="0" smtClean="0">
                <a:latin typeface="+mj-lt"/>
                <a:cs typeface="Courier New" charset="0"/>
              </a:rPr>
              <a:t>that is </a:t>
            </a:r>
            <a:r>
              <a:rPr lang="en-US" sz="1000" dirty="0" smtClean="0">
                <a:latin typeface="+mj-lt"/>
                <a:cs typeface="Courier New" charset="0"/>
              </a:rPr>
              <a:t>instantiated in the PSSM context is represented at runtime by an SM_Object.</a:t>
            </a:r>
            <a:endParaRPr lang="en-US" sz="1000" dirty="0">
              <a:latin typeface="+mj-lt"/>
              <a:cs typeface="Courier New" panose="02070309020205020404" pitchFamily="49" charset="0"/>
            </a:endParaRPr>
          </a:p>
        </p:txBody>
      </p:sp>
      <p:cxnSp>
        <p:nvCxnSpPr>
          <p:cNvPr id="28" name="Connecteur droit 15"/>
          <p:cNvCxnSpPr/>
          <p:nvPr/>
        </p:nvCxnSpPr>
        <p:spPr>
          <a:xfrm flipV="1">
            <a:off x="2680655" y="3793890"/>
            <a:ext cx="1" cy="42239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 name="Connecteur droit 15"/>
          <p:cNvCxnSpPr/>
          <p:nvPr/>
        </p:nvCxnSpPr>
        <p:spPr>
          <a:xfrm>
            <a:off x="6012160" y="3748025"/>
            <a:ext cx="0" cy="46825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9F92182E-64AA-F941-A040-F5ADA82DD3F4}" type="slidenum">
              <a:rPr lang="en-US" altLang="en-US" smtClean="0"/>
              <a:pPr/>
              <a:t>22</a:t>
            </a:fld>
            <a:endParaRPr lang="en-US" altLang="en-US"/>
          </a:p>
        </p:txBody>
      </p:sp>
    </p:spTree>
    <p:extLst>
      <p:ext uri="{BB962C8B-B14F-4D97-AF65-F5344CB8AC3E}">
        <p14:creationId xmlns:p14="http://schemas.microsoft.com/office/powerpoint/2010/main" val="13812251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623888" y="1709739"/>
            <a:ext cx="7886700" cy="1863278"/>
          </a:xfrm>
        </p:spPr>
        <p:txBody>
          <a:bodyPr/>
          <a:lstStyle/>
          <a:p>
            <a:r>
              <a:rPr lang="en-US" dirty="0" smtClean="0"/>
              <a:t>State Machines Semantics</a:t>
            </a:r>
            <a:endParaRPr lang="en-US" dirty="0"/>
          </a:p>
        </p:txBody>
      </p:sp>
      <p:sp>
        <p:nvSpPr>
          <p:cNvPr id="6" name="Espace réservé du texte 5"/>
          <p:cNvSpPr>
            <a:spLocks noGrp="1"/>
          </p:cNvSpPr>
          <p:nvPr>
            <p:ph type="body" idx="1"/>
          </p:nvPr>
        </p:nvSpPr>
        <p:spPr/>
        <p:txBody>
          <a:bodyPr/>
          <a:lstStyle/>
          <a:p>
            <a:endParaRPr lang="fr-FR" dirty="0"/>
          </a:p>
        </p:txBody>
      </p:sp>
      <p:sp>
        <p:nvSpPr>
          <p:cNvPr id="3" name="Espace réservé de la date 2"/>
          <p:cNvSpPr>
            <a:spLocks noGrp="1"/>
          </p:cNvSpPr>
          <p:nvPr>
            <p:ph type="dt" sz="half" idx="10"/>
          </p:nvPr>
        </p:nvSpPr>
        <p:spPr/>
        <p:txBody>
          <a:bodyPr/>
          <a:lstStyle/>
          <a:p>
            <a:r>
              <a:rPr lang="en-US" altLang="en-US" smtClean="0"/>
              <a:t>14 September 2016</a:t>
            </a:r>
            <a:endParaRPr lang="en-US" altLang="en-US" dirty="0"/>
          </a:p>
        </p:txBody>
      </p:sp>
      <p:sp>
        <p:nvSpPr>
          <p:cNvPr id="2" name="Slide Number Placeholder 1"/>
          <p:cNvSpPr>
            <a:spLocks noGrp="1"/>
          </p:cNvSpPr>
          <p:nvPr>
            <p:ph type="sldNum" sz="quarter" idx="12"/>
          </p:nvPr>
        </p:nvSpPr>
        <p:spPr/>
        <p:txBody>
          <a:bodyPr/>
          <a:lstStyle/>
          <a:p>
            <a:fld id="{D703DF45-8AAC-1140-A1E5-0877B369B512}" type="slidenum">
              <a:rPr lang="en-US" altLang="en-US" smtClean="0"/>
              <a:pPr/>
              <a:t>23</a:t>
            </a:fld>
            <a:endParaRPr lang="en-US" altLang="en-US"/>
          </a:p>
        </p:txBody>
      </p:sp>
    </p:spTree>
    <p:extLst>
      <p:ext uri="{BB962C8B-B14F-4D97-AF65-F5344CB8AC3E}">
        <p14:creationId xmlns:p14="http://schemas.microsoft.com/office/powerpoint/2010/main" val="3106682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US" dirty="0" smtClean="0"/>
              <a:t>Core</a:t>
            </a:r>
            <a:endParaRPr lang="en-US" dirty="0"/>
          </a:p>
        </p:txBody>
      </p:sp>
      <p:sp>
        <p:nvSpPr>
          <p:cNvPr id="7" name="Sous-titre 6"/>
          <p:cNvSpPr>
            <a:spLocks noGrp="1"/>
          </p:cNvSpPr>
          <p:nvPr>
            <p:ph type="subTitle" idx="1"/>
          </p:nvPr>
        </p:nvSpPr>
        <p:spPr/>
        <p:txBody>
          <a:bodyPr/>
          <a:lstStyle/>
          <a:p>
            <a:r>
              <a:rPr lang="en-US" dirty="0" smtClean="0"/>
              <a:t>Base visitors defined to capture core semantics of UML state machines</a:t>
            </a:r>
            <a:endParaRPr lang="en-US" dirty="0"/>
          </a:p>
        </p:txBody>
      </p:sp>
      <p:sp>
        <p:nvSpPr>
          <p:cNvPr id="4" name="Espace réservé de la date 3"/>
          <p:cNvSpPr>
            <a:spLocks noGrp="1"/>
          </p:cNvSpPr>
          <p:nvPr>
            <p:ph type="dt" sz="half" idx="2"/>
          </p:nvPr>
        </p:nvSpPr>
        <p:spPr/>
        <p:txBody>
          <a:bodyPr/>
          <a:lstStyle/>
          <a:p>
            <a:r>
              <a:rPr lang="en-US" altLang="en-US" smtClean="0"/>
              <a:t>14 September 2016</a:t>
            </a:r>
            <a:endParaRPr lang="en-US" altLang="en-US" dirty="0"/>
          </a:p>
        </p:txBody>
      </p:sp>
      <p:sp>
        <p:nvSpPr>
          <p:cNvPr id="2" name="Slide Number Placeholder 1"/>
          <p:cNvSpPr>
            <a:spLocks noGrp="1"/>
          </p:cNvSpPr>
          <p:nvPr>
            <p:ph type="sldNum" sz="quarter" idx="4"/>
          </p:nvPr>
        </p:nvSpPr>
        <p:spPr/>
        <p:txBody>
          <a:bodyPr/>
          <a:lstStyle/>
          <a:p>
            <a:fld id="{8C53F4D0-3818-D347-966E-B96BA407C75C}" type="slidenum">
              <a:rPr lang="en-US" altLang="en-US" smtClean="0"/>
              <a:pPr/>
              <a:t>24</a:t>
            </a:fld>
            <a:endParaRPr lang="en-US" altLang="en-US"/>
          </a:p>
        </p:txBody>
      </p:sp>
    </p:spTree>
    <p:extLst>
      <p:ext uri="{BB962C8B-B14F-4D97-AF65-F5344CB8AC3E}">
        <p14:creationId xmlns:p14="http://schemas.microsoft.com/office/powerpoint/2010/main" val="1860323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PSSM: State Machine Execution</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pic>
        <p:nvPicPr>
          <p:cNvPr id="6" name="Image 5"/>
          <p:cNvPicPr>
            <a:picLocks noChangeAspect="1"/>
          </p:cNvPicPr>
          <p:nvPr/>
        </p:nvPicPr>
        <p:blipFill>
          <a:blip r:embed="rId3"/>
          <a:stretch>
            <a:fillRect/>
          </a:stretch>
        </p:blipFill>
        <p:spPr>
          <a:xfrm>
            <a:off x="411270" y="1052736"/>
            <a:ext cx="5553075" cy="4924425"/>
          </a:xfrm>
          <a:prstGeom prst="rect">
            <a:avLst/>
          </a:prstGeom>
        </p:spPr>
      </p:pic>
      <p:sp>
        <p:nvSpPr>
          <p:cNvPr id="11" name="Rectangle 10"/>
          <p:cNvSpPr/>
          <p:nvPr/>
        </p:nvSpPr>
        <p:spPr>
          <a:xfrm>
            <a:off x="5902681" y="1232025"/>
            <a:ext cx="1909679" cy="129614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StateMachineExecution is the root visitor of the interpreter for a </a:t>
            </a:r>
            <a:r>
              <a:rPr lang="en-US" sz="1000" dirty="0" err="1" smtClean="0">
                <a:latin typeface="+mj-lt"/>
                <a:cs typeface="Courier New" charset="0"/>
              </a:rPr>
              <a:t>S</a:t>
            </a:r>
            <a:r>
              <a:rPr lang="en-US" sz="1000" dirty="0" err="1" smtClean="0">
                <a:latin typeface="+mj-lt"/>
                <a:cs typeface="Courier New" charset="0"/>
              </a:rPr>
              <a:t>tateMachine</a:t>
            </a:r>
            <a:r>
              <a:rPr lang="en-US" sz="1000" dirty="0" smtClean="0">
                <a:latin typeface="+mj-lt"/>
                <a:cs typeface="Courier New" charset="0"/>
              </a:rPr>
              <a:t>. It contains a set of </a:t>
            </a:r>
            <a:r>
              <a:rPr lang="en-US" sz="1000" dirty="0" err="1" smtClean="0">
                <a:latin typeface="+mj-lt"/>
                <a:cs typeface="Courier New" charset="0"/>
              </a:rPr>
              <a:t>RegionActivations</a:t>
            </a:r>
            <a:r>
              <a:rPr lang="en-US" sz="1000" dirty="0" smtClean="0">
                <a:latin typeface="+mj-lt"/>
                <a:cs typeface="Courier New" charset="0"/>
              </a:rPr>
              <a:t> that themselves contain </a:t>
            </a:r>
            <a:r>
              <a:rPr lang="en-US" sz="1000" dirty="0" err="1" smtClean="0">
                <a:latin typeface="+mj-lt"/>
                <a:cs typeface="Courier New" charset="0"/>
              </a:rPr>
              <a:t>VertexActivations</a:t>
            </a:r>
            <a:r>
              <a:rPr lang="en-US" sz="1000" dirty="0" smtClean="0">
                <a:latin typeface="+mj-lt"/>
                <a:cs typeface="Courier New" charset="0"/>
              </a:rPr>
              <a:t>.</a:t>
            </a:r>
            <a:endParaRPr lang="en-US" sz="1000" dirty="0">
              <a:latin typeface="+mj-lt"/>
              <a:cs typeface="Courier New" panose="02070309020205020404" pitchFamily="49" charset="0"/>
            </a:endParaRPr>
          </a:p>
        </p:txBody>
      </p:sp>
      <p:cxnSp>
        <p:nvCxnSpPr>
          <p:cNvPr id="13" name="Connecteur droit 15"/>
          <p:cNvCxnSpPr/>
          <p:nvPr/>
        </p:nvCxnSpPr>
        <p:spPr>
          <a:xfrm flipH="1">
            <a:off x="5473080" y="2528169"/>
            <a:ext cx="429602" cy="72008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221155" y="6193183"/>
            <a:ext cx="2485743" cy="50405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Visitors for the Regions directly owned by </a:t>
            </a:r>
            <a:r>
              <a:rPr lang="en-US" sz="1000" dirty="0" smtClean="0">
                <a:latin typeface="+mj-lt"/>
                <a:cs typeface="Courier New" charset="0"/>
              </a:rPr>
              <a:t>the </a:t>
            </a:r>
            <a:r>
              <a:rPr lang="en-US" sz="1000" dirty="0" err="1" smtClean="0">
                <a:latin typeface="+mj-lt"/>
                <a:cs typeface="Courier New" charset="0"/>
              </a:rPr>
              <a:t>S</a:t>
            </a:r>
            <a:r>
              <a:rPr lang="en-US" sz="1000" dirty="0" err="1" smtClean="0">
                <a:latin typeface="+mj-lt"/>
                <a:cs typeface="Courier New" charset="0"/>
              </a:rPr>
              <a:t>tateMachine</a:t>
            </a:r>
            <a:endParaRPr lang="en-US" sz="1000" dirty="0">
              <a:latin typeface="+mj-lt"/>
              <a:cs typeface="Courier New" panose="02070309020205020404" pitchFamily="49" charset="0"/>
            </a:endParaRPr>
          </a:p>
        </p:txBody>
      </p:sp>
      <p:cxnSp>
        <p:nvCxnSpPr>
          <p:cNvPr id="18" name="Connecteur droit 15"/>
          <p:cNvCxnSpPr/>
          <p:nvPr/>
        </p:nvCxnSpPr>
        <p:spPr>
          <a:xfrm>
            <a:off x="3419872" y="5880135"/>
            <a:ext cx="0" cy="31304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084168" y="2707458"/>
            <a:ext cx="2664296" cy="140488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As </a:t>
            </a:r>
            <a:r>
              <a:rPr lang="en-US" sz="1000" dirty="0" smtClean="0">
                <a:latin typeface="+mj-lt"/>
                <a:cs typeface="Courier New" panose="02070309020205020404" pitchFamily="49" charset="0"/>
              </a:rPr>
              <a:t>a </a:t>
            </a:r>
            <a:r>
              <a:rPr lang="en-US" sz="1000" dirty="0" smtClean="0">
                <a:latin typeface="+mj-lt"/>
                <a:cs typeface="Courier New" panose="02070309020205020404" pitchFamily="49" charset="0"/>
              </a:rPr>
              <a:t>specialization of an Execution, a StateMachineExecution overrides the </a:t>
            </a:r>
            <a:r>
              <a:rPr lang="en-US" sz="1000" dirty="0" smtClean="0">
                <a:latin typeface="Courier New" charset="0"/>
                <a:ea typeface="Courier New" charset="0"/>
                <a:cs typeface="Courier New" charset="0"/>
              </a:rPr>
              <a:t>execute</a:t>
            </a:r>
            <a:r>
              <a:rPr lang="en-US" sz="1000" dirty="0" smtClean="0">
                <a:latin typeface="+mj-lt"/>
                <a:cs typeface="Courier New" panose="02070309020205020404" pitchFamily="49" charset="0"/>
              </a:rPr>
              <a:t> operation. The execution of this </a:t>
            </a:r>
            <a:r>
              <a:rPr lang="en-US" sz="1000" dirty="0" smtClean="0">
                <a:latin typeface="+mj-lt"/>
                <a:cs typeface="Courier New" panose="02070309020205020404" pitchFamily="49" charset="0"/>
              </a:rPr>
              <a:t>operation implies </a:t>
            </a:r>
            <a:r>
              <a:rPr lang="en-US" sz="1000" dirty="0" smtClean="0">
                <a:latin typeface="+mj-lt"/>
                <a:cs typeface="Courier New" panose="02070309020205020404" pitchFamily="49" charset="0"/>
              </a:rPr>
              <a:t>the (recursive) instantiation of the visitors for all </a:t>
            </a:r>
            <a:r>
              <a:rPr lang="en-US" sz="1000" dirty="0" smtClean="0">
                <a:latin typeface="+mj-lt"/>
                <a:cs typeface="Courier New" panose="02070309020205020404" pitchFamily="49" charset="0"/>
              </a:rPr>
              <a:t>model </a:t>
            </a:r>
            <a:r>
              <a:rPr lang="en-US" sz="1000" dirty="0" smtClean="0">
                <a:latin typeface="+mj-lt"/>
                <a:cs typeface="Courier New" panose="02070309020205020404" pitchFamily="49" charset="0"/>
              </a:rPr>
              <a:t>elements owned by the state machine and the simultaneous entry of all regions directly owned by the state </a:t>
            </a:r>
            <a:r>
              <a:rPr lang="en-US" sz="1000" dirty="0" smtClean="0">
                <a:latin typeface="+mj-lt"/>
                <a:cs typeface="Courier New" panose="02070309020205020404" pitchFamily="49" charset="0"/>
              </a:rPr>
              <a:t>machine.</a:t>
            </a:r>
            <a:endParaRPr lang="en-US" sz="1000" dirty="0">
              <a:latin typeface="+mj-lt"/>
              <a:cs typeface="Courier New" panose="02070309020205020404" pitchFamily="49" charset="0"/>
            </a:endParaRPr>
          </a:p>
        </p:txBody>
      </p:sp>
      <p:cxnSp>
        <p:nvCxnSpPr>
          <p:cNvPr id="12" name="Connecteur droit 15"/>
          <p:cNvCxnSpPr/>
          <p:nvPr/>
        </p:nvCxnSpPr>
        <p:spPr>
          <a:xfrm flipH="1">
            <a:off x="3347864" y="3645024"/>
            <a:ext cx="2736304"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084168" y="4167962"/>
            <a:ext cx="2664296" cy="77320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The termination the execution of a </a:t>
            </a:r>
            <a:r>
              <a:rPr lang="en-US" sz="1000" dirty="0" err="1" smtClean="0">
                <a:latin typeface="+mj-lt"/>
                <a:cs typeface="Courier New" panose="02070309020205020404" pitchFamily="49" charset="0"/>
              </a:rPr>
              <a:t>S</a:t>
            </a:r>
            <a:r>
              <a:rPr lang="en-US" sz="1000" dirty="0" err="1" smtClean="0">
                <a:latin typeface="+mj-lt"/>
                <a:cs typeface="Courier New" panose="02070309020205020404" pitchFamily="49" charset="0"/>
              </a:rPr>
              <a:t>tateMachine</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implies the destruction of the complete hierarchy of visitors for the </a:t>
            </a:r>
            <a:r>
              <a:rPr lang="en-US" sz="1000" dirty="0" err="1">
                <a:latin typeface="+mj-lt"/>
                <a:cs typeface="Courier New" panose="02070309020205020404" pitchFamily="49" charset="0"/>
              </a:rPr>
              <a:t>S</a:t>
            </a:r>
            <a:r>
              <a:rPr lang="en-US" sz="1000" dirty="0" err="1" smtClean="0">
                <a:latin typeface="+mj-lt"/>
                <a:cs typeface="Courier New" panose="02070309020205020404" pitchFamily="49" charset="0"/>
              </a:rPr>
              <a:t>tateMachine</a:t>
            </a:r>
            <a:r>
              <a:rPr lang="en-US" sz="1000" dirty="0" smtClean="0">
                <a:latin typeface="+mj-lt"/>
                <a:cs typeface="Courier New" panose="02070309020205020404" pitchFamily="49" charset="0"/>
              </a:rPr>
              <a:t>.</a:t>
            </a:r>
            <a:endParaRPr lang="en-US" sz="1000" dirty="0">
              <a:latin typeface="+mj-lt"/>
              <a:cs typeface="Courier New" panose="02070309020205020404" pitchFamily="49" charset="0"/>
            </a:endParaRPr>
          </a:p>
        </p:txBody>
      </p:sp>
      <p:cxnSp>
        <p:nvCxnSpPr>
          <p:cNvPr id="33" name="Connecteur droit 15"/>
          <p:cNvCxnSpPr/>
          <p:nvPr/>
        </p:nvCxnSpPr>
        <p:spPr>
          <a:xfrm flipH="1">
            <a:off x="3419872" y="4365104"/>
            <a:ext cx="2664296"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9F92182E-64AA-F941-A040-F5ADA82DD3F4}" type="slidenum">
              <a:rPr lang="en-US" altLang="en-US" smtClean="0"/>
              <a:pPr/>
              <a:t>25</a:t>
            </a:fld>
            <a:endParaRPr lang="en-US" altLang="en-US"/>
          </a:p>
        </p:txBody>
      </p:sp>
    </p:spTree>
    <p:extLst>
      <p:ext uri="{BB962C8B-B14F-4D97-AF65-F5344CB8AC3E}">
        <p14:creationId xmlns:p14="http://schemas.microsoft.com/office/powerpoint/2010/main" val="42521981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PSSM: Configuration and Accepter</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pic>
        <p:nvPicPr>
          <p:cNvPr id="5" name="Image 4"/>
          <p:cNvPicPr>
            <a:picLocks noChangeAspect="1"/>
          </p:cNvPicPr>
          <p:nvPr/>
        </p:nvPicPr>
        <p:blipFill>
          <a:blip r:embed="rId3"/>
          <a:stretch>
            <a:fillRect/>
          </a:stretch>
        </p:blipFill>
        <p:spPr>
          <a:xfrm>
            <a:off x="483241" y="1196752"/>
            <a:ext cx="8193215" cy="4104456"/>
          </a:xfrm>
          <a:prstGeom prst="rect">
            <a:avLst/>
          </a:prstGeom>
        </p:spPr>
      </p:pic>
      <p:sp>
        <p:nvSpPr>
          <p:cNvPr id="7" name="Rectangle 6"/>
          <p:cNvSpPr/>
          <p:nvPr/>
        </p:nvSpPr>
        <p:spPr>
          <a:xfrm>
            <a:off x="4587697" y="4881903"/>
            <a:ext cx="3728719" cy="1355409"/>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000" dirty="0" smtClean="0">
                <a:latin typeface="+mj-lt"/>
                <a:cs typeface="Courier New" charset="0"/>
              </a:rPr>
              <a:t>A StateMachineExecution can only register at most a single StateMachineEventAccepter. This event accepter can match and accept an </a:t>
            </a:r>
            <a:r>
              <a:rPr lang="en-US" sz="1000" dirty="0" err="1" smtClean="0">
                <a:latin typeface="+mj-lt"/>
                <a:cs typeface="Courier New" charset="0"/>
              </a:rPr>
              <a:t>EventOccurrence</a:t>
            </a:r>
            <a:r>
              <a:rPr lang="en-US" sz="1000" dirty="0" smtClean="0">
                <a:latin typeface="+mj-lt"/>
                <a:cs typeface="Courier New" charset="0"/>
              </a:rPr>
              <a:t> </a:t>
            </a:r>
            <a:r>
              <a:rPr lang="en-US" sz="1000" dirty="0" smtClean="0">
                <a:latin typeface="+mj-lt"/>
                <a:cs typeface="Courier New" charset="0"/>
              </a:rPr>
              <a:t>in two different situations:</a:t>
            </a:r>
          </a:p>
          <a:p>
            <a:pPr marL="228600" indent="-228600">
              <a:buFont typeface="+mj-lt"/>
              <a:buAutoNum type="arabicPeriod"/>
            </a:pPr>
            <a:r>
              <a:rPr lang="en-US" sz="1000" dirty="0" smtClean="0">
                <a:latin typeface="+mj-lt"/>
                <a:cs typeface="Courier New" panose="02070309020205020404" pitchFamily="49" charset="0"/>
              </a:rPr>
              <a:t>The </a:t>
            </a:r>
            <a:r>
              <a:rPr lang="en-US" sz="1000" dirty="0" err="1">
                <a:cs typeface="Courier New" charset="0"/>
              </a:rPr>
              <a:t>EventOccurrence</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is deferred in the current </a:t>
            </a:r>
            <a:r>
              <a:rPr lang="en-US" sz="1000" dirty="0" err="1" smtClean="0">
                <a:latin typeface="+mj-lt"/>
                <a:cs typeface="Courier New" panose="02070309020205020404" pitchFamily="49" charset="0"/>
              </a:rPr>
              <a:t>StateMachine</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configuration</a:t>
            </a:r>
          </a:p>
          <a:p>
            <a:pPr marL="228600" indent="-228600">
              <a:buFont typeface="+mj-lt"/>
              <a:buAutoNum type="arabicPeriod"/>
            </a:pPr>
            <a:r>
              <a:rPr lang="en-US" sz="1000" dirty="0" smtClean="0">
                <a:latin typeface="+mj-lt"/>
                <a:cs typeface="Courier New" panose="02070309020205020404" pitchFamily="49" charset="0"/>
              </a:rPr>
              <a:t>One or more </a:t>
            </a:r>
            <a:r>
              <a:rPr lang="en-US" sz="1000" dirty="0" smtClean="0">
                <a:latin typeface="+mj-lt"/>
                <a:cs typeface="Courier New" panose="02070309020205020404" pitchFamily="49" charset="0"/>
              </a:rPr>
              <a:t>Transitions </a:t>
            </a:r>
            <a:r>
              <a:rPr lang="en-US" sz="1000" dirty="0" smtClean="0">
                <a:latin typeface="+mj-lt"/>
                <a:cs typeface="Courier New" panose="02070309020205020404" pitchFamily="49" charset="0"/>
              </a:rPr>
              <a:t>are ready to fire in the current </a:t>
            </a:r>
            <a:r>
              <a:rPr lang="en-US" sz="1000" dirty="0" err="1" smtClean="0">
                <a:latin typeface="+mj-lt"/>
                <a:cs typeface="Courier New" panose="02070309020205020404" pitchFamily="49" charset="0"/>
              </a:rPr>
              <a:t>StateMachine</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configuration</a:t>
            </a:r>
            <a:endParaRPr lang="en-US" sz="1000" dirty="0">
              <a:latin typeface="+mj-lt"/>
              <a:cs typeface="Courier New" panose="02070309020205020404" pitchFamily="49" charset="0"/>
            </a:endParaRPr>
          </a:p>
        </p:txBody>
      </p:sp>
      <p:cxnSp>
        <p:nvCxnSpPr>
          <p:cNvPr id="8" name="Connecteur droit 15"/>
          <p:cNvCxnSpPr/>
          <p:nvPr/>
        </p:nvCxnSpPr>
        <p:spPr>
          <a:xfrm>
            <a:off x="6459905" y="4077072"/>
            <a:ext cx="0" cy="804831"/>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41447" y="5407272"/>
            <a:ext cx="3686209" cy="853703"/>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Represents </a:t>
            </a:r>
            <a:r>
              <a:rPr lang="en-US" sz="1000" dirty="0" smtClean="0">
                <a:latin typeface="+mj-lt"/>
                <a:cs typeface="Courier New" panose="02070309020205020404" pitchFamily="49" charset="0"/>
              </a:rPr>
              <a:t>the hierarchy of active </a:t>
            </a:r>
            <a:r>
              <a:rPr lang="en-US" sz="1000" dirty="0" smtClean="0">
                <a:latin typeface="+mj-lt"/>
                <a:cs typeface="Courier New" panose="02070309020205020404" pitchFamily="49" charset="0"/>
              </a:rPr>
              <a:t>States </a:t>
            </a:r>
            <a:r>
              <a:rPr lang="en-US" sz="1000" dirty="0" smtClean="0">
                <a:latin typeface="+mj-lt"/>
                <a:cs typeface="Courier New" panose="02070309020205020404" pitchFamily="49" charset="0"/>
              </a:rPr>
              <a:t>of the </a:t>
            </a:r>
            <a:r>
              <a:rPr lang="en-US" sz="1000" dirty="0" smtClean="0">
                <a:latin typeface="+mj-lt"/>
                <a:cs typeface="Courier New" panose="02070309020205020404" pitchFamily="49" charset="0"/>
              </a:rPr>
              <a:t>executing </a:t>
            </a:r>
            <a:r>
              <a:rPr lang="en-US" sz="1000" dirty="0" err="1" smtClean="0">
                <a:latin typeface="+mj-lt"/>
                <a:cs typeface="Courier New" panose="02070309020205020404" pitchFamily="49" charset="0"/>
              </a:rPr>
              <a:t>S</a:t>
            </a:r>
            <a:r>
              <a:rPr lang="en-US" sz="1000" dirty="0" err="1" smtClean="0">
                <a:latin typeface="+mj-lt"/>
                <a:cs typeface="Courier New" panose="02070309020205020404" pitchFamily="49" charset="0"/>
              </a:rPr>
              <a:t>tateMachine</a:t>
            </a:r>
            <a:r>
              <a:rPr lang="en-US" sz="1000" dirty="0" smtClean="0">
                <a:latin typeface="+mj-lt"/>
                <a:cs typeface="Courier New" panose="02070309020205020404" pitchFamily="49" charset="0"/>
              </a:rPr>
              <a:t>. The </a:t>
            </a:r>
            <a:r>
              <a:rPr lang="en-US" sz="1000" dirty="0" smtClean="0">
                <a:latin typeface="Courier New" charset="0"/>
                <a:ea typeface="Courier New" charset="0"/>
                <a:cs typeface="Courier New" charset="0"/>
              </a:rPr>
              <a:t>configuration</a:t>
            </a:r>
            <a:r>
              <a:rPr lang="en-US" sz="1000" dirty="0" smtClean="0">
                <a:latin typeface="+mj-lt"/>
                <a:cs typeface="Courier New" panose="02070309020205020404" pitchFamily="49" charset="0"/>
              </a:rPr>
              <a:t> is used during the dispatching phase to evaluate if the accepter registered by the </a:t>
            </a:r>
            <a:r>
              <a:rPr lang="en-US" sz="1000" dirty="0" err="1" smtClean="0">
                <a:latin typeface="+mj-lt"/>
                <a:cs typeface="Courier New" panose="02070309020205020404" pitchFamily="49" charset="0"/>
              </a:rPr>
              <a:t>S</a:t>
            </a:r>
            <a:r>
              <a:rPr lang="en-US" sz="1000" dirty="0" err="1" smtClean="0">
                <a:latin typeface="+mj-lt"/>
                <a:cs typeface="Courier New" panose="02070309020205020404" pitchFamily="49" charset="0"/>
              </a:rPr>
              <a:t>tateMachine</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matches the </a:t>
            </a:r>
            <a:r>
              <a:rPr lang="en-US" sz="1000" dirty="0" smtClean="0">
                <a:latin typeface="+mj-lt"/>
                <a:cs typeface="Courier New" panose="02070309020205020404" pitchFamily="49" charset="0"/>
              </a:rPr>
              <a:t>dispatched </a:t>
            </a:r>
            <a:r>
              <a:rPr lang="en-US" sz="1000" dirty="0" err="1" smtClean="0">
                <a:latin typeface="+mj-lt"/>
                <a:cs typeface="Courier New" panose="02070309020205020404" pitchFamily="49" charset="0"/>
              </a:rPr>
              <a:t>E</a:t>
            </a:r>
            <a:r>
              <a:rPr lang="en-US" sz="1000" dirty="0" err="1" smtClean="0">
                <a:latin typeface="+mj-lt"/>
                <a:cs typeface="Courier New" panose="02070309020205020404" pitchFamily="49" charset="0"/>
              </a:rPr>
              <a:t>ventOccurrence</a:t>
            </a:r>
            <a:endParaRPr lang="en-US" sz="1000" dirty="0">
              <a:latin typeface="+mj-lt"/>
              <a:cs typeface="Courier New" panose="02070309020205020404" pitchFamily="49" charset="0"/>
            </a:endParaRPr>
          </a:p>
        </p:txBody>
      </p:sp>
      <p:cxnSp>
        <p:nvCxnSpPr>
          <p:cNvPr id="25" name="Connecteur droit 15"/>
          <p:cNvCxnSpPr/>
          <p:nvPr/>
        </p:nvCxnSpPr>
        <p:spPr>
          <a:xfrm>
            <a:off x="2859505" y="5157192"/>
            <a:ext cx="0" cy="25008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275856" y="1959450"/>
            <a:ext cx="2160240" cy="72008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000" dirty="0" smtClean="0">
                <a:latin typeface="+mj-lt"/>
                <a:cs typeface="Courier New" charset="0"/>
              </a:rPr>
              <a:t>During a “match” sequence, the static analysis ensures </a:t>
            </a:r>
            <a:r>
              <a:rPr lang="en-US" sz="1000" dirty="0" smtClean="0">
                <a:latin typeface="+mj-lt"/>
                <a:cs typeface="Courier New" charset="0"/>
              </a:rPr>
              <a:t>that </a:t>
            </a:r>
            <a:r>
              <a:rPr lang="en-US" sz="1000" dirty="0" smtClean="0">
                <a:latin typeface="+mj-lt"/>
                <a:cs typeface="Courier New" charset="0"/>
              </a:rPr>
              <a:t>at least </a:t>
            </a:r>
            <a:r>
              <a:rPr lang="en-US" sz="1000" dirty="0" smtClean="0">
                <a:latin typeface="+mj-lt"/>
                <a:cs typeface="Courier New" charset="0"/>
              </a:rPr>
              <a:t>one </a:t>
            </a:r>
            <a:r>
              <a:rPr lang="en-US" sz="1000" dirty="0" smtClean="0">
                <a:latin typeface="+mj-lt"/>
                <a:cs typeface="Courier New" charset="0"/>
              </a:rPr>
              <a:t>path to a stable </a:t>
            </a:r>
            <a:r>
              <a:rPr lang="en-US" sz="1000" dirty="0" smtClean="0">
                <a:latin typeface="+mj-lt"/>
                <a:cs typeface="Courier New" charset="0"/>
              </a:rPr>
              <a:t>configuration exists.</a:t>
            </a:r>
            <a:endParaRPr lang="en-US" sz="1000" dirty="0">
              <a:latin typeface="+mj-lt"/>
              <a:cs typeface="Courier New" panose="02070309020205020404" pitchFamily="49" charset="0"/>
            </a:endParaRPr>
          </a:p>
        </p:txBody>
      </p:sp>
      <p:cxnSp>
        <p:nvCxnSpPr>
          <p:cNvPr id="11" name="Connecteur droit 15"/>
          <p:cNvCxnSpPr/>
          <p:nvPr/>
        </p:nvCxnSpPr>
        <p:spPr>
          <a:xfrm>
            <a:off x="4644008" y="2679530"/>
            <a:ext cx="0" cy="46143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13" name="Picture 2" descr="dialog, warning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7679" y="1751033"/>
            <a:ext cx="416833" cy="416833"/>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9F92182E-64AA-F941-A040-F5ADA82DD3F4}" type="slidenum">
              <a:rPr lang="en-US" altLang="en-US" smtClean="0"/>
              <a:pPr/>
              <a:t>26</a:t>
            </a:fld>
            <a:endParaRPr lang="en-US" altLang="en-US"/>
          </a:p>
        </p:txBody>
      </p:sp>
    </p:spTree>
    <p:extLst>
      <p:ext uri="{BB962C8B-B14F-4D97-AF65-F5344CB8AC3E}">
        <p14:creationId xmlns:p14="http://schemas.microsoft.com/office/powerpoint/2010/main" val="11540074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State Machine Visitor</a:t>
            </a:r>
            <a:endParaRPr lang="en-US" dirty="0"/>
          </a:p>
        </p:txBody>
      </p:sp>
      <p:pic>
        <p:nvPicPr>
          <p:cNvPr id="10" name="Image 9"/>
          <p:cNvPicPr>
            <a:picLocks noChangeAspect="1"/>
          </p:cNvPicPr>
          <p:nvPr/>
        </p:nvPicPr>
        <p:blipFill>
          <a:blip r:embed="rId2"/>
          <a:stretch>
            <a:fillRect/>
          </a:stretch>
        </p:blipFill>
        <p:spPr>
          <a:xfrm>
            <a:off x="457200" y="1703067"/>
            <a:ext cx="6781800" cy="3219450"/>
          </a:xfrm>
          <a:prstGeom prst="rect">
            <a:avLst/>
          </a:prstGeom>
        </p:spPr>
      </p:pic>
      <p:sp>
        <p:nvSpPr>
          <p:cNvPr id="28" name="Rectangle 27"/>
          <p:cNvSpPr/>
          <p:nvPr/>
        </p:nvSpPr>
        <p:spPr>
          <a:xfrm>
            <a:off x="2483768" y="5356824"/>
            <a:ext cx="4680520" cy="96951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PSSM defines an abstract </a:t>
            </a:r>
            <a:r>
              <a:rPr lang="en-US" sz="1000" dirty="0" err="1" smtClean="0">
                <a:latin typeface="+mj-lt"/>
                <a:cs typeface="Courier New" panose="02070309020205020404" pitchFamily="49" charset="0"/>
              </a:rPr>
              <a:t>SemanticVisitor</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that is the common ancestor for all visitors defined for all </a:t>
            </a:r>
            <a:r>
              <a:rPr lang="en-US" sz="1000" dirty="0" err="1" smtClean="0">
                <a:latin typeface="+mj-lt"/>
                <a:cs typeface="Courier New" panose="02070309020205020404" pitchFamily="49" charset="0"/>
              </a:rPr>
              <a:t>B</a:t>
            </a:r>
            <a:r>
              <a:rPr lang="en-US" sz="1000" dirty="0" err="1" smtClean="0">
                <a:latin typeface="+mj-lt"/>
                <a:cs typeface="Courier New" panose="02070309020205020404" pitchFamily="49" charset="0"/>
              </a:rPr>
              <a:t>ehaviorState</a:t>
            </a:r>
            <a:r>
              <a:rPr lang="en-US" sz="1000" dirty="0" err="1" smtClean="0">
                <a:latin typeface="+mj-lt"/>
                <a:cs typeface="Courier New" panose="02070309020205020404" pitchFamily="49" charset="0"/>
              </a:rPr>
              <a:t>M</a:t>
            </a:r>
            <a:r>
              <a:rPr lang="en-US" sz="1000" dirty="0" err="1" smtClean="0">
                <a:latin typeface="+mj-lt"/>
                <a:cs typeface="Courier New" panose="02070309020205020404" pitchFamily="49" charset="0"/>
              </a:rPr>
              <a:t>achine</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concepts. This </a:t>
            </a:r>
            <a:r>
              <a:rPr lang="en-US" sz="1000" dirty="0" smtClean="0">
                <a:latin typeface="+mj-lt"/>
                <a:cs typeface="Courier New" panose="02070309020205020404" pitchFamily="49" charset="0"/>
              </a:rPr>
              <a:t>visitor </a:t>
            </a:r>
            <a:r>
              <a:rPr lang="en-US" sz="1000" dirty="0" smtClean="0">
                <a:latin typeface="+mj-lt"/>
                <a:cs typeface="Courier New" panose="02070309020205020404" pitchFamily="49" charset="0"/>
              </a:rPr>
              <a:t>provides a set of basic </a:t>
            </a:r>
            <a:r>
              <a:rPr lang="en-US" sz="1000" dirty="0" smtClean="0">
                <a:latin typeface="+mj-lt"/>
                <a:cs typeface="Courier New" panose="02070309020205020404" pitchFamily="49" charset="0"/>
              </a:rPr>
              <a:t>operations </a:t>
            </a:r>
            <a:r>
              <a:rPr lang="en-US" sz="1000" dirty="0" smtClean="0">
                <a:latin typeface="+mj-lt"/>
                <a:cs typeface="Courier New" panose="02070309020205020404" pitchFamily="49" charset="0"/>
              </a:rPr>
              <a:t>(e.g., access parent visitor, instantiate sub-visitors, get execution context, </a:t>
            </a:r>
            <a:r>
              <a:rPr lang="en-US" sz="1000" dirty="0" smtClean="0">
                <a:latin typeface="+mj-lt"/>
                <a:cs typeface="Courier New" panose="02070309020205020404" pitchFamily="49" charset="0"/>
              </a:rPr>
              <a:t>etc.) </a:t>
            </a:r>
            <a:r>
              <a:rPr lang="en-US" sz="1000" dirty="0" smtClean="0">
                <a:latin typeface="+mj-lt"/>
                <a:cs typeface="Courier New" panose="02070309020205020404" pitchFamily="49" charset="0"/>
              </a:rPr>
              <a:t>shared by all </a:t>
            </a:r>
            <a:r>
              <a:rPr lang="en-US" sz="1000" dirty="0" smtClean="0">
                <a:latin typeface="+mj-lt"/>
                <a:cs typeface="Courier New" panose="02070309020205020404" pitchFamily="49" charset="0"/>
              </a:rPr>
              <a:t>types </a:t>
            </a:r>
            <a:r>
              <a:rPr lang="en-US" sz="1000" dirty="0" smtClean="0">
                <a:latin typeface="+mj-lt"/>
                <a:cs typeface="Courier New" panose="02070309020205020404" pitchFamily="49" charset="0"/>
              </a:rPr>
              <a:t>of visitors.</a:t>
            </a:r>
          </a:p>
        </p:txBody>
      </p:sp>
      <p:cxnSp>
        <p:nvCxnSpPr>
          <p:cNvPr id="29" name="Connecteur droit 15"/>
          <p:cNvCxnSpPr>
            <a:endCxn id="28" idx="0"/>
          </p:cNvCxnSpPr>
          <p:nvPr/>
        </p:nvCxnSpPr>
        <p:spPr>
          <a:xfrm>
            <a:off x="4824028" y="4799411"/>
            <a:ext cx="0" cy="55741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57200" y="2135115"/>
            <a:ext cx="1584176" cy="96951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Each visitor is associated to a NamedElement. This node is the visited </a:t>
            </a:r>
            <a:r>
              <a:rPr lang="en-US" sz="1000" dirty="0" err="1" smtClean="0">
                <a:latin typeface="+mj-lt"/>
                <a:cs typeface="Courier New" panose="02070309020205020404" pitchFamily="49" charset="0"/>
              </a:rPr>
              <a:t>stateMachine</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model </a:t>
            </a:r>
            <a:r>
              <a:rPr lang="en-US" sz="1000" dirty="0" smtClean="0">
                <a:latin typeface="+mj-lt"/>
                <a:cs typeface="Courier New" panose="02070309020205020404" pitchFamily="49" charset="0"/>
              </a:rPr>
              <a:t>element.</a:t>
            </a:r>
            <a:endParaRPr lang="en-US" sz="1000" dirty="0" smtClean="0">
              <a:latin typeface="+mj-lt"/>
              <a:cs typeface="Courier New" panose="02070309020205020404" pitchFamily="49" charset="0"/>
            </a:endParaRPr>
          </a:p>
        </p:txBody>
      </p:sp>
      <p:cxnSp>
        <p:nvCxnSpPr>
          <p:cNvPr id="36" name="Connecteur droit 15"/>
          <p:cNvCxnSpPr/>
          <p:nvPr/>
        </p:nvCxnSpPr>
        <p:spPr>
          <a:xfrm>
            <a:off x="1249270" y="3034085"/>
            <a:ext cx="0" cy="55741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6695964" y="1268760"/>
            <a:ext cx="2098576" cy="96951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err="1" smtClean="0">
                <a:latin typeface="+mj-lt"/>
                <a:cs typeface="Courier New" panose="02070309020205020404" pitchFamily="49" charset="0"/>
              </a:rPr>
              <a:t>StateMachineSemanticVisitors</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are organized as a tree. Hence it is always possible from a visitor to navigate to its parent. </a:t>
            </a:r>
          </a:p>
        </p:txBody>
      </p:sp>
      <p:cxnSp>
        <p:nvCxnSpPr>
          <p:cNvPr id="40" name="Connecteur droit 15"/>
          <p:cNvCxnSpPr/>
          <p:nvPr/>
        </p:nvCxnSpPr>
        <p:spPr>
          <a:xfrm flipH="1">
            <a:off x="6156176" y="1592880"/>
            <a:ext cx="539788" cy="326211"/>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Date Placeholder 2"/>
          <p:cNvSpPr>
            <a:spLocks noGrp="1"/>
          </p:cNvSpPr>
          <p:nvPr>
            <p:ph type="dt" sz="half" idx="10"/>
          </p:nvPr>
        </p:nvSpPr>
        <p:spPr>
          <a:xfrm>
            <a:off x="457200" y="6477000"/>
            <a:ext cx="2133600" cy="244475"/>
          </a:xfrm>
        </p:spPr>
        <p:txBody>
          <a:bodyPr/>
          <a:lstStyle/>
          <a:p>
            <a:r>
              <a:rPr lang="en-US" altLang="en-US" smtClean="0"/>
              <a:t>14 September 2016</a:t>
            </a:r>
            <a:endParaRPr lang="en-US" altLang="en-US" dirty="0"/>
          </a:p>
        </p:txBody>
      </p:sp>
      <p:sp>
        <p:nvSpPr>
          <p:cNvPr id="3" name="Slide Number Placeholder 2"/>
          <p:cNvSpPr>
            <a:spLocks noGrp="1"/>
          </p:cNvSpPr>
          <p:nvPr>
            <p:ph type="sldNum" sz="quarter" idx="12"/>
          </p:nvPr>
        </p:nvSpPr>
        <p:spPr/>
        <p:txBody>
          <a:bodyPr/>
          <a:lstStyle/>
          <a:p>
            <a:fld id="{9F92182E-64AA-F941-A040-F5ADA82DD3F4}" type="slidenum">
              <a:rPr lang="en-US" altLang="en-US" smtClean="0"/>
              <a:pPr/>
              <a:t>27</a:t>
            </a:fld>
            <a:endParaRPr lang="en-US" altLang="en-US"/>
          </a:p>
        </p:txBody>
      </p:sp>
    </p:spTree>
    <p:extLst>
      <p:ext uri="{BB962C8B-B14F-4D97-AF65-F5344CB8AC3E}">
        <p14:creationId xmlns:p14="http://schemas.microsoft.com/office/powerpoint/2010/main" val="36441130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PSSM: Region Activation, Vertex Activation and Transition Activations</a:t>
            </a:r>
            <a:endParaRPr lang="en-US" sz="1800" dirty="0"/>
          </a:p>
        </p:txBody>
      </p:sp>
      <p:pic>
        <p:nvPicPr>
          <p:cNvPr id="5" name="Image 4"/>
          <p:cNvPicPr>
            <a:picLocks noChangeAspect="1"/>
          </p:cNvPicPr>
          <p:nvPr/>
        </p:nvPicPr>
        <p:blipFill>
          <a:blip r:embed="rId2"/>
          <a:stretch>
            <a:fillRect/>
          </a:stretch>
        </p:blipFill>
        <p:spPr>
          <a:xfrm>
            <a:off x="107504" y="1268760"/>
            <a:ext cx="8910645" cy="4464496"/>
          </a:xfrm>
          <a:prstGeom prst="rect">
            <a:avLst/>
          </a:prstGeom>
        </p:spPr>
      </p:pic>
      <p:sp>
        <p:nvSpPr>
          <p:cNvPr id="6" name="Date Placeholder 2"/>
          <p:cNvSpPr>
            <a:spLocks noGrp="1"/>
          </p:cNvSpPr>
          <p:nvPr>
            <p:ph type="dt" sz="half" idx="10"/>
          </p:nvPr>
        </p:nvSpPr>
        <p:spPr>
          <a:xfrm>
            <a:off x="457200" y="6477000"/>
            <a:ext cx="2133600" cy="244475"/>
          </a:xfrm>
        </p:spPr>
        <p:txBody>
          <a:bodyPr/>
          <a:lstStyle/>
          <a:p>
            <a:r>
              <a:rPr lang="en-US" altLang="en-US" smtClean="0"/>
              <a:t>14 September 2016</a:t>
            </a:r>
            <a:endParaRPr lang="en-US" altLang="en-US" dirty="0"/>
          </a:p>
        </p:txBody>
      </p:sp>
      <p:sp>
        <p:nvSpPr>
          <p:cNvPr id="7" name="Rectangle 6"/>
          <p:cNvSpPr/>
          <p:nvPr/>
        </p:nvSpPr>
        <p:spPr>
          <a:xfrm>
            <a:off x="323528" y="1052736"/>
            <a:ext cx="2880320" cy="96951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RegionActivation captures the execution semantics of a Region. It owns a set of </a:t>
            </a:r>
            <a:r>
              <a:rPr lang="en-US" sz="1000" dirty="0" err="1" smtClean="0">
                <a:latin typeface="+mj-lt"/>
                <a:cs typeface="Courier New" panose="02070309020205020404" pitchFamily="49" charset="0"/>
              </a:rPr>
              <a:t>VertexActivations</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and </a:t>
            </a:r>
            <a:r>
              <a:rPr lang="en-US" sz="1000" dirty="0" err="1" smtClean="0">
                <a:latin typeface="+mj-lt"/>
                <a:cs typeface="Courier New" panose="02070309020205020404" pitchFamily="49" charset="0"/>
              </a:rPr>
              <a:t>TransitionActivations</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which are visitors for </a:t>
            </a:r>
            <a:r>
              <a:rPr lang="en-US" sz="1000" dirty="0" smtClean="0">
                <a:latin typeface="+mj-lt"/>
                <a:cs typeface="Courier New" panose="02070309020205020404" pitchFamily="49" charset="0"/>
              </a:rPr>
              <a:t>Vertices </a:t>
            </a:r>
            <a:r>
              <a:rPr lang="en-US" sz="1000" dirty="0" smtClean="0">
                <a:latin typeface="+mj-lt"/>
                <a:cs typeface="Courier New" panose="02070309020205020404" pitchFamily="49" charset="0"/>
              </a:rPr>
              <a:t>and </a:t>
            </a:r>
            <a:r>
              <a:rPr lang="en-US" sz="1000" dirty="0" smtClean="0">
                <a:latin typeface="+mj-lt"/>
                <a:cs typeface="Courier New" panose="02070309020205020404" pitchFamily="49" charset="0"/>
              </a:rPr>
              <a:t>Transitions </a:t>
            </a:r>
            <a:r>
              <a:rPr lang="en-US" sz="1000" dirty="0" smtClean="0">
                <a:latin typeface="+mj-lt"/>
                <a:cs typeface="Courier New" panose="02070309020205020404" pitchFamily="49" charset="0"/>
              </a:rPr>
              <a:t>owned by the Region.</a:t>
            </a:r>
          </a:p>
        </p:txBody>
      </p:sp>
      <p:cxnSp>
        <p:nvCxnSpPr>
          <p:cNvPr id="8" name="Connecteur droit 15"/>
          <p:cNvCxnSpPr>
            <a:endCxn id="7" idx="3"/>
          </p:cNvCxnSpPr>
          <p:nvPr/>
        </p:nvCxnSpPr>
        <p:spPr>
          <a:xfrm flipH="1" flipV="1">
            <a:off x="3203848" y="1537491"/>
            <a:ext cx="432048" cy="30733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23528" y="2204864"/>
            <a:ext cx="2520280" cy="101800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VertexActivation captures the execution semantics that is common to all Vertex specializations. It references visitors for incoming and outgoing </a:t>
            </a:r>
            <a:r>
              <a:rPr lang="en-US" sz="1000" dirty="0" smtClean="0">
                <a:latin typeface="+mj-lt"/>
                <a:cs typeface="Courier New" panose="02070309020205020404" pitchFamily="49" charset="0"/>
              </a:rPr>
              <a:t>Transitions </a:t>
            </a:r>
            <a:r>
              <a:rPr lang="en-US" sz="1000" dirty="0" smtClean="0">
                <a:latin typeface="+mj-lt"/>
                <a:cs typeface="Courier New" panose="02070309020205020404" pitchFamily="49" charset="0"/>
              </a:rPr>
              <a:t>of the referenced Vertex</a:t>
            </a:r>
          </a:p>
        </p:txBody>
      </p:sp>
      <p:cxnSp>
        <p:nvCxnSpPr>
          <p:cNvPr id="13" name="Connecteur droit 15"/>
          <p:cNvCxnSpPr/>
          <p:nvPr/>
        </p:nvCxnSpPr>
        <p:spPr>
          <a:xfrm flipV="1">
            <a:off x="1524000" y="3222870"/>
            <a:ext cx="0" cy="49837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843808" y="5915874"/>
            <a:ext cx="4896544" cy="77353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TransitionActivation captures the execution semantics that is common to all </a:t>
            </a:r>
            <a:r>
              <a:rPr lang="en-US" sz="1000" dirty="0" smtClean="0">
                <a:latin typeface="+mj-lt"/>
                <a:cs typeface="Courier New" panose="02070309020205020404" pitchFamily="49" charset="0"/>
              </a:rPr>
              <a:t>kinds </a:t>
            </a:r>
            <a:r>
              <a:rPr lang="en-US" sz="1000" dirty="0" smtClean="0">
                <a:latin typeface="+mj-lt"/>
                <a:cs typeface="Courier New" panose="02070309020205020404" pitchFamily="49" charset="0"/>
              </a:rPr>
              <a:t>(external, internal  and local) of </a:t>
            </a:r>
            <a:r>
              <a:rPr lang="en-US" sz="1000" dirty="0" smtClean="0">
                <a:latin typeface="+mj-lt"/>
                <a:cs typeface="Courier New" panose="02070309020205020404" pitchFamily="49" charset="0"/>
              </a:rPr>
              <a:t>Transitions</a:t>
            </a:r>
            <a:r>
              <a:rPr lang="en-US" sz="1000" dirty="0" smtClean="0">
                <a:latin typeface="+mj-lt"/>
                <a:cs typeface="Courier New" panose="02070309020205020404" pitchFamily="49" charset="0"/>
              </a:rPr>
              <a:t>. It </a:t>
            </a:r>
            <a:r>
              <a:rPr lang="en-US" sz="1000" dirty="0" smtClean="0">
                <a:latin typeface="+mj-lt"/>
                <a:cs typeface="Courier New" panose="02070309020205020404" pitchFamily="49" charset="0"/>
              </a:rPr>
              <a:t>references </a:t>
            </a:r>
            <a:r>
              <a:rPr lang="en-US" sz="1000" dirty="0" smtClean="0">
                <a:latin typeface="+mj-lt"/>
                <a:cs typeface="Courier New" panose="02070309020205020404" pitchFamily="49" charset="0"/>
              </a:rPr>
              <a:t>source and </a:t>
            </a:r>
            <a:r>
              <a:rPr lang="en-US" sz="1000" dirty="0" smtClean="0">
                <a:latin typeface="+mj-lt"/>
                <a:cs typeface="Courier New" panose="02070309020205020404" pitchFamily="49" charset="0"/>
              </a:rPr>
              <a:t>target </a:t>
            </a:r>
            <a:r>
              <a:rPr lang="en-US" sz="1000" dirty="0" err="1" smtClean="0">
                <a:latin typeface="+mj-lt"/>
                <a:cs typeface="Courier New" panose="02070309020205020404" pitchFamily="49" charset="0"/>
              </a:rPr>
              <a:t>VertexActivations</a:t>
            </a:r>
            <a:r>
              <a:rPr lang="en-US" sz="1000" dirty="0" smtClean="0">
                <a:latin typeface="+mj-lt"/>
                <a:cs typeface="Courier New" panose="02070309020205020404" pitchFamily="49" charset="0"/>
              </a:rPr>
              <a:t>.</a:t>
            </a:r>
            <a:endParaRPr lang="en-US" sz="1000" dirty="0" smtClean="0">
              <a:latin typeface="+mj-lt"/>
              <a:cs typeface="Courier New" panose="02070309020205020404" pitchFamily="49" charset="0"/>
            </a:endParaRPr>
          </a:p>
        </p:txBody>
      </p:sp>
      <p:cxnSp>
        <p:nvCxnSpPr>
          <p:cNvPr id="16" name="Connecteur droit 15"/>
          <p:cNvCxnSpPr/>
          <p:nvPr/>
        </p:nvCxnSpPr>
        <p:spPr>
          <a:xfrm flipV="1">
            <a:off x="7020272" y="5666687"/>
            <a:ext cx="0" cy="249187"/>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9F92182E-64AA-F941-A040-F5ADA82DD3F4}" type="slidenum">
              <a:rPr lang="en-US" altLang="en-US" smtClean="0"/>
              <a:pPr/>
              <a:t>28</a:t>
            </a:fld>
            <a:endParaRPr lang="en-US" altLang="en-US"/>
          </a:p>
        </p:txBody>
      </p:sp>
    </p:spTree>
    <p:extLst>
      <p:ext uri="{BB962C8B-B14F-4D97-AF65-F5344CB8AC3E}">
        <p14:creationId xmlns:p14="http://schemas.microsoft.com/office/powerpoint/2010/main" val="22182601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Region Activation</a:t>
            </a:r>
            <a:endParaRPr lang="en-US" dirty="0"/>
          </a:p>
        </p:txBody>
      </p:sp>
      <p:sp>
        <p:nvSpPr>
          <p:cNvPr id="6" name="Date Placeholder 2"/>
          <p:cNvSpPr>
            <a:spLocks noGrp="1"/>
          </p:cNvSpPr>
          <p:nvPr>
            <p:ph type="dt" sz="half" idx="10"/>
          </p:nvPr>
        </p:nvSpPr>
        <p:spPr>
          <a:xfrm>
            <a:off x="457200" y="6477000"/>
            <a:ext cx="2133600" cy="244475"/>
          </a:xfrm>
        </p:spPr>
        <p:txBody>
          <a:bodyPr/>
          <a:lstStyle/>
          <a:p>
            <a:r>
              <a:rPr lang="en-US" altLang="en-US" smtClean="0"/>
              <a:t>14 September 2016</a:t>
            </a:r>
            <a:endParaRPr lang="en-US" altLang="en-US" dirty="0"/>
          </a:p>
        </p:txBody>
      </p:sp>
      <p:pic>
        <p:nvPicPr>
          <p:cNvPr id="4" name="Image 3"/>
          <p:cNvPicPr>
            <a:picLocks noChangeAspect="1"/>
          </p:cNvPicPr>
          <p:nvPr/>
        </p:nvPicPr>
        <p:blipFill>
          <a:blip r:embed="rId2"/>
          <a:stretch>
            <a:fillRect/>
          </a:stretch>
        </p:blipFill>
        <p:spPr>
          <a:xfrm>
            <a:off x="1835696" y="1700808"/>
            <a:ext cx="5572125" cy="2143125"/>
          </a:xfrm>
          <a:prstGeom prst="rect">
            <a:avLst/>
          </a:prstGeom>
        </p:spPr>
      </p:pic>
      <p:sp>
        <p:nvSpPr>
          <p:cNvPr id="14" name="Rectangle 13"/>
          <p:cNvSpPr/>
          <p:nvPr/>
        </p:nvSpPr>
        <p:spPr>
          <a:xfrm>
            <a:off x="457200" y="1052736"/>
            <a:ext cx="2880320" cy="61515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False if the Region has not been completed (i.e., the final state was not reached), true otherwise.</a:t>
            </a:r>
          </a:p>
        </p:txBody>
      </p:sp>
      <p:cxnSp>
        <p:nvCxnSpPr>
          <p:cNvPr id="17" name="Connecteur droit 15"/>
          <p:cNvCxnSpPr/>
          <p:nvPr/>
        </p:nvCxnSpPr>
        <p:spPr>
          <a:xfrm flipV="1">
            <a:off x="2699792" y="1667886"/>
            <a:ext cx="0" cy="248946"/>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Espace réservé du contenu 2"/>
          <p:cNvSpPr txBox="1">
            <a:spLocks/>
          </p:cNvSpPr>
          <p:nvPr/>
        </p:nvSpPr>
        <p:spPr bwMode="auto">
          <a:xfrm>
            <a:off x="467494" y="3876854"/>
            <a:ext cx="8208962" cy="243246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fontScale="92500" lnSpcReduction="1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dirty="0" smtClean="0"/>
              <a:t>Important operations</a:t>
            </a:r>
          </a:p>
          <a:p>
            <a:pPr lvl="1"/>
            <a:r>
              <a:rPr lang="en-US" sz="1600" dirty="0">
                <a:latin typeface="Courier New" panose="02070309020205020404" pitchFamily="49" charset="0"/>
                <a:cs typeface="Courier New" panose="02070309020205020404" pitchFamily="49" charset="0"/>
              </a:rPr>
              <a:t>a</a:t>
            </a:r>
            <a:r>
              <a:rPr lang="en-US" sz="1600" dirty="0" smtClean="0">
                <a:latin typeface="Courier New" panose="02070309020205020404" pitchFamily="49" charset="0"/>
                <a:cs typeface="Courier New" panose="02070309020205020404" pitchFamily="49" charset="0"/>
              </a:rPr>
              <a:t>ctivate</a:t>
            </a:r>
            <a:r>
              <a:rPr lang="en-US" sz="1600" dirty="0" smtClean="0"/>
              <a:t> and </a:t>
            </a:r>
            <a:r>
              <a:rPr lang="en-US" sz="1600" dirty="0" smtClean="0">
                <a:latin typeface="Courier New" panose="02070309020205020404" pitchFamily="49" charset="0"/>
                <a:cs typeface="Courier New" panose="02070309020205020404" pitchFamily="49" charset="0"/>
              </a:rPr>
              <a:t>activateTransitions</a:t>
            </a:r>
          </a:p>
          <a:p>
            <a:pPr lvl="2"/>
            <a:r>
              <a:rPr lang="en-US" sz="1200" dirty="0" smtClean="0">
                <a:latin typeface="+mj-lt"/>
                <a:cs typeface="Courier New" panose="02070309020205020404" pitchFamily="49" charset="0"/>
              </a:rPr>
              <a:t>Instantiate visitors for </a:t>
            </a:r>
            <a:r>
              <a:rPr lang="en-US" sz="1200" dirty="0" smtClean="0">
                <a:latin typeface="+mj-lt"/>
                <a:cs typeface="Courier New" panose="02070309020205020404" pitchFamily="49" charset="0"/>
              </a:rPr>
              <a:t>Vertices </a:t>
            </a:r>
            <a:r>
              <a:rPr lang="en-US" sz="1200" dirty="0" smtClean="0">
                <a:latin typeface="+mj-lt"/>
                <a:cs typeface="Courier New" panose="02070309020205020404" pitchFamily="49" charset="0"/>
              </a:rPr>
              <a:t>and </a:t>
            </a:r>
            <a:r>
              <a:rPr lang="en-US" sz="1200" dirty="0" smtClean="0">
                <a:latin typeface="+mj-lt"/>
                <a:cs typeface="Courier New" panose="02070309020205020404" pitchFamily="49" charset="0"/>
              </a:rPr>
              <a:t>Transitions </a:t>
            </a:r>
            <a:r>
              <a:rPr lang="en-US" sz="1200" dirty="0" smtClean="0">
                <a:latin typeface="+mj-lt"/>
                <a:cs typeface="Courier New" panose="02070309020205020404" pitchFamily="49" charset="0"/>
              </a:rPr>
              <a:t>owned by the Region.</a:t>
            </a:r>
          </a:p>
          <a:p>
            <a:pPr lvl="1"/>
            <a:r>
              <a:rPr lang="en-US" sz="1600" dirty="0">
                <a:latin typeface="Courier New" panose="02070309020205020404" pitchFamily="49" charset="0"/>
                <a:cs typeface="Courier New" panose="02070309020205020404" pitchFamily="49" charset="0"/>
              </a:rPr>
              <a:t>e</a:t>
            </a:r>
            <a:r>
              <a:rPr lang="en-US" sz="1600" dirty="0" smtClean="0">
                <a:latin typeface="Courier New" panose="02070309020205020404" pitchFamily="49" charset="0"/>
                <a:cs typeface="Courier New" panose="02070309020205020404" pitchFamily="49" charset="0"/>
              </a:rPr>
              <a:t>ntry</a:t>
            </a:r>
            <a:r>
              <a:rPr lang="en-US" sz="1600" dirty="0" smtClean="0"/>
              <a:t> and </a:t>
            </a:r>
            <a:r>
              <a:rPr lang="en-US" sz="1600" dirty="0" smtClean="0">
                <a:latin typeface="Courier New" panose="02070309020205020404" pitchFamily="49" charset="0"/>
                <a:cs typeface="Courier New" panose="02070309020205020404" pitchFamily="49" charset="0"/>
              </a:rPr>
              <a:t>exit</a:t>
            </a:r>
          </a:p>
          <a:p>
            <a:pPr lvl="2"/>
            <a:r>
              <a:rPr lang="en-US" sz="1200" dirty="0" smtClean="0">
                <a:latin typeface="+mj-lt"/>
                <a:cs typeface="Courier New" panose="02070309020205020404" pitchFamily="49" charset="0"/>
              </a:rPr>
              <a:t>Capture semantics of </a:t>
            </a:r>
            <a:r>
              <a:rPr lang="en-US" sz="1200" dirty="0" smtClean="0">
                <a:latin typeface="+mj-lt"/>
                <a:cs typeface="Courier New" panose="02070309020205020404" pitchFamily="49" charset="0"/>
              </a:rPr>
              <a:t>the entry </a:t>
            </a:r>
            <a:r>
              <a:rPr lang="en-US" sz="1200" dirty="0" smtClean="0">
                <a:latin typeface="+mj-lt"/>
                <a:cs typeface="Courier New" panose="02070309020205020404" pitchFamily="49" charset="0"/>
              </a:rPr>
              <a:t>(implicit or explicit) and exit (</a:t>
            </a:r>
            <a:r>
              <a:rPr lang="en-US" sz="1200" dirty="0" smtClean="0">
                <a:cs typeface="Courier New" panose="02070309020205020404" pitchFamily="49" charset="0"/>
              </a:rPr>
              <a:t>implicit </a:t>
            </a:r>
            <a:r>
              <a:rPr lang="en-US" sz="1200" dirty="0">
                <a:cs typeface="Courier New" panose="02070309020205020404" pitchFamily="49" charset="0"/>
              </a:rPr>
              <a:t>or </a:t>
            </a:r>
            <a:r>
              <a:rPr lang="en-US" sz="1200" dirty="0" smtClean="0">
                <a:cs typeface="Courier New" panose="02070309020205020404" pitchFamily="49" charset="0"/>
              </a:rPr>
              <a:t>explicit)</a:t>
            </a:r>
            <a:r>
              <a:rPr lang="en-US" sz="1200" dirty="0" smtClean="0">
                <a:latin typeface="+mj-lt"/>
                <a:cs typeface="Courier New" panose="02070309020205020404" pitchFamily="49" charset="0"/>
              </a:rPr>
              <a:t> </a:t>
            </a:r>
            <a:r>
              <a:rPr lang="en-US" sz="1200" dirty="0" smtClean="0">
                <a:latin typeface="+mj-lt"/>
                <a:cs typeface="Courier New" panose="02070309020205020404" pitchFamily="49" charset="0"/>
              </a:rPr>
              <a:t>sequences </a:t>
            </a:r>
            <a:r>
              <a:rPr lang="en-US" sz="1200" dirty="0" smtClean="0">
                <a:latin typeface="+mj-lt"/>
                <a:cs typeface="Courier New" panose="02070309020205020404" pitchFamily="49" charset="0"/>
              </a:rPr>
              <a:t>of a Region</a:t>
            </a:r>
            <a:endParaRPr lang="en-US" sz="1200" dirty="0" smtClean="0">
              <a:latin typeface="Courier New" panose="02070309020205020404" pitchFamily="49" charset="0"/>
              <a:cs typeface="Courier New" panose="02070309020205020404" pitchFamily="49" charset="0"/>
            </a:endParaRPr>
          </a:p>
          <a:p>
            <a:pPr lvl="1"/>
            <a:r>
              <a:rPr lang="en-US" sz="1600" dirty="0" smtClean="0">
                <a:latin typeface="Courier New" panose="02070309020205020404" pitchFamily="49" charset="0"/>
                <a:cs typeface="Courier New" panose="02070309020205020404" pitchFamily="49" charset="0"/>
              </a:rPr>
              <a:t>canPropagateExecution</a:t>
            </a:r>
          </a:p>
          <a:p>
            <a:pPr lvl="2"/>
            <a:r>
              <a:rPr lang="en-US" sz="1200" dirty="0" smtClean="0">
                <a:latin typeface="+mj-lt"/>
                <a:cs typeface="Courier New" panose="02070309020205020404" pitchFamily="49" charset="0"/>
              </a:rPr>
              <a:t>Captures </a:t>
            </a:r>
            <a:r>
              <a:rPr lang="en-US" sz="1200" dirty="0" smtClean="0">
                <a:latin typeface="+mj-lt"/>
                <a:cs typeface="Courier New" panose="02070309020205020404" pitchFamily="49" charset="0"/>
              </a:rPr>
              <a:t>static analysis semantics when a </a:t>
            </a:r>
            <a:r>
              <a:rPr lang="en-US" sz="1200" dirty="0" smtClean="0">
                <a:latin typeface="+mj-lt"/>
                <a:cs typeface="Courier New" panose="02070309020205020404" pitchFamily="49" charset="0"/>
              </a:rPr>
              <a:t>Region </a:t>
            </a:r>
            <a:r>
              <a:rPr lang="en-US" sz="1200" dirty="0" smtClean="0">
                <a:latin typeface="+mj-lt"/>
                <a:cs typeface="Courier New" panose="02070309020205020404" pitchFamily="49" charset="0"/>
              </a:rPr>
              <a:t>is encountered. If the </a:t>
            </a:r>
            <a:r>
              <a:rPr lang="en-US" sz="1200" dirty="0" smtClean="0">
                <a:latin typeface="+mj-lt"/>
                <a:cs typeface="Courier New" panose="02070309020205020404" pitchFamily="49" charset="0"/>
              </a:rPr>
              <a:t>Region </a:t>
            </a:r>
            <a:r>
              <a:rPr lang="en-US" sz="1200" dirty="0" smtClean="0">
                <a:latin typeface="+mj-lt"/>
                <a:cs typeface="Courier New" panose="02070309020205020404" pitchFamily="49" charset="0"/>
              </a:rPr>
              <a:t>is entered </a:t>
            </a:r>
            <a:r>
              <a:rPr lang="en-US" sz="1200" dirty="0" smtClean="0">
                <a:latin typeface="+mj-lt"/>
                <a:cs typeface="Courier New" panose="02070309020205020404" pitchFamily="49" charset="0"/>
              </a:rPr>
              <a:t>explicitly, </a:t>
            </a:r>
            <a:r>
              <a:rPr lang="en-US" sz="1200" dirty="0" smtClean="0">
                <a:latin typeface="+mj-lt"/>
                <a:cs typeface="Courier New" panose="02070309020205020404" pitchFamily="49" charset="0"/>
              </a:rPr>
              <a:t>then it can always propagate the execution. </a:t>
            </a:r>
            <a:r>
              <a:rPr lang="en-US" sz="1200" dirty="0" smtClean="0">
                <a:latin typeface="+mj-lt"/>
                <a:cs typeface="Courier New" panose="02070309020205020404" pitchFamily="49" charset="0"/>
              </a:rPr>
              <a:t>Conversely, </a:t>
            </a:r>
            <a:r>
              <a:rPr lang="en-US" sz="1200" dirty="0" smtClean="0">
                <a:latin typeface="+mj-lt"/>
                <a:cs typeface="Courier New" panose="02070309020205020404" pitchFamily="49" charset="0"/>
              </a:rPr>
              <a:t>if its entered implicitly it can only propagate the execution </a:t>
            </a:r>
            <a:r>
              <a:rPr lang="en-US" sz="1200" dirty="0" smtClean="0">
                <a:latin typeface="+mj-lt"/>
                <a:cs typeface="Courier New" panose="02070309020205020404" pitchFamily="49" charset="0"/>
              </a:rPr>
              <a:t>if an </a:t>
            </a:r>
            <a:r>
              <a:rPr lang="en-US" sz="1200" dirty="0" smtClean="0">
                <a:latin typeface="+mj-lt"/>
                <a:cs typeface="Courier New" panose="02070309020205020404" pitchFamily="49" charset="0"/>
              </a:rPr>
              <a:t>initial </a:t>
            </a:r>
            <a:r>
              <a:rPr lang="en-US" sz="1200" dirty="0" smtClean="0">
                <a:latin typeface="+mj-lt"/>
                <a:cs typeface="Courier New" panose="02070309020205020404" pitchFamily="49" charset="0"/>
              </a:rPr>
              <a:t>Pseudostate exists </a:t>
            </a:r>
            <a:r>
              <a:rPr lang="en-US" sz="1200" dirty="0" smtClean="0">
                <a:latin typeface="+mj-lt"/>
                <a:cs typeface="Courier New" panose="02070309020205020404" pitchFamily="49" charset="0"/>
              </a:rPr>
              <a:t>and this </a:t>
            </a:r>
            <a:r>
              <a:rPr lang="en-US" sz="1200" dirty="0" smtClean="0">
                <a:latin typeface="+mj-lt"/>
                <a:cs typeface="Courier New" panose="02070309020205020404" pitchFamily="49" charset="0"/>
              </a:rPr>
              <a:t>can </a:t>
            </a:r>
            <a:r>
              <a:rPr lang="en-US" sz="1200" dirty="0" smtClean="0">
                <a:latin typeface="+mj-lt"/>
                <a:cs typeface="Courier New" panose="02070309020205020404" pitchFamily="49" charset="0"/>
              </a:rPr>
              <a:t>also propagate the execution.</a:t>
            </a:r>
          </a:p>
          <a:p>
            <a:pPr lvl="1"/>
            <a:r>
              <a:rPr lang="en-US" sz="1600" dirty="0">
                <a:latin typeface="Courier New" panose="02070309020205020404" pitchFamily="49" charset="0"/>
                <a:cs typeface="Courier New" panose="02070309020205020404" pitchFamily="49" charset="0"/>
              </a:rPr>
              <a:t>t</a:t>
            </a:r>
            <a:r>
              <a:rPr lang="en-US" sz="1600" dirty="0" smtClean="0">
                <a:latin typeface="Courier New" panose="02070309020205020404" pitchFamily="49" charset="0"/>
                <a:cs typeface="Courier New" panose="02070309020205020404" pitchFamily="49" charset="0"/>
              </a:rPr>
              <a:t>erminate</a:t>
            </a:r>
            <a:endParaRPr lang="en-US" sz="1600" dirty="0" smtClean="0">
              <a:latin typeface="Courier New" panose="02070309020205020404" pitchFamily="49" charset="0"/>
              <a:cs typeface="Courier New" panose="02070309020205020404" pitchFamily="49" charset="0"/>
            </a:endParaRPr>
          </a:p>
          <a:p>
            <a:pPr lvl="2"/>
            <a:r>
              <a:rPr lang="en-US" sz="1200" dirty="0" smtClean="0">
                <a:latin typeface="+mj-lt"/>
                <a:cs typeface="Courier New" panose="02070309020205020404" pitchFamily="49" charset="0"/>
              </a:rPr>
              <a:t>Implies the destruction of all visitors owned by the </a:t>
            </a:r>
            <a:r>
              <a:rPr lang="en-US" sz="1200" dirty="0" smtClean="0">
                <a:latin typeface="+mj-lt"/>
                <a:cs typeface="Courier New" panose="02070309020205020404" pitchFamily="49" charset="0"/>
              </a:rPr>
              <a:t>Region</a:t>
            </a:r>
            <a:r>
              <a:rPr lang="en-US" sz="1200" dirty="0" smtClean="0">
                <a:latin typeface="+mj-lt"/>
                <a:cs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9F92182E-64AA-F941-A040-F5ADA82DD3F4}" type="slidenum">
              <a:rPr lang="en-US" altLang="en-US" smtClean="0"/>
              <a:pPr/>
              <a:t>29</a:t>
            </a:fld>
            <a:endParaRPr lang="en-US" altLang="en-US"/>
          </a:p>
        </p:txBody>
      </p:sp>
    </p:spTree>
    <p:extLst>
      <p:ext uri="{BB962C8B-B14F-4D97-AF65-F5344CB8AC3E}">
        <p14:creationId xmlns:p14="http://schemas.microsoft.com/office/powerpoint/2010/main" val="38588371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Mandatory Requirements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04562555"/>
              </p:ext>
            </p:extLst>
          </p:nvPr>
        </p:nvGraphicFramePr>
        <p:xfrm>
          <a:off x="457200" y="1066800"/>
          <a:ext cx="8229600" cy="5308600"/>
        </p:xfrm>
        <a:graphic>
          <a:graphicData uri="http://schemas.openxmlformats.org/drawingml/2006/table">
            <a:tbl>
              <a:tblPr firstRow="1" bandRow="1">
                <a:tableStyleId>{073A0DAA-6AF3-43AB-8588-CEC1D06C72B9}</a:tableStyleId>
              </a:tblPr>
              <a:tblGrid>
                <a:gridCol w="3970784"/>
                <a:gridCol w="4258816"/>
              </a:tblGrid>
              <a:tr h="370840">
                <a:tc>
                  <a:txBody>
                    <a:bodyPr/>
                    <a:lstStyle/>
                    <a:p>
                      <a:r>
                        <a:rPr lang="en-US" dirty="0" smtClean="0"/>
                        <a:t>Requirement</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r>
                        <a:rPr lang="en-US" dirty="0" smtClean="0"/>
                        <a:t>Response</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r>
              <a:tr h="370840">
                <a:tc>
                  <a:txBody>
                    <a:bodyPr/>
                    <a:lstStyle/>
                    <a:p>
                      <a:r>
                        <a:rPr lang="en-US" b="1" dirty="0" smtClean="0">
                          <a:solidFill>
                            <a:schemeClr val="tx1"/>
                          </a:solidFill>
                        </a:rPr>
                        <a:t>6.5.1a</a:t>
                      </a:r>
                      <a:r>
                        <a:rPr lang="en-US" dirty="0" smtClean="0">
                          <a:solidFill>
                            <a:schemeClr val="tx1"/>
                          </a:solidFill>
                        </a:rPr>
                        <a:t> Behavior state machine semantics (excluding</a:t>
                      </a:r>
                      <a:r>
                        <a:rPr lang="en-US" baseline="0" dirty="0" smtClean="0">
                          <a:solidFill>
                            <a:schemeClr val="tx1"/>
                          </a:solidFill>
                        </a:rPr>
                        <a:t> redefinition and submachines)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All required elements</a:t>
                      </a:r>
                      <a:endParaRPr lang="en-US" dirty="0">
                        <a:solidFill>
                          <a:schemeClr val="tx1"/>
                        </a:solidFill>
                      </a:endParaRPr>
                    </a:p>
                    <a:p>
                      <a:pPr marL="742950" lvl="1" indent="-285750">
                        <a:buFont typeface="Arial" panose="020B0604020202020204" pitchFamily="34" charset="0"/>
                        <a:buChar char="•"/>
                      </a:pPr>
                      <a:r>
                        <a:rPr lang="en-US" dirty="0" smtClean="0">
                          <a:solidFill>
                            <a:schemeClr val="tx1"/>
                          </a:solidFill>
                        </a:rPr>
                        <a:t>Call</a:t>
                      </a:r>
                      <a:r>
                        <a:rPr lang="en-US" baseline="0" dirty="0" smtClean="0">
                          <a:solidFill>
                            <a:schemeClr val="tx1"/>
                          </a:solidFill>
                        </a:rPr>
                        <a:t> events (synchronous calls)</a:t>
                      </a:r>
                      <a:endParaRPr 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70840">
                <a:tc>
                  <a:txBody>
                    <a:bodyPr/>
                    <a:lstStyle/>
                    <a:p>
                      <a:r>
                        <a:rPr lang="en-US" b="1" dirty="0" smtClean="0">
                          <a:solidFill>
                            <a:schemeClr val="tx1"/>
                          </a:solidFill>
                        </a:rPr>
                        <a:t>6.5.1b</a:t>
                      </a:r>
                      <a:r>
                        <a:rPr lang="en-US" dirty="0" smtClean="0">
                          <a:solidFill>
                            <a:schemeClr val="tx1"/>
                          </a:solidFill>
                        </a:rPr>
                        <a:t> Event data passing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lvl="1" indent="0">
                        <a:tabLst/>
                      </a:pPr>
                      <a:r>
                        <a:rPr lang="en-US" dirty="0" smtClean="0">
                          <a:solidFill>
                            <a:schemeClr val="tx1"/>
                          </a:solidFill>
                        </a:rPr>
                        <a:t>Achieved</a:t>
                      </a:r>
                      <a:r>
                        <a:rPr lang="en-US" baseline="0" dirty="0" smtClean="0">
                          <a:solidFill>
                            <a:schemeClr val="tx1"/>
                          </a:solidFill>
                        </a:rPr>
                        <a:t> using a parameter-passing approach for guard expressions and event behaviors.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70840">
                <a:tc>
                  <a:txBody>
                    <a:bodyPr/>
                    <a:lstStyle/>
                    <a:p>
                      <a:r>
                        <a:rPr lang="en-US" b="1" dirty="0" smtClean="0">
                          <a:solidFill>
                            <a:schemeClr val="tx1"/>
                          </a:solidFill>
                        </a:rPr>
                        <a:t>6.5.1c</a:t>
                      </a:r>
                      <a:r>
                        <a:rPr lang="en-US" baseline="0" dirty="0" smtClean="0">
                          <a:solidFill>
                            <a:schemeClr val="tx1"/>
                          </a:solidFill>
                        </a:rPr>
                        <a:t> Standalone and classifier behavior execution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is restricted to these two cases.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6.5.1d</a:t>
                      </a:r>
                      <a:r>
                        <a:rPr lang="en-US" dirty="0" smtClean="0">
                          <a:solidFill>
                            <a:schemeClr val="tx1"/>
                          </a:solidFill>
                        </a:rPr>
                        <a:t> Consistency</a:t>
                      </a:r>
                      <a:r>
                        <a:rPr lang="en-US" baseline="0" dirty="0" smtClean="0">
                          <a:solidFill>
                            <a:schemeClr val="tx1"/>
                          </a:solidFill>
                        </a:rPr>
                        <a:t> with PSCS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Achieved by defining</a:t>
                      </a:r>
                      <a:r>
                        <a:rPr lang="en-US" baseline="0" dirty="0" smtClean="0">
                          <a:solidFill>
                            <a:schemeClr val="tx1"/>
                          </a:solidFill>
                        </a:rPr>
                        <a:t> PSSM execution model as an extension of the PSCS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6.5.1e</a:t>
                      </a:r>
                      <a:r>
                        <a:rPr lang="en-US" dirty="0" smtClean="0">
                          <a:solidFill>
                            <a:schemeClr val="tx1"/>
                          </a:solidFill>
                        </a:rPr>
                        <a:t> Relationship to fUML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Achieved by defining PSSM execution model as an extension of the fUML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6.5.1f</a:t>
                      </a:r>
                      <a:r>
                        <a:rPr lang="en-US" dirty="0" smtClean="0">
                          <a:solidFill>
                            <a:schemeClr val="tx1"/>
                          </a:solidFill>
                        </a:rPr>
                        <a:t> Extension of fUML</a:t>
                      </a:r>
                      <a:r>
                        <a:rPr lang="en-US" baseline="0" dirty="0" smtClean="0">
                          <a:solidFill>
                            <a:schemeClr val="tx1"/>
                          </a:solidFill>
                        </a:rPr>
                        <a:t> base semantics (if necessary)</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This was not found to be necessary.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Date Placeholder 3"/>
          <p:cNvSpPr>
            <a:spLocks noGrp="1"/>
          </p:cNvSpPr>
          <p:nvPr>
            <p:ph type="dt" sz="half" idx="10"/>
          </p:nvPr>
        </p:nvSpPr>
        <p:spPr/>
        <p:txBody>
          <a:bodyPr/>
          <a:lstStyle/>
          <a:p>
            <a:r>
              <a:rPr lang="en-US" altLang="en-US" smtClean="0"/>
              <a:t>14 September 2016</a:t>
            </a:r>
            <a:endParaRPr lang="en-US" altLang="en-US" dirty="0"/>
          </a:p>
        </p:txBody>
      </p:sp>
      <p:pic>
        <p:nvPicPr>
          <p:cNvPr id="7"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9532" y="3284984"/>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9533" y="3933056"/>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9533" y="4869160"/>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85766" y="5760789"/>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3970" y="1484784"/>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3524" y="2420888"/>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24E3016D-4C6C-FC42-B389-9B6B8C67C5F0}" type="slidenum">
              <a:rPr lang="en-US" altLang="en-US" smtClean="0"/>
              <a:pPr/>
              <a:t>3</a:t>
            </a:fld>
            <a:endParaRPr lang="en-US" altLang="en-US"/>
          </a:p>
        </p:txBody>
      </p:sp>
    </p:spTree>
    <p:extLst>
      <p:ext uri="{BB962C8B-B14F-4D97-AF65-F5344CB8AC3E}">
        <p14:creationId xmlns:p14="http://schemas.microsoft.com/office/powerpoint/2010/main" val="10768869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Vertex Activation</a:t>
            </a:r>
            <a:endParaRPr lang="en-US" dirty="0"/>
          </a:p>
        </p:txBody>
      </p:sp>
      <p:sp>
        <p:nvSpPr>
          <p:cNvPr id="6" name="Date Placeholder 2"/>
          <p:cNvSpPr>
            <a:spLocks noGrp="1"/>
          </p:cNvSpPr>
          <p:nvPr>
            <p:ph type="dt" sz="half" idx="10"/>
          </p:nvPr>
        </p:nvSpPr>
        <p:spPr>
          <a:xfrm>
            <a:off x="457200" y="6477000"/>
            <a:ext cx="2133600" cy="244475"/>
          </a:xfrm>
        </p:spPr>
        <p:txBody>
          <a:bodyPr/>
          <a:lstStyle/>
          <a:p>
            <a:r>
              <a:rPr lang="en-US" altLang="en-US" smtClean="0"/>
              <a:t>14 September 2016</a:t>
            </a:r>
            <a:endParaRPr lang="en-US" altLang="en-US" dirty="0"/>
          </a:p>
        </p:txBody>
      </p:sp>
      <p:sp>
        <p:nvSpPr>
          <p:cNvPr id="19" name="Espace réservé du contenu 2"/>
          <p:cNvSpPr txBox="1">
            <a:spLocks/>
          </p:cNvSpPr>
          <p:nvPr/>
        </p:nvSpPr>
        <p:spPr bwMode="auto">
          <a:xfrm>
            <a:off x="467494" y="3876854"/>
            <a:ext cx="8208962" cy="243246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fontScale="92500" lnSpcReduction="1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dirty="0" smtClean="0"/>
              <a:t>Important operations</a:t>
            </a:r>
          </a:p>
          <a:p>
            <a:pPr lvl="1"/>
            <a:r>
              <a:rPr lang="en-US" sz="1600" dirty="0" smtClean="0">
                <a:latin typeface="Courier New" panose="02070309020205020404" pitchFamily="49" charset="0"/>
                <a:cs typeface="Courier New" panose="02070309020205020404" pitchFamily="49" charset="0"/>
              </a:rPr>
              <a:t>getLeastCommonAncestor</a:t>
            </a:r>
          </a:p>
          <a:p>
            <a:pPr lvl="2"/>
            <a:r>
              <a:rPr lang="en-US" sz="1200" dirty="0" smtClean="0">
                <a:latin typeface="+mj-lt"/>
                <a:cs typeface="Courier New" panose="02070309020205020404" pitchFamily="49" charset="0"/>
              </a:rPr>
              <a:t>Determine the least common ancestor existing between two </a:t>
            </a:r>
            <a:r>
              <a:rPr lang="en-US" sz="1200" dirty="0" smtClean="0">
                <a:latin typeface="+mj-lt"/>
                <a:cs typeface="Courier New" panose="02070309020205020404" pitchFamily="49" charset="0"/>
              </a:rPr>
              <a:t>Vertices</a:t>
            </a:r>
            <a:r>
              <a:rPr lang="en-US" sz="1200" dirty="0" smtClean="0">
                <a:latin typeface="+mj-lt"/>
                <a:cs typeface="Courier New" panose="02070309020205020404" pitchFamily="49" charset="0"/>
              </a:rPr>
              <a:t>. This ancestor is always a Region (i.e., the visitor for that Region).</a:t>
            </a:r>
          </a:p>
          <a:p>
            <a:pPr lvl="1"/>
            <a:r>
              <a:rPr lang="en-US" sz="1600" dirty="0" smtClean="0">
                <a:latin typeface="Courier New" panose="02070309020205020404" pitchFamily="49" charset="0"/>
                <a:cs typeface="Courier New" panose="02070309020205020404" pitchFamily="49" charset="0"/>
              </a:rPr>
              <a:t>isEnterable </a:t>
            </a:r>
            <a:r>
              <a:rPr lang="en-US" sz="1600" dirty="0" smtClean="0">
                <a:cs typeface="Courier New" panose="02070309020205020404" pitchFamily="49" charset="0"/>
              </a:rPr>
              <a:t>and</a:t>
            </a:r>
            <a:r>
              <a:rPr lang="en-US" sz="1600" dirty="0" smtClean="0">
                <a:latin typeface="Courier New" panose="02070309020205020404" pitchFamily="49" charset="0"/>
                <a:cs typeface="Courier New" panose="02070309020205020404" pitchFamily="49" charset="0"/>
              </a:rPr>
              <a:t> isExitable</a:t>
            </a:r>
          </a:p>
          <a:p>
            <a:pPr lvl="2"/>
            <a:r>
              <a:rPr lang="en-US" sz="1200" dirty="0" smtClean="0">
                <a:latin typeface="+mj-lt"/>
                <a:cs typeface="Courier New" panose="02070309020205020404" pitchFamily="49" charset="0"/>
              </a:rPr>
              <a:t>Some VertexActivation specializations redefine these operations to implementation constraints regarding their possibilities to be entered or exited. </a:t>
            </a:r>
            <a:endParaRPr lang="en-US" sz="1200" dirty="0" smtClean="0">
              <a:latin typeface="Courier New" panose="02070309020205020404" pitchFamily="49" charset="0"/>
              <a:cs typeface="Courier New" panose="02070309020205020404" pitchFamily="49" charset="0"/>
            </a:endParaRPr>
          </a:p>
          <a:p>
            <a:pPr lvl="1"/>
            <a:r>
              <a:rPr lang="en-US" sz="1600" dirty="0" smtClean="0">
                <a:latin typeface="Courier New" panose="02070309020205020404" pitchFamily="49" charset="0"/>
                <a:cs typeface="Courier New" panose="02070309020205020404" pitchFamily="49" charset="0"/>
              </a:rPr>
              <a:t>enter </a:t>
            </a:r>
            <a:r>
              <a:rPr lang="en-US" sz="1600" dirty="0">
                <a:cs typeface="Courier New" panose="02070309020205020404" pitchFamily="49" charset="0"/>
              </a:rPr>
              <a:t>and</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exit</a:t>
            </a:r>
            <a:endParaRPr lang="en-US" sz="1600" dirty="0">
              <a:latin typeface="Courier New" panose="02070309020205020404" pitchFamily="49" charset="0"/>
              <a:cs typeface="Courier New" panose="02070309020205020404" pitchFamily="49" charset="0"/>
            </a:endParaRPr>
          </a:p>
          <a:p>
            <a:pPr lvl="2"/>
            <a:r>
              <a:rPr lang="en-US" sz="1200" dirty="0" smtClean="0">
                <a:latin typeface="+mj-lt"/>
                <a:cs typeface="Courier New" panose="02070309020205020404" pitchFamily="49" charset="0"/>
              </a:rPr>
              <a:t>VertexActivation specializations implement these operations to capture their entry and exit semantics.</a:t>
            </a:r>
          </a:p>
          <a:p>
            <a:pPr lvl="1"/>
            <a:r>
              <a:rPr lang="en-US" sz="1600" dirty="0" smtClean="0">
                <a:latin typeface="Courier New" panose="02070309020205020404" pitchFamily="49" charset="0"/>
                <a:cs typeface="Courier New" panose="02070309020205020404" pitchFamily="49" charset="0"/>
              </a:rPr>
              <a:t>canPropagateExecution</a:t>
            </a:r>
          </a:p>
          <a:p>
            <a:pPr lvl="2"/>
            <a:r>
              <a:rPr lang="en-US" sz="1200" dirty="0" smtClean="0">
                <a:latin typeface="+mj-lt"/>
                <a:cs typeface="Courier New" panose="02070309020205020404" pitchFamily="49" charset="0"/>
              </a:rPr>
              <a:t>VertexActivation specializations redefine this operation to implement the static analysis logic.</a:t>
            </a:r>
          </a:p>
        </p:txBody>
      </p:sp>
      <p:pic>
        <p:nvPicPr>
          <p:cNvPr id="5" name="Image 4"/>
          <p:cNvPicPr>
            <a:picLocks noChangeAspect="1"/>
          </p:cNvPicPr>
          <p:nvPr/>
        </p:nvPicPr>
        <p:blipFill>
          <a:blip r:embed="rId2"/>
          <a:stretch>
            <a:fillRect/>
          </a:stretch>
        </p:blipFill>
        <p:spPr>
          <a:xfrm>
            <a:off x="1433624" y="1141759"/>
            <a:ext cx="6276752" cy="2567414"/>
          </a:xfrm>
          <a:prstGeom prst="rect">
            <a:avLst/>
          </a:prstGeom>
        </p:spPr>
      </p:pic>
      <p:sp>
        <p:nvSpPr>
          <p:cNvPr id="7" name="Rectangle 6"/>
          <p:cNvSpPr/>
          <p:nvPr/>
        </p:nvSpPr>
        <p:spPr>
          <a:xfrm>
            <a:off x="4139952" y="1737384"/>
            <a:ext cx="2160240" cy="61515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Status of the Vertex</a:t>
            </a:r>
            <a:r>
              <a:rPr lang="en-US" sz="1000" dirty="0">
                <a:latin typeface="+mj-lt"/>
                <a:cs typeface="Courier New" panose="02070309020205020404" pitchFamily="49" charset="0"/>
              </a:rPr>
              <a:t>A</a:t>
            </a:r>
            <a:r>
              <a:rPr lang="en-US" sz="1000" dirty="0" smtClean="0">
                <a:latin typeface="+mj-lt"/>
                <a:cs typeface="Courier New" panose="02070309020205020404" pitchFamily="49" charset="0"/>
              </a:rPr>
              <a:t>ctivation in the runtime (IDLE or ACTIVE)</a:t>
            </a:r>
          </a:p>
        </p:txBody>
      </p:sp>
      <p:cxnSp>
        <p:nvCxnSpPr>
          <p:cNvPr id="8" name="Connecteur droit 15"/>
          <p:cNvCxnSpPr>
            <a:stCxn id="7" idx="1"/>
          </p:cNvCxnSpPr>
          <p:nvPr/>
        </p:nvCxnSpPr>
        <p:spPr>
          <a:xfrm flipH="1" flipV="1">
            <a:off x="2483768" y="1383431"/>
            <a:ext cx="1656184" cy="66152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9F92182E-64AA-F941-A040-F5ADA82DD3F4}" type="slidenum">
              <a:rPr lang="en-US" altLang="en-US" smtClean="0"/>
              <a:pPr/>
              <a:t>30</a:t>
            </a:fld>
            <a:endParaRPr lang="en-US" altLang="en-US"/>
          </a:p>
        </p:txBody>
      </p:sp>
    </p:spTree>
    <p:extLst>
      <p:ext uri="{BB962C8B-B14F-4D97-AF65-F5344CB8AC3E}">
        <p14:creationId xmlns:p14="http://schemas.microsoft.com/office/powerpoint/2010/main" val="20311329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Transition Activation</a:t>
            </a:r>
            <a:endParaRPr lang="en-US" dirty="0"/>
          </a:p>
        </p:txBody>
      </p:sp>
      <p:sp>
        <p:nvSpPr>
          <p:cNvPr id="6" name="Date Placeholder 2"/>
          <p:cNvSpPr>
            <a:spLocks noGrp="1"/>
          </p:cNvSpPr>
          <p:nvPr>
            <p:ph type="dt" sz="half" idx="10"/>
          </p:nvPr>
        </p:nvSpPr>
        <p:spPr>
          <a:xfrm>
            <a:off x="457200" y="6477000"/>
            <a:ext cx="2133600" cy="244475"/>
          </a:xfrm>
        </p:spPr>
        <p:txBody>
          <a:bodyPr/>
          <a:lstStyle/>
          <a:p>
            <a:r>
              <a:rPr lang="en-US" altLang="en-US" smtClean="0"/>
              <a:t>14 September 2016</a:t>
            </a:r>
            <a:endParaRPr lang="en-US" altLang="en-US" dirty="0"/>
          </a:p>
        </p:txBody>
      </p:sp>
      <p:sp>
        <p:nvSpPr>
          <p:cNvPr id="19" name="Espace réservé du contenu 2"/>
          <p:cNvSpPr txBox="1">
            <a:spLocks/>
          </p:cNvSpPr>
          <p:nvPr/>
        </p:nvSpPr>
        <p:spPr bwMode="auto">
          <a:xfrm>
            <a:off x="467494" y="3948863"/>
            <a:ext cx="8208962" cy="249213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fontScale="92500" lnSpcReduction="2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dirty="0" smtClean="0"/>
              <a:t>Important operations</a:t>
            </a:r>
          </a:p>
          <a:p>
            <a:pPr lvl="1"/>
            <a:r>
              <a:rPr lang="en-US" sz="1600" dirty="0" smtClean="0">
                <a:latin typeface="Courier New" panose="02070309020205020404" pitchFamily="49" charset="0"/>
                <a:cs typeface="Courier New" panose="02070309020205020404" pitchFamily="49" charset="0"/>
              </a:rPr>
              <a:t>fire</a:t>
            </a:r>
          </a:p>
          <a:p>
            <a:pPr lvl="2"/>
            <a:r>
              <a:rPr lang="en-US" sz="1200" dirty="0" smtClean="0">
                <a:latin typeface="+mj-lt"/>
                <a:cs typeface="Courier New" panose="02070309020205020404" pitchFamily="49" charset="0"/>
              </a:rPr>
              <a:t>Exit source, execute the effect (if any), enter the target.</a:t>
            </a:r>
          </a:p>
          <a:p>
            <a:pPr lvl="1"/>
            <a:r>
              <a:rPr lang="en-US" sz="1600" dirty="0" smtClean="0">
                <a:latin typeface="Courier New" panose="02070309020205020404" pitchFamily="49" charset="0"/>
                <a:cs typeface="Courier New" panose="02070309020205020404" pitchFamily="49" charset="0"/>
              </a:rPr>
              <a:t>exitSource </a:t>
            </a:r>
            <a:r>
              <a:rPr lang="en-US" sz="1600" dirty="0" smtClean="0">
                <a:cs typeface="Courier New" panose="02070309020205020404" pitchFamily="49" charset="0"/>
              </a:rPr>
              <a:t>and</a:t>
            </a:r>
            <a:r>
              <a:rPr lang="en-US" sz="1600" dirty="0" smtClean="0">
                <a:latin typeface="Courier New" panose="02070309020205020404" pitchFamily="49" charset="0"/>
                <a:cs typeface="Courier New" panose="02070309020205020404" pitchFamily="49" charset="0"/>
              </a:rPr>
              <a:t> enterTarget</a:t>
            </a:r>
          </a:p>
          <a:p>
            <a:pPr lvl="2"/>
            <a:r>
              <a:rPr lang="en-US" sz="1200" dirty="0" smtClean="0">
                <a:latin typeface="+mj-lt"/>
                <a:cs typeface="Courier New" panose="02070309020205020404" pitchFamily="49" charset="0"/>
              </a:rPr>
              <a:t>Semantics related to source exiting and target entering are specific to the different </a:t>
            </a:r>
            <a:r>
              <a:rPr lang="en-US" sz="1200" dirty="0" smtClean="0">
                <a:latin typeface="+mj-lt"/>
                <a:cs typeface="Courier New" panose="02070309020205020404" pitchFamily="49" charset="0"/>
              </a:rPr>
              <a:t>kinds </a:t>
            </a:r>
            <a:r>
              <a:rPr lang="en-US" sz="1200" dirty="0" smtClean="0">
                <a:latin typeface="+mj-lt"/>
                <a:cs typeface="Courier New" panose="02070309020205020404" pitchFamily="49" charset="0"/>
              </a:rPr>
              <a:t>of </a:t>
            </a:r>
            <a:r>
              <a:rPr lang="en-US" sz="1200" dirty="0">
                <a:latin typeface="+mj-lt"/>
                <a:cs typeface="Courier New" panose="02070309020205020404" pitchFamily="49" charset="0"/>
              </a:rPr>
              <a:t>T</a:t>
            </a:r>
            <a:r>
              <a:rPr lang="en-US" sz="1200" dirty="0" smtClean="0">
                <a:latin typeface="+mj-lt"/>
                <a:cs typeface="Courier New" panose="02070309020205020404" pitchFamily="49" charset="0"/>
              </a:rPr>
              <a:t>ransitions (external</a:t>
            </a:r>
            <a:r>
              <a:rPr lang="en-US" sz="1200" dirty="0" smtClean="0">
                <a:latin typeface="+mj-lt"/>
                <a:cs typeface="Courier New" panose="02070309020205020404" pitchFamily="49" charset="0"/>
              </a:rPr>
              <a:t>, </a:t>
            </a:r>
            <a:r>
              <a:rPr lang="en-US" sz="1200" dirty="0" smtClean="0">
                <a:latin typeface="+mj-lt"/>
                <a:cs typeface="Courier New" panose="02070309020205020404" pitchFamily="49" charset="0"/>
              </a:rPr>
              <a:t>internal </a:t>
            </a:r>
            <a:r>
              <a:rPr lang="en-US" sz="1200" dirty="0" smtClean="0">
                <a:latin typeface="+mj-lt"/>
                <a:cs typeface="Courier New" panose="02070309020205020404" pitchFamily="49" charset="0"/>
              </a:rPr>
              <a:t>and </a:t>
            </a:r>
            <a:r>
              <a:rPr lang="en-US" sz="1200" dirty="0" smtClean="0">
                <a:latin typeface="+mj-lt"/>
                <a:cs typeface="Courier New" panose="02070309020205020404" pitchFamily="49" charset="0"/>
              </a:rPr>
              <a:t>local</a:t>
            </a:r>
            <a:r>
              <a:rPr lang="en-US" sz="1200" dirty="0" smtClean="0">
                <a:latin typeface="+mj-lt"/>
                <a:cs typeface="Courier New" panose="02070309020205020404" pitchFamily="49" charset="0"/>
              </a:rPr>
              <a:t>).</a:t>
            </a:r>
            <a:endParaRPr lang="en-US" sz="1200" dirty="0" smtClean="0">
              <a:latin typeface="Courier New" panose="02070309020205020404" pitchFamily="49" charset="0"/>
              <a:cs typeface="Courier New" panose="02070309020205020404" pitchFamily="49" charset="0"/>
            </a:endParaRPr>
          </a:p>
          <a:p>
            <a:pPr lvl="1"/>
            <a:r>
              <a:rPr lang="en-US" sz="1600" dirty="0" smtClean="0">
                <a:latin typeface="Courier New" panose="02070309020205020404" pitchFamily="49" charset="0"/>
                <a:cs typeface="Courier New" panose="02070309020205020404" pitchFamily="49" charset="0"/>
              </a:rPr>
              <a:t>evaluateGuard</a:t>
            </a:r>
            <a:endParaRPr lang="en-US" sz="1600" dirty="0">
              <a:latin typeface="Courier New" panose="02070309020205020404" pitchFamily="49" charset="0"/>
              <a:cs typeface="Courier New" panose="02070309020205020404" pitchFamily="49" charset="0"/>
            </a:endParaRPr>
          </a:p>
          <a:p>
            <a:pPr lvl="2"/>
            <a:r>
              <a:rPr lang="en-US" sz="1200" dirty="0" smtClean="0">
                <a:latin typeface="+mj-lt"/>
                <a:cs typeface="Courier New" panose="02070309020205020404" pitchFamily="49" charset="0"/>
              </a:rPr>
              <a:t>Capture the semantics related to the evaluation of the </a:t>
            </a:r>
            <a:r>
              <a:rPr lang="en-US" sz="1200" dirty="0" smtClean="0">
                <a:latin typeface="+mj-lt"/>
                <a:cs typeface="Courier New" panose="02070309020205020404" pitchFamily="49" charset="0"/>
              </a:rPr>
              <a:t>Transition </a:t>
            </a:r>
            <a:r>
              <a:rPr lang="en-US" sz="1200" dirty="0" smtClean="0">
                <a:latin typeface="+mj-lt"/>
                <a:cs typeface="Courier New" panose="02070309020205020404" pitchFamily="49" charset="0"/>
              </a:rPr>
              <a:t>guard.</a:t>
            </a:r>
          </a:p>
          <a:p>
            <a:pPr lvl="1"/>
            <a:r>
              <a:rPr lang="en-US" sz="1600" dirty="0" smtClean="0">
                <a:latin typeface="Courier New" panose="02070309020205020404" pitchFamily="49" charset="0"/>
                <a:cs typeface="Courier New" panose="02070309020205020404" pitchFamily="49" charset="0"/>
              </a:rPr>
              <a:t>canPropagateExecution</a:t>
            </a:r>
          </a:p>
          <a:p>
            <a:pPr lvl="2"/>
            <a:r>
              <a:rPr lang="en-US" sz="1200" dirty="0" smtClean="0">
                <a:latin typeface="+mj-lt"/>
                <a:cs typeface="Courier New" panose="02070309020205020404" pitchFamily="49" charset="0"/>
              </a:rPr>
              <a:t>If the event triggering the </a:t>
            </a:r>
            <a:r>
              <a:rPr lang="en-US" sz="1200" dirty="0" smtClean="0">
                <a:latin typeface="+mj-lt"/>
                <a:cs typeface="Courier New" panose="02070309020205020404" pitchFamily="49" charset="0"/>
              </a:rPr>
              <a:t>Transition </a:t>
            </a:r>
            <a:r>
              <a:rPr lang="en-US" sz="1200" dirty="0" smtClean="0">
                <a:latin typeface="+mj-lt"/>
                <a:cs typeface="Courier New" panose="02070309020205020404" pitchFamily="49" charset="0"/>
              </a:rPr>
              <a:t>is different from the last event used to trigger </a:t>
            </a:r>
            <a:r>
              <a:rPr lang="en-US" sz="1200" dirty="0" smtClean="0">
                <a:latin typeface="+mj-lt"/>
                <a:cs typeface="Courier New" panose="02070309020205020404" pitchFamily="49" charset="0"/>
              </a:rPr>
              <a:t>it, </a:t>
            </a:r>
            <a:r>
              <a:rPr lang="en-US" sz="1200" dirty="0" smtClean="0">
                <a:latin typeface="+mj-lt"/>
                <a:cs typeface="Courier New" panose="02070309020205020404" pitchFamily="49" charset="0"/>
              </a:rPr>
              <a:t>then to consider that the propagation can be performed, the target vertex of the </a:t>
            </a:r>
            <a:r>
              <a:rPr lang="en-US" sz="1200" dirty="0" smtClean="0">
                <a:latin typeface="+mj-lt"/>
                <a:cs typeface="Courier New" panose="02070309020205020404" pitchFamily="49" charset="0"/>
              </a:rPr>
              <a:t>Transition </a:t>
            </a:r>
            <a:r>
              <a:rPr lang="en-US" sz="1200" dirty="0" smtClean="0">
                <a:latin typeface="+mj-lt"/>
                <a:cs typeface="Courier New" panose="02070309020205020404" pitchFamily="49" charset="0"/>
              </a:rPr>
              <a:t>must be able to accept the propagation. If the current event and the last event are not </a:t>
            </a:r>
            <a:r>
              <a:rPr lang="en-US" sz="1200" dirty="0" smtClean="0">
                <a:latin typeface="+mj-lt"/>
                <a:cs typeface="Courier New" panose="02070309020205020404" pitchFamily="49" charset="0"/>
              </a:rPr>
              <a:t>different, </a:t>
            </a:r>
            <a:r>
              <a:rPr lang="en-US" sz="1200" dirty="0" smtClean="0">
                <a:latin typeface="+mj-lt"/>
                <a:cs typeface="Courier New" panose="02070309020205020404" pitchFamily="49" charset="0"/>
              </a:rPr>
              <a:t>the last static analysis result </a:t>
            </a:r>
            <a:r>
              <a:rPr lang="en-US" sz="1200" dirty="0" smtClean="0">
                <a:latin typeface="+mj-lt"/>
                <a:cs typeface="Courier New" panose="02070309020205020404" pitchFamily="49" charset="0"/>
              </a:rPr>
              <a:t>is </a:t>
            </a:r>
            <a:r>
              <a:rPr lang="en-US" sz="1200" dirty="0" smtClean="0">
                <a:latin typeface="+mj-lt"/>
                <a:cs typeface="Courier New" panose="02070309020205020404" pitchFamily="49" charset="0"/>
              </a:rPr>
              <a:t>returned.</a:t>
            </a:r>
          </a:p>
        </p:txBody>
      </p:sp>
      <p:pic>
        <p:nvPicPr>
          <p:cNvPr id="4" name="Image 3"/>
          <p:cNvPicPr>
            <a:picLocks noChangeAspect="1"/>
          </p:cNvPicPr>
          <p:nvPr/>
        </p:nvPicPr>
        <p:blipFill>
          <a:blip r:embed="rId2"/>
          <a:stretch>
            <a:fillRect/>
          </a:stretch>
        </p:blipFill>
        <p:spPr>
          <a:xfrm>
            <a:off x="2824738" y="935352"/>
            <a:ext cx="3704059" cy="2997704"/>
          </a:xfrm>
          <a:prstGeom prst="rect">
            <a:avLst/>
          </a:prstGeom>
        </p:spPr>
      </p:pic>
      <p:sp>
        <p:nvSpPr>
          <p:cNvPr id="8" name="Rectangle 7"/>
          <p:cNvSpPr/>
          <p:nvPr/>
        </p:nvSpPr>
        <p:spPr>
          <a:xfrm>
            <a:off x="251520" y="1733730"/>
            <a:ext cx="2160240" cy="97519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Least common ancestor existing between the source and the target </a:t>
            </a:r>
            <a:r>
              <a:rPr lang="en-US" sz="1000" dirty="0" err="1" smtClean="0">
                <a:latin typeface="+mj-lt"/>
                <a:cs typeface="Courier New" panose="02070309020205020404" pitchFamily="49" charset="0"/>
              </a:rPr>
              <a:t>VertexActivations</a:t>
            </a:r>
            <a:r>
              <a:rPr lang="en-US" sz="1000" dirty="0" smtClean="0">
                <a:latin typeface="+mj-lt"/>
                <a:cs typeface="Courier New" panose="02070309020205020404" pitchFamily="49" charset="0"/>
              </a:rPr>
              <a:t>. Computed only once, when the </a:t>
            </a:r>
            <a:r>
              <a:rPr lang="en-US" sz="1000" dirty="0" smtClean="0">
                <a:latin typeface="+mj-lt"/>
                <a:cs typeface="Courier New" panose="02070309020205020404" pitchFamily="49" charset="0"/>
              </a:rPr>
              <a:t>Transition </a:t>
            </a:r>
            <a:r>
              <a:rPr lang="en-US" sz="1000" dirty="0" smtClean="0">
                <a:latin typeface="+mj-lt"/>
                <a:cs typeface="Courier New" panose="02070309020205020404" pitchFamily="49" charset="0"/>
              </a:rPr>
              <a:t>is fired for the first time.</a:t>
            </a:r>
          </a:p>
        </p:txBody>
      </p:sp>
      <p:cxnSp>
        <p:nvCxnSpPr>
          <p:cNvPr id="9" name="Connecteur droit 15"/>
          <p:cNvCxnSpPr>
            <a:endCxn id="8" idx="3"/>
          </p:cNvCxnSpPr>
          <p:nvPr/>
        </p:nvCxnSpPr>
        <p:spPr>
          <a:xfrm flipH="1">
            <a:off x="2411760" y="1556792"/>
            <a:ext cx="576064" cy="66453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732240" y="1066115"/>
            <a:ext cx="2160240" cy="61515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Status of the </a:t>
            </a:r>
            <a:r>
              <a:rPr lang="en-US" sz="1000" dirty="0" err="1" smtClean="0">
                <a:latin typeface="+mj-lt"/>
                <a:cs typeface="Courier New" panose="02070309020205020404" pitchFamily="49" charset="0"/>
              </a:rPr>
              <a:t>TransitionActivation</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at the static analysis time</a:t>
            </a:r>
          </a:p>
        </p:txBody>
      </p:sp>
      <p:cxnSp>
        <p:nvCxnSpPr>
          <p:cNvPr id="15" name="Connecteur droit 15"/>
          <p:cNvCxnSpPr/>
          <p:nvPr/>
        </p:nvCxnSpPr>
        <p:spPr>
          <a:xfrm flipH="1">
            <a:off x="4572000" y="1340768"/>
            <a:ext cx="2160240"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51520" y="1030111"/>
            <a:ext cx="2160240" cy="61515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Status of the transition activation in the runtime (NONE, REACHED, TRAVERSED)</a:t>
            </a:r>
          </a:p>
        </p:txBody>
      </p:sp>
      <p:cxnSp>
        <p:nvCxnSpPr>
          <p:cNvPr id="21" name="Connecteur droit 15"/>
          <p:cNvCxnSpPr/>
          <p:nvPr/>
        </p:nvCxnSpPr>
        <p:spPr>
          <a:xfrm flipH="1">
            <a:off x="2411760" y="1243082"/>
            <a:ext cx="504056" cy="15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9F92182E-64AA-F941-A040-F5ADA82DD3F4}" type="slidenum">
              <a:rPr lang="en-US" altLang="en-US" smtClean="0"/>
              <a:pPr/>
              <a:t>31</a:t>
            </a:fld>
            <a:endParaRPr lang="en-US" altLang="en-US"/>
          </a:p>
        </p:txBody>
      </p:sp>
    </p:spTree>
    <p:extLst>
      <p:ext uri="{BB962C8B-B14F-4D97-AF65-F5344CB8AC3E}">
        <p14:creationId xmlns:p14="http://schemas.microsoft.com/office/powerpoint/2010/main" val="41991348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stretch>
            <a:fillRect/>
          </a:stretch>
        </p:blipFill>
        <p:spPr>
          <a:xfrm>
            <a:off x="1161456" y="1052736"/>
            <a:ext cx="6367264" cy="3775327"/>
          </a:xfrm>
          <a:prstGeom prst="rect">
            <a:avLst/>
          </a:prstGeom>
        </p:spPr>
      </p:pic>
      <p:sp>
        <p:nvSpPr>
          <p:cNvPr id="5" name="Rectangle 4"/>
          <p:cNvSpPr/>
          <p:nvPr/>
        </p:nvSpPr>
        <p:spPr>
          <a:xfrm>
            <a:off x="2673624" y="1844824"/>
            <a:ext cx="2186408" cy="759403"/>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A StateMachineConfiguration always belongs to a </a:t>
            </a:r>
            <a:r>
              <a:rPr lang="en-US" sz="1100" dirty="0" err="1" smtClean="0">
                <a:cs typeface="Courier New" panose="02070309020205020404" pitchFamily="49" charset="0"/>
              </a:rPr>
              <a:t>StateMachineExecution</a:t>
            </a:r>
            <a:r>
              <a:rPr lang="en-US" sz="1100" dirty="0" smtClean="0">
                <a:cs typeface="Courier New" panose="02070309020205020404" pitchFamily="49" charset="0"/>
              </a:rPr>
              <a:t>.</a:t>
            </a:r>
            <a:endParaRPr lang="en-US" sz="1100" dirty="0">
              <a:cs typeface="Courier New" panose="02070309020205020404" pitchFamily="49" charset="0"/>
            </a:endParaRPr>
          </a:p>
        </p:txBody>
      </p:sp>
      <p:cxnSp>
        <p:nvCxnSpPr>
          <p:cNvPr id="6" name="Connecteur droit 15"/>
          <p:cNvCxnSpPr/>
          <p:nvPr/>
        </p:nvCxnSpPr>
        <p:spPr>
          <a:xfrm flipH="1">
            <a:off x="2313584" y="2180203"/>
            <a:ext cx="360040" cy="4432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dirty="0" smtClean="0"/>
              <a:t>PSSM: State Machine Configuration</a:t>
            </a:r>
            <a:endParaRPr lang="en-US" dirty="0"/>
          </a:p>
        </p:txBody>
      </p:sp>
      <p:sp>
        <p:nvSpPr>
          <p:cNvPr id="10" name="Rectangle 9"/>
          <p:cNvSpPr/>
          <p:nvPr/>
        </p:nvSpPr>
        <p:spPr>
          <a:xfrm>
            <a:off x="76944" y="1412776"/>
            <a:ext cx="1686744" cy="136815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A StateMachine Configuration represents the hierarchy of activate </a:t>
            </a:r>
            <a:r>
              <a:rPr lang="en-US" sz="1100" dirty="0" smtClean="0">
                <a:cs typeface="Courier New" panose="02070309020205020404" pitchFamily="49" charset="0"/>
              </a:rPr>
              <a:t>States that the </a:t>
            </a:r>
            <a:r>
              <a:rPr lang="en-US" sz="1100" dirty="0" smtClean="0">
                <a:cs typeface="Courier New" panose="02070309020205020404" pitchFamily="49" charset="0"/>
              </a:rPr>
              <a:t>currently </a:t>
            </a:r>
            <a:r>
              <a:rPr lang="en-US" sz="1100" dirty="0" smtClean="0">
                <a:cs typeface="Courier New" panose="02070309020205020404" pitchFamily="49" charset="0"/>
              </a:rPr>
              <a:t>executing </a:t>
            </a:r>
            <a:r>
              <a:rPr lang="en-US" sz="1100" dirty="0" err="1" smtClean="0">
                <a:cs typeface="Courier New" panose="02070309020205020404" pitchFamily="49" charset="0"/>
              </a:rPr>
              <a:t>StateMachine</a:t>
            </a:r>
            <a:r>
              <a:rPr lang="en-US" sz="1100" dirty="0" smtClean="0">
                <a:cs typeface="Courier New" panose="02070309020205020404" pitchFamily="49" charset="0"/>
              </a:rPr>
              <a:t> </a:t>
            </a:r>
            <a:r>
              <a:rPr lang="en-US" sz="1100" dirty="0" smtClean="0">
                <a:cs typeface="Courier New" panose="02070309020205020404" pitchFamily="49" charset="0"/>
              </a:rPr>
              <a:t>is in. </a:t>
            </a:r>
            <a:endParaRPr lang="en-US" sz="1100" dirty="0">
              <a:latin typeface="Courier New" panose="02070309020205020404" pitchFamily="49" charset="0"/>
              <a:cs typeface="Courier New" panose="02070309020205020404" pitchFamily="49" charset="0"/>
            </a:endParaRPr>
          </a:p>
        </p:txBody>
      </p:sp>
      <p:cxnSp>
        <p:nvCxnSpPr>
          <p:cNvPr id="11" name="Connecteur droit 15"/>
          <p:cNvCxnSpPr/>
          <p:nvPr/>
        </p:nvCxnSpPr>
        <p:spPr>
          <a:xfrm flipH="1" flipV="1">
            <a:off x="1763688" y="2462863"/>
            <a:ext cx="220416" cy="47674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664624" y="1379343"/>
            <a:ext cx="2376264" cy="122488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Internal structure of a configuration is given as a hierarchy of  </a:t>
            </a:r>
            <a:r>
              <a:rPr lang="en-US" sz="1100" dirty="0" err="1" smtClean="0">
                <a:cs typeface="Courier New" panose="02070309020205020404" pitchFamily="49" charset="0"/>
              </a:rPr>
              <a:t>StateConfigurations</a:t>
            </a:r>
            <a:r>
              <a:rPr lang="en-US" sz="1100" dirty="0" smtClean="0">
                <a:cs typeface="Courier New" panose="02070309020205020404" pitchFamily="49" charset="0"/>
              </a:rPr>
              <a:t>. </a:t>
            </a:r>
            <a:r>
              <a:rPr lang="en-US" sz="1100" dirty="0" smtClean="0">
                <a:cs typeface="Courier New" panose="02070309020205020404" pitchFamily="49" charset="0"/>
              </a:rPr>
              <a:t>Each </a:t>
            </a:r>
            <a:r>
              <a:rPr lang="en-US" sz="1100" dirty="0" err="1" smtClean="0">
                <a:cs typeface="Courier New" panose="02070309020205020404" pitchFamily="49" charset="0"/>
              </a:rPr>
              <a:t>StateConfiguration</a:t>
            </a:r>
            <a:r>
              <a:rPr lang="en-US" sz="1100" dirty="0" smtClean="0">
                <a:cs typeface="Courier New" panose="02070309020205020404" pitchFamily="49" charset="0"/>
              </a:rPr>
              <a:t> in the hierarchy designate a currently active </a:t>
            </a:r>
            <a:r>
              <a:rPr lang="en-US" sz="1100" dirty="0" smtClean="0">
                <a:cs typeface="Courier New" panose="02070309020205020404" pitchFamily="49" charset="0"/>
              </a:rPr>
              <a:t>State</a:t>
            </a:r>
            <a:r>
              <a:rPr lang="en-US" sz="1100" dirty="0" smtClean="0">
                <a:cs typeface="Courier New" panose="02070309020205020404" pitchFamily="49" charset="0"/>
              </a:rPr>
              <a:t>.</a:t>
            </a:r>
            <a:endParaRPr lang="en-US" sz="1100" dirty="0">
              <a:cs typeface="Courier New" panose="02070309020205020404" pitchFamily="49" charset="0"/>
            </a:endParaRPr>
          </a:p>
        </p:txBody>
      </p:sp>
      <p:cxnSp>
        <p:nvCxnSpPr>
          <p:cNvPr id="15" name="Connecteur droit 15"/>
          <p:cNvCxnSpPr/>
          <p:nvPr/>
        </p:nvCxnSpPr>
        <p:spPr>
          <a:xfrm flipH="1">
            <a:off x="6952656" y="2604227"/>
            <a:ext cx="288032" cy="335379"/>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13" name="Espace réservé du contenu 2"/>
          <p:cNvSpPr txBox="1">
            <a:spLocks/>
          </p:cNvSpPr>
          <p:nvPr/>
        </p:nvSpPr>
        <p:spPr bwMode="auto">
          <a:xfrm>
            <a:off x="467494" y="4725144"/>
            <a:ext cx="8208962" cy="175185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fontScale="62500" lnSpcReduction="2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Usage of state machine configuration</a:t>
            </a:r>
          </a:p>
          <a:p>
            <a:pPr lvl="1"/>
            <a:r>
              <a:rPr lang="en-US" dirty="0" smtClean="0"/>
              <a:t>Determine if an </a:t>
            </a:r>
            <a:r>
              <a:rPr lang="en-US" dirty="0" err="1" smtClean="0"/>
              <a:t>Event</a:t>
            </a:r>
            <a:r>
              <a:rPr lang="en-US" dirty="0" err="1" smtClean="0"/>
              <a:t>O</a:t>
            </a:r>
            <a:r>
              <a:rPr lang="en-US" dirty="0" err="1" smtClean="0"/>
              <a:t>ccurrence</a:t>
            </a:r>
            <a:r>
              <a:rPr lang="en-US" dirty="0" smtClean="0"/>
              <a:t> </a:t>
            </a:r>
            <a:r>
              <a:rPr lang="en-US" dirty="0" smtClean="0"/>
              <a:t>is deferred</a:t>
            </a:r>
          </a:p>
          <a:p>
            <a:pPr lvl="1"/>
            <a:r>
              <a:rPr lang="en-US" dirty="0" smtClean="0"/>
              <a:t>Determine if an </a:t>
            </a:r>
            <a:r>
              <a:rPr lang="en-US" dirty="0" err="1" smtClean="0"/>
              <a:t>EventOccurrence</a:t>
            </a:r>
            <a:r>
              <a:rPr lang="en-US" dirty="0" smtClean="0"/>
              <a:t> </a:t>
            </a:r>
            <a:r>
              <a:rPr lang="en-US" dirty="0" smtClean="0"/>
              <a:t>triggers one or more </a:t>
            </a:r>
            <a:r>
              <a:rPr lang="en-US" dirty="0" smtClean="0"/>
              <a:t>Transitions</a:t>
            </a:r>
            <a:endParaRPr lang="en-US" dirty="0" smtClean="0"/>
          </a:p>
          <a:p>
            <a:r>
              <a:rPr lang="en-US" dirty="0" smtClean="0"/>
              <a:t>Constraint</a:t>
            </a:r>
          </a:p>
          <a:p>
            <a:pPr lvl="1"/>
            <a:r>
              <a:rPr lang="en-US" dirty="0" smtClean="0"/>
              <a:t>The target configuration cannot be invalid </a:t>
            </a:r>
          </a:p>
          <a:p>
            <a:pPr lvl="2"/>
            <a:r>
              <a:rPr lang="en-US" dirty="0" smtClean="0"/>
              <a:t>This is ensured by the static analysis performed before taking the decision to perform a step.</a:t>
            </a:r>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32</a:t>
            </a:fld>
            <a:endParaRPr lang="en-US" altLang="en-US"/>
          </a:p>
        </p:txBody>
      </p:sp>
    </p:spTree>
    <p:extLst>
      <p:ext uri="{BB962C8B-B14F-4D97-AF65-F5344CB8AC3E}">
        <p14:creationId xmlns:p14="http://schemas.microsoft.com/office/powerpoint/2010/main" val="20951125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US" dirty="0" smtClean="0"/>
              <a:t>Vertex Activation Specializations</a:t>
            </a:r>
            <a:endParaRPr lang="en-US" dirty="0"/>
          </a:p>
        </p:txBody>
      </p:sp>
      <p:sp>
        <p:nvSpPr>
          <p:cNvPr id="7" name="Sous-titre 6"/>
          <p:cNvSpPr>
            <a:spLocks noGrp="1"/>
          </p:cNvSpPr>
          <p:nvPr>
            <p:ph type="subTitle" idx="1"/>
          </p:nvPr>
        </p:nvSpPr>
        <p:spPr/>
        <p:txBody>
          <a:bodyPr/>
          <a:lstStyle/>
          <a:p>
            <a:r>
              <a:rPr lang="en-US" dirty="0" smtClean="0"/>
              <a:t>StateActivation, FinalStateActivation and all </a:t>
            </a:r>
            <a:r>
              <a:rPr lang="en-US" dirty="0" err="1" smtClean="0"/>
              <a:t>PseudostateActivation</a:t>
            </a:r>
            <a:endParaRPr lang="en-US" dirty="0"/>
          </a:p>
        </p:txBody>
      </p:sp>
      <p:sp>
        <p:nvSpPr>
          <p:cNvPr id="4" name="Espace réservé de la date 3"/>
          <p:cNvSpPr>
            <a:spLocks noGrp="1"/>
          </p:cNvSpPr>
          <p:nvPr>
            <p:ph type="dt" sz="half" idx="2"/>
          </p:nvPr>
        </p:nvSpPr>
        <p:spPr/>
        <p:txBody>
          <a:bodyPr/>
          <a:lstStyle/>
          <a:p>
            <a:r>
              <a:rPr lang="en-US" altLang="en-US" smtClean="0"/>
              <a:t>14 September 2016</a:t>
            </a:r>
            <a:endParaRPr lang="en-US" altLang="en-US" dirty="0"/>
          </a:p>
        </p:txBody>
      </p:sp>
      <p:sp>
        <p:nvSpPr>
          <p:cNvPr id="2" name="Slide Number Placeholder 1"/>
          <p:cNvSpPr>
            <a:spLocks noGrp="1"/>
          </p:cNvSpPr>
          <p:nvPr>
            <p:ph type="sldNum" sz="quarter" idx="4"/>
          </p:nvPr>
        </p:nvSpPr>
        <p:spPr/>
        <p:txBody>
          <a:bodyPr/>
          <a:lstStyle/>
          <a:p>
            <a:fld id="{8C53F4D0-3818-D347-966E-B96BA407C75C}" type="slidenum">
              <a:rPr lang="en-US" altLang="en-US" smtClean="0"/>
              <a:pPr/>
              <a:t>33</a:t>
            </a:fld>
            <a:endParaRPr lang="en-US" altLang="en-US"/>
          </a:p>
        </p:txBody>
      </p:sp>
    </p:spTree>
    <p:extLst>
      <p:ext uri="{BB962C8B-B14F-4D97-AF65-F5344CB8AC3E}">
        <p14:creationId xmlns:p14="http://schemas.microsoft.com/office/powerpoint/2010/main" val="3349912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State Activation</a:t>
            </a:r>
            <a:endParaRPr lang="en-US" dirty="0"/>
          </a:p>
        </p:txBody>
      </p:sp>
      <p:pic>
        <p:nvPicPr>
          <p:cNvPr id="6" name="Image 5"/>
          <p:cNvPicPr>
            <a:picLocks noChangeAspect="1"/>
          </p:cNvPicPr>
          <p:nvPr/>
        </p:nvPicPr>
        <p:blipFill>
          <a:blip r:embed="rId2"/>
          <a:stretch>
            <a:fillRect/>
          </a:stretch>
        </p:blipFill>
        <p:spPr>
          <a:xfrm>
            <a:off x="229918" y="1844824"/>
            <a:ext cx="8662562" cy="3384376"/>
          </a:xfrm>
          <a:prstGeom prst="rect">
            <a:avLst/>
          </a:prstGeom>
        </p:spPr>
      </p:pic>
      <p:sp>
        <p:nvSpPr>
          <p:cNvPr id="30" name="Rectangle 29"/>
          <p:cNvSpPr/>
          <p:nvPr/>
        </p:nvSpPr>
        <p:spPr>
          <a:xfrm>
            <a:off x="234114" y="1196753"/>
            <a:ext cx="2825717" cy="62636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StateActivation captures the execution semantics of a State.</a:t>
            </a:r>
          </a:p>
        </p:txBody>
      </p:sp>
      <p:cxnSp>
        <p:nvCxnSpPr>
          <p:cNvPr id="31" name="Connecteur droit 15"/>
          <p:cNvCxnSpPr/>
          <p:nvPr/>
        </p:nvCxnSpPr>
        <p:spPr>
          <a:xfrm>
            <a:off x="1259632" y="1823121"/>
            <a:ext cx="0" cy="813791"/>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2" name="Date Placeholder 2"/>
          <p:cNvSpPr>
            <a:spLocks noGrp="1"/>
          </p:cNvSpPr>
          <p:nvPr>
            <p:ph type="dt" sz="half" idx="10"/>
          </p:nvPr>
        </p:nvSpPr>
        <p:spPr>
          <a:xfrm>
            <a:off x="457200" y="6477000"/>
            <a:ext cx="2133600" cy="244475"/>
          </a:xfrm>
        </p:spPr>
        <p:txBody>
          <a:bodyPr/>
          <a:lstStyle/>
          <a:p>
            <a:r>
              <a:rPr lang="en-US" altLang="en-US" smtClean="0"/>
              <a:t>14 September 2016</a:t>
            </a:r>
            <a:endParaRPr lang="en-US" altLang="en-US" dirty="0"/>
          </a:p>
        </p:txBody>
      </p:sp>
      <p:sp>
        <p:nvSpPr>
          <p:cNvPr id="53" name="Rectangle 52"/>
          <p:cNvSpPr/>
          <p:nvPr/>
        </p:nvSpPr>
        <p:spPr>
          <a:xfrm>
            <a:off x="4211960" y="1196752"/>
            <a:ext cx="2825717" cy="770383"/>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StateActivation can be associated to a </a:t>
            </a:r>
            <a:r>
              <a:rPr lang="en-US" sz="1000" dirty="0" err="1">
                <a:ea typeface="Courier New" charset="0"/>
                <a:cs typeface="Courier New" charset="0"/>
              </a:rPr>
              <a:t>D</a:t>
            </a:r>
            <a:r>
              <a:rPr lang="en-US" sz="1000" dirty="0" err="1" smtClean="0">
                <a:ea typeface="Courier New" charset="0"/>
                <a:cs typeface="Courier New" charset="0"/>
              </a:rPr>
              <a:t>oActivityContextObject</a:t>
            </a:r>
            <a:r>
              <a:rPr lang="en-US" sz="1000" dirty="0" smtClean="0">
                <a:latin typeface="+mj-lt"/>
                <a:cs typeface="Courier New" panose="02070309020205020404" pitchFamily="49" charset="0"/>
              </a:rPr>
              <a:t>. If so, a </a:t>
            </a:r>
            <a:r>
              <a:rPr lang="en-US" sz="1000" dirty="0" smtClean="0">
                <a:latin typeface="Courier New" charset="0"/>
                <a:ea typeface="Courier New" charset="0"/>
                <a:cs typeface="Courier New" charset="0"/>
              </a:rPr>
              <a:t>doActivity</a:t>
            </a:r>
            <a:r>
              <a:rPr lang="en-US" sz="1000" dirty="0" smtClean="0">
                <a:latin typeface="+mj-lt"/>
                <a:cs typeface="Courier New" panose="02070309020205020404" pitchFamily="49" charset="0"/>
              </a:rPr>
              <a:t> is currently running at that </a:t>
            </a:r>
            <a:r>
              <a:rPr lang="en-US" sz="1000" dirty="0" smtClean="0">
                <a:latin typeface="+mj-lt"/>
                <a:cs typeface="Courier New" panose="02070309020205020404" pitchFamily="49" charset="0"/>
              </a:rPr>
              <a:t>State </a:t>
            </a:r>
            <a:r>
              <a:rPr lang="en-US" sz="1000" dirty="0" smtClean="0">
                <a:latin typeface="+mj-lt"/>
                <a:cs typeface="Courier New" panose="02070309020205020404" pitchFamily="49" charset="0"/>
              </a:rPr>
              <a:t>(i.e. it is not completed)</a:t>
            </a:r>
          </a:p>
        </p:txBody>
      </p:sp>
      <p:cxnSp>
        <p:nvCxnSpPr>
          <p:cNvPr id="54" name="Connecteur droit 15"/>
          <p:cNvCxnSpPr/>
          <p:nvPr/>
        </p:nvCxnSpPr>
        <p:spPr>
          <a:xfrm>
            <a:off x="6804248" y="1967135"/>
            <a:ext cx="0" cy="2037929"/>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3114435" y="5389241"/>
            <a:ext cx="2825717" cy="84807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StateActivation can be, if the </a:t>
            </a:r>
            <a:r>
              <a:rPr lang="en-US" sz="1000" dirty="0" smtClean="0">
                <a:latin typeface="+mj-lt"/>
                <a:cs typeface="Courier New" panose="02070309020205020404" pitchFamily="49" charset="0"/>
              </a:rPr>
              <a:t>State </a:t>
            </a:r>
            <a:r>
              <a:rPr lang="en-US" sz="1000" dirty="0" smtClean="0">
                <a:latin typeface="+mj-lt"/>
                <a:cs typeface="Courier New" panose="02070309020205020404" pitchFamily="49" charset="0"/>
              </a:rPr>
              <a:t>is composite, associated with a set of RegionActivation corresponding to visitors of the different Region of that State.</a:t>
            </a:r>
          </a:p>
        </p:txBody>
      </p:sp>
      <p:cxnSp>
        <p:nvCxnSpPr>
          <p:cNvPr id="59" name="Connecteur droit 15"/>
          <p:cNvCxnSpPr/>
          <p:nvPr/>
        </p:nvCxnSpPr>
        <p:spPr>
          <a:xfrm>
            <a:off x="5724128" y="4439071"/>
            <a:ext cx="0" cy="95017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6084168" y="5389240"/>
            <a:ext cx="2825717" cy="84807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a:cs typeface="Courier New" panose="02070309020205020404" pitchFamily="49" charset="0"/>
              </a:rPr>
              <a:t>I</a:t>
            </a:r>
            <a:r>
              <a:rPr lang="en-US" sz="1000" dirty="0" smtClean="0">
                <a:cs typeface="Courier New" panose="02070309020205020404" pitchFamily="49" charset="0"/>
              </a:rPr>
              <a:t>f </a:t>
            </a:r>
            <a:r>
              <a:rPr lang="en-US" sz="1000" dirty="0">
                <a:cs typeface="Courier New" panose="02070309020205020404" pitchFamily="49" charset="0"/>
              </a:rPr>
              <a:t>the State is composite and has entry or exit </a:t>
            </a:r>
            <a:r>
              <a:rPr lang="en-US" sz="1000" dirty="0" smtClean="0">
                <a:cs typeface="Courier New" panose="02070309020205020404" pitchFamily="49" charset="0"/>
              </a:rPr>
              <a:t>points, </a:t>
            </a:r>
            <a:r>
              <a:rPr lang="en-US" sz="1000" dirty="0">
                <a:latin typeface="+mj-lt"/>
                <a:cs typeface="Courier New" panose="02070309020205020404" pitchFamily="49" charset="0"/>
              </a:rPr>
              <a:t>a</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StateActivation can </a:t>
            </a:r>
            <a:r>
              <a:rPr lang="en-US" sz="1000" dirty="0" smtClean="0">
                <a:latin typeface="+mj-lt"/>
                <a:cs typeface="Courier New" panose="02070309020205020404" pitchFamily="49" charset="0"/>
              </a:rPr>
              <a:t>be associated </a:t>
            </a:r>
            <a:r>
              <a:rPr lang="en-US" sz="1000" dirty="0" smtClean="0">
                <a:latin typeface="+mj-lt"/>
                <a:cs typeface="Courier New" panose="02070309020205020404" pitchFamily="49" charset="0"/>
              </a:rPr>
              <a:t>with a set of </a:t>
            </a:r>
            <a:r>
              <a:rPr lang="en-US" sz="1000" dirty="0" err="1" smtClean="0">
                <a:latin typeface="+mj-lt"/>
                <a:cs typeface="Courier New" panose="02070309020205020404" pitchFamily="49" charset="0"/>
              </a:rPr>
              <a:t>EntryPointActivations</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or </a:t>
            </a:r>
            <a:r>
              <a:rPr lang="en-US" sz="1000" dirty="0" err="1" smtClean="0">
                <a:latin typeface="+mj-lt"/>
                <a:cs typeface="Courier New" panose="02070309020205020404" pitchFamily="49" charset="0"/>
              </a:rPr>
              <a:t>ExitPointActivations</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These visitors capture semantics of both </a:t>
            </a:r>
            <a:r>
              <a:rPr lang="en-US" sz="1000" dirty="0" smtClean="0">
                <a:latin typeface="+mj-lt"/>
                <a:cs typeface="Courier New" panose="02070309020205020404" pitchFamily="49" charset="0"/>
              </a:rPr>
              <a:t>entry and exit </a:t>
            </a:r>
            <a:r>
              <a:rPr lang="en-US" sz="1000" dirty="0" smtClean="0">
                <a:latin typeface="+mj-lt"/>
                <a:cs typeface="Courier New" panose="02070309020205020404" pitchFamily="49" charset="0"/>
              </a:rPr>
              <a:t>points</a:t>
            </a:r>
          </a:p>
        </p:txBody>
      </p:sp>
      <p:cxnSp>
        <p:nvCxnSpPr>
          <p:cNvPr id="62" name="Connecteur droit 15"/>
          <p:cNvCxnSpPr/>
          <p:nvPr/>
        </p:nvCxnSpPr>
        <p:spPr>
          <a:xfrm>
            <a:off x="6660232" y="4863105"/>
            <a:ext cx="0" cy="52613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9F92182E-64AA-F941-A040-F5ADA82DD3F4}" type="slidenum">
              <a:rPr lang="en-US" altLang="en-US" smtClean="0"/>
              <a:pPr/>
              <a:t>34</a:t>
            </a:fld>
            <a:endParaRPr lang="en-US" altLang="en-US"/>
          </a:p>
        </p:txBody>
      </p:sp>
    </p:spTree>
    <p:extLst>
      <p:ext uri="{BB962C8B-B14F-4D97-AF65-F5344CB8AC3E}">
        <p14:creationId xmlns:p14="http://schemas.microsoft.com/office/powerpoint/2010/main" val="32579626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PSSM: Final State Activation</a:t>
            </a:r>
            <a:endParaRPr lang="en-US" dirty="0"/>
          </a:p>
        </p:txBody>
      </p:sp>
      <p:sp>
        <p:nvSpPr>
          <p:cNvPr id="3" name="Espace réservé de la date 2"/>
          <p:cNvSpPr>
            <a:spLocks noGrp="1"/>
          </p:cNvSpPr>
          <p:nvPr>
            <p:ph type="dt" sz="half" idx="10"/>
          </p:nvPr>
        </p:nvSpPr>
        <p:spPr/>
        <p:txBody>
          <a:bodyPr/>
          <a:lstStyle/>
          <a:p>
            <a:r>
              <a:rPr lang="en-US" altLang="en-US" smtClean="0"/>
              <a:t>14 September 2016</a:t>
            </a:r>
            <a:endParaRPr lang="en-US" altLang="en-US" dirty="0"/>
          </a:p>
        </p:txBody>
      </p:sp>
      <p:pic>
        <p:nvPicPr>
          <p:cNvPr id="6" name="Image 5"/>
          <p:cNvPicPr>
            <a:picLocks noChangeAspect="1"/>
          </p:cNvPicPr>
          <p:nvPr/>
        </p:nvPicPr>
        <p:blipFill>
          <a:blip r:embed="rId2"/>
          <a:stretch>
            <a:fillRect/>
          </a:stretch>
        </p:blipFill>
        <p:spPr>
          <a:xfrm>
            <a:off x="467544" y="1052736"/>
            <a:ext cx="5616624" cy="3567842"/>
          </a:xfrm>
          <a:prstGeom prst="rect">
            <a:avLst/>
          </a:prstGeom>
        </p:spPr>
      </p:pic>
      <p:sp>
        <p:nvSpPr>
          <p:cNvPr id="7" name="Espace réservé du contenu 2"/>
          <p:cNvSpPr txBox="1">
            <a:spLocks/>
          </p:cNvSpPr>
          <p:nvPr/>
        </p:nvSpPr>
        <p:spPr bwMode="auto">
          <a:xfrm>
            <a:off x="323528" y="4725144"/>
            <a:ext cx="8496894" cy="175185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fontScale="62500" lnSpcReduction="2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Constraints</a:t>
            </a:r>
          </a:p>
          <a:p>
            <a:pPr lvl="1"/>
            <a:r>
              <a:rPr lang="en-US" dirty="0" smtClean="0"/>
              <a:t>Cannot defer an </a:t>
            </a:r>
            <a:r>
              <a:rPr lang="en-US" dirty="0" err="1" smtClean="0"/>
              <a:t>EventOccurrence</a:t>
            </a:r>
            <a:r>
              <a:rPr lang="en-US" dirty="0" smtClean="0"/>
              <a:t> </a:t>
            </a:r>
            <a:r>
              <a:rPr lang="en-US" dirty="0" smtClean="0"/>
              <a:t>(no trigger is allowed)</a:t>
            </a:r>
          </a:p>
          <a:p>
            <a:pPr lvl="1"/>
            <a:r>
              <a:rPr lang="en-US" dirty="0" smtClean="0"/>
              <a:t>Cannot enter </a:t>
            </a:r>
            <a:r>
              <a:rPr lang="en-US" dirty="0" smtClean="0"/>
              <a:t>Regions (Regions </a:t>
            </a:r>
            <a:r>
              <a:rPr lang="en-US" dirty="0" smtClean="0"/>
              <a:t>are not allowed in </a:t>
            </a:r>
            <a:r>
              <a:rPr lang="en-US" dirty="0" smtClean="0"/>
              <a:t>a </a:t>
            </a:r>
            <a:r>
              <a:rPr lang="en-US" dirty="0" err="1" smtClean="0"/>
              <a:t>FinalState</a:t>
            </a:r>
            <a:r>
              <a:rPr lang="en-US" dirty="0" smtClean="0"/>
              <a:t>)</a:t>
            </a:r>
          </a:p>
          <a:p>
            <a:pPr lvl="1"/>
            <a:r>
              <a:rPr lang="en-US" dirty="0" smtClean="0"/>
              <a:t>Does </a:t>
            </a:r>
            <a:r>
              <a:rPr lang="en-US" dirty="0" smtClean="0"/>
              <a:t>not generate a completion event upon entry (a completion event is never associated </a:t>
            </a:r>
            <a:r>
              <a:rPr lang="en-US" dirty="0" smtClean="0"/>
              <a:t>with a </a:t>
            </a:r>
            <a:r>
              <a:rPr lang="en-US" dirty="0" err="1" smtClean="0"/>
              <a:t>F</a:t>
            </a:r>
            <a:r>
              <a:rPr lang="en-US" dirty="0" err="1" smtClean="0"/>
              <a:t>inalState</a:t>
            </a:r>
            <a:r>
              <a:rPr lang="en-US" dirty="0" smtClean="0"/>
              <a:t>)</a:t>
            </a:r>
          </a:p>
          <a:p>
            <a:pPr lvl="1"/>
            <a:r>
              <a:rPr lang="en-US" dirty="0"/>
              <a:t>Cannot be exited</a:t>
            </a:r>
          </a:p>
          <a:p>
            <a:pPr lvl="1"/>
            <a:r>
              <a:rPr lang="en-US" dirty="0" smtClean="0"/>
              <a:t>Cannot execute </a:t>
            </a:r>
            <a:r>
              <a:rPr lang="en-US" dirty="0" smtClean="0">
                <a:latin typeface="Courier New" charset="0"/>
                <a:ea typeface="Courier New" charset="0"/>
                <a:cs typeface="Courier New" charset="0"/>
              </a:rPr>
              <a:t>entry</a:t>
            </a:r>
            <a:r>
              <a:rPr lang="en-US" dirty="0" smtClean="0"/>
              <a:t>, </a:t>
            </a:r>
            <a:r>
              <a:rPr lang="en-US" dirty="0" smtClean="0">
                <a:latin typeface="Courier New" charset="0"/>
                <a:ea typeface="Courier New" charset="0"/>
                <a:cs typeface="Courier New" charset="0"/>
              </a:rPr>
              <a:t>doActivity</a:t>
            </a:r>
            <a:r>
              <a:rPr lang="en-US" dirty="0" smtClean="0"/>
              <a:t> or </a:t>
            </a:r>
            <a:r>
              <a:rPr lang="en-US" dirty="0" smtClean="0">
                <a:latin typeface="Courier New" charset="0"/>
                <a:ea typeface="Courier New" charset="0"/>
                <a:cs typeface="Courier New" charset="0"/>
              </a:rPr>
              <a:t>exit</a:t>
            </a:r>
            <a:r>
              <a:rPr lang="en-US" dirty="0" smtClean="0"/>
              <a:t> (no behavior is allowed on a final state)</a:t>
            </a:r>
          </a:p>
        </p:txBody>
      </p:sp>
      <p:sp>
        <p:nvSpPr>
          <p:cNvPr id="8" name="Rectangle 7"/>
          <p:cNvSpPr/>
          <p:nvPr/>
        </p:nvSpPr>
        <p:spPr>
          <a:xfrm>
            <a:off x="6347520" y="3264694"/>
            <a:ext cx="2339280" cy="77562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When a FinalStateActivation is entered the Region in which the </a:t>
            </a:r>
            <a:r>
              <a:rPr lang="en-US" sz="1000" dirty="0" err="1" smtClean="0">
                <a:latin typeface="+mj-lt"/>
                <a:cs typeface="Courier New" panose="02070309020205020404" pitchFamily="49" charset="0"/>
              </a:rPr>
              <a:t>FinalState</a:t>
            </a:r>
            <a:r>
              <a:rPr lang="en-US" sz="1000" dirty="0" smtClean="0">
                <a:latin typeface="+mj-lt"/>
                <a:cs typeface="Courier New" panose="02070309020205020404" pitchFamily="49" charset="0"/>
              </a:rPr>
              <a:t> is </a:t>
            </a:r>
            <a:r>
              <a:rPr lang="en-US" sz="1000" dirty="0" smtClean="0">
                <a:latin typeface="+mj-lt"/>
                <a:cs typeface="Courier New" panose="02070309020205020404" pitchFamily="49" charset="0"/>
              </a:rPr>
              <a:t>located is </a:t>
            </a:r>
            <a:r>
              <a:rPr lang="en-US" sz="1000" dirty="0" smtClean="0">
                <a:latin typeface="+mj-lt"/>
                <a:cs typeface="Courier New" panose="02070309020205020404" pitchFamily="49" charset="0"/>
              </a:rPr>
              <a:t>completed</a:t>
            </a:r>
            <a:endParaRPr lang="en-US" sz="1000" dirty="0" smtClean="0">
              <a:latin typeface="+mj-lt"/>
              <a:cs typeface="Courier New" panose="02070309020205020404" pitchFamily="49" charset="0"/>
            </a:endParaRPr>
          </a:p>
        </p:txBody>
      </p:sp>
      <p:cxnSp>
        <p:nvCxnSpPr>
          <p:cNvPr id="9" name="Connecteur droit 15"/>
          <p:cNvCxnSpPr/>
          <p:nvPr/>
        </p:nvCxnSpPr>
        <p:spPr>
          <a:xfrm flipV="1">
            <a:off x="5724128" y="3849216"/>
            <a:ext cx="623392" cy="48123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9F92182E-64AA-F941-A040-F5ADA82DD3F4}" type="slidenum">
              <a:rPr lang="en-US" altLang="en-US" smtClean="0"/>
              <a:pPr/>
              <a:t>35</a:t>
            </a:fld>
            <a:endParaRPr lang="en-US" altLang="en-US"/>
          </a:p>
        </p:txBody>
      </p:sp>
    </p:spTree>
    <p:extLst>
      <p:ext uri="{BB962C8B-B14F-4D97-AF65-F5344CB8AC3E}">
        <p14:creationId xmlns:p14="http://schemas.microsoft.com/office/powerpoint/2010/main" val="4148755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Do Activity Execution</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pic>
        <p:nvPicPr>
          <p:cNvPr id="7" name="Image 6"/>
          <p:cNvPicPr>
            <a:picLocks noChangeAspect="1"/>
          </p:cNvPicPr>
          <p:nvPr/>
        </p:nvPicPr>
        <p:blipFill>
          <a:blip r:embed="rId3"/>
          <a:stretch>
            <a:fillRect/>
          </a:stretch>
        </p:blipFill>
        <p:spPr>
          <a:xfrm>
            <a:off x="1187624" y="1412776"/>
            <a:ext cx="6557166" cy="4536504"/>
          </a:xfrm>
          <a:prstGeom prst="rect">
            <a:avLst/>
          </a:prstGeom>
        </p:spPr>
      </p:pic>
      <p:sp>
        <p:nvSpPr>
          <p:cNvPr id="15" name="Rectangle 14"/>
          <p:cNvSpPr/>
          <p:nvPr/>
        </p:nvSpPr>
        <p:spPr>
          <a:xfrm>
            <a:off x="270525" y="1268760"/>
            <a:ext cx="2339280" cy="100811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An executed </a:t>
            </a:r>
            <a:r>
              <a:rPr lang="en-US" sz="1000" dirty="0" err="1" smtClean="0">
                <a:latin typeface="Courier New" charset="0"/>
                <a:ea typeface="Courier New" charset="0"/>
                <a:cs typeface="Courier New" charset="0"/>
              </a:rPr>
              <a:t>doActivity</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has </a:t>
            </a:r>
            <a:r>
              <a:rPr lang="en-US" sz="1000" dirty="0" smtClean="0">
                <a:latin typeface="+mj-lt"/>
                <a:cs typeface="Courier New" panose="02070309020205020404" pitchFamily="49" charset="0"/>
              </a:rPr>
              <a:t>access to the same members </a:t>
            </a:r>
            <a:r>
              <a:rPr lang="en-US" sz="1000" dirty="0" smtClean="0">
                <a:latin typeface="+mj-lt"/>
                <a:cs typeface="Courier New" panose="02070309020205020404" pitchFamily="49" charset="0"/>
              </a:rPr>
              <a:t>as the </a:t>
            </a:r>
            <a:r>
              <a:rPr lang="en-US" sz="1000" dirty="0" err="1" smtClean="0">
                <a:latin typeface="+mj-lt"/>
                <a:cs typeface="Courier New" panose="02070309020205020404" pitchFamily="49" charset="0"/>
              </a:rPr>
              <a:t>S</a:t>
            </a:r>
            <a:r>
              <a:rPr lang="en-US" sz="1000" dirty="0" err="1" smtClean="0">
                <a:latin typeface="+mj-lt"/>
                <a:cs typeface="Courier New" panose="02070309020205020404" pitchFamily="49" charset="0"/>
              </a:rPr>
              <a:t>tateMachine</a:t>
            </a:r>
            <a:r>
              <a:rPr lang="en-US" sz="1000" dirty="0" smtClean="0">
                <a:latin typeface="+mj-lt"/>
                <a:cs typeface="Courier New" panose="02070309020205020404" pitchFamily="49" charset="0"/>
              </a:rPr>
              <a:t>. Hence, its </a:t>
            </a:r>
            <a:r>
              <a:rPr lang="en-US" sz="1000" dirty="0" smtClean="0">
                <a:latin typeface="Courier New" charset="0"/>
                <a:ea typeface="Courier New" charset="0"/>
                <a:cs typeface="Courier New" charset="0"/>
              </a:rPr>
              <a:t>context</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Object </a:t>
            </a:r>
            <a:r>
              <a:rPr lang="en-US" sz="1000" dirty="0" smtClean="0">
                <a:latin typeface="+mj-lt"/>
                <a:cs typeface="Courier New" panose="02070309020205020404" pitchFamily="49" charset="0"/>
              </a:rPr>
              <a:t>is the same </a:t>
            </a:r>
            <a:r>
              <a:rPr lang="en-US" sz="1000" dirty="0" smtClean="0">
                <a:latin typeface="+mj-lt"/>
                <a:cs typeface="Courier New" panose="02070309020205020404" pitchFamily="49" charset="0"/>
              </a:rPr>
              <a:t>as </a:t>
            </a:r>
            <a:r>
              <a:rPr lang="en-US" sz="1000" dirty="0" smtClean="0">
                <a:latin typeface="+mj-lt"/>
                <a:cs typeface="Courier New" panose="02070309020205020404" pitchFamily="49" charset="0"/>
              </a:rPr>
              <a:t>the one associated </a:t>
            </a:r>
            <a:r>
              <a:rPr lang="en-US" sz="1000" dirty="0" smtClean="0">
                <a:latin typeface="+mj-lt"/>
                <a:cs typeface="Courier New" panose="02070309020205020404" pitchFamily="49" charset="0"/>
              </a:rPr>
              <a:t>with the </a:t>
            </a:r>
            <a:r>
              <a:rPr lang="en-US" sz="1000" dirty="0" err="1" smtClean="0">
                <a:latin typeface="+mj-lt"/>
                <a:cs typeface="Courier New" panose="02070309020205020404" pitchFamily="49" charset="0"/>
              </a:rPr>
              <a:t>S</a:t>
            </a:r>
            <a:r>
              <a:rPr lang="en-US" sz="1000" dirty="0" err="1" smtClean="0">
                <a:latin typeface="+mj-lt"/>
                <a:cs typeface="Courier New" panose="02070309020205020404" pitchFamily="49" charset="0"/>
              </a:rPr>
              <a:t>tateMachine</a:t>
            </a:r>
            <a:r>
              <a:rPr lang="en-US" sz="1000" dirty="0" smtClean="0">
                <a:latin typeface="+mj-lt"/>
                <a:cs typeface="Courier New" panose="02070309020205020404" pitchFamily="49" charset="0"/>
              </a:rPr>
              <a:t>.</a:t>
            </a:r>
          </a:p>
        </p:txBody>
      </p:sp>
      <p:cxnSp>
        <p:nvCxnSpPr>
          <p:cNvPr id="18" name="Connecteur droit 15"/>
          <p:cNvCxnSpPr/>
          <p:nvPr/>
        </p:nvCxnSpPr>
        <p:spPr>
          <a:xfrm>
            <a:off x="2609805" y="2060848"/>
            <a:ext cx="1314123"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70525" y="4916996"/>
            <a:ext cx="2501275" cy="129614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a:t>
            </a:r>
            <a:r>
              <a:rPr lang="en-US" sz="1000" dirty="0" err="1" smtClean="0">
                <a:latin typeface="+mj-lt"/>
                <a:cs typeface="Courier New" panose="02070309020205020404" pitchFamily="49" charset="0"/>
              </a:rPr>
              <a:t>DoActivityContextObject</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is the </a:t>
            </a:r>
            <a:r>
              <a:rPr lang="en-US" sz="1000" dirty="0" smtClean="0">
                <a:latin typeface="Courier New" charset="0"/>
                <a:ea typeface="Courier New" charset="0"/>
                <a:cs typeface="Courier New" charset="0"/>
              </a:rPr>
              <a:t>context</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Object </a:t>
            </a:r>
            <a:r>
              <a:rPr lang="en-US" sz="1000" dirty="0" smtClean="0">
                <a:latin typeface="+mj-lt"/>
                <a:cs typeface="Courier New" panose="02070309020205020404" pitchFamily="49" charset="0"/>
              </a:rPr>
              <a:t>of a running </a:t>
            </a:r>
            <a:r>
              <a:rPr lang="en-US" sz="1000" dirty="0" err="1" smtClean="0">
                <a:latin typeface="Courier New" charset="0"/>
                <a:ea typeface="Courier New" charset="0"/>
                <a:cs typeface="Courier New" charset="0"/>
              </a:rPr>
              <a:t>doActivity</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Behavior</a:t>
            </a:r>
            <a:r>
              <a:rPr lang="en-US" sz="1000" dirty="0" smtClean="0">
                <a:latin typeface="+mj-lt"/>
                <a:cs typeface="Courier New" panose="02070309020205020404" pitchFamily="49" charset="0"/>
              </a:rPr>
              <a:t>. It ensures that operation calls, feature assignment, </a:t>
            </a:r>
            <a:r>
              <a:rPr lang="en-US" sz="1000" dirty="0" smtClean="0">
                <a:latin typeface="+mj-lt"/>
                <a:cs typeface="Courier New" panose="02070309020205020404" pitchFamily="49" charset="0"/>
              </a:rPr>
              <a:t>and signal </a:t>
            </a:r>
            <a:r>
              <a:rPr lang="en-US" sz="1000" dirty="0" smtClean="0">
                <a:latin typeface="+mj-lt"/>
                <a:cs typeface="Courier New" panose="02070309020205020404" pitchFamily="49" charset="0"/>
              </a:rPr>
              <a:t>sending are routed directly </a:t>
            </a:r>
            <a:r>
              <a:rPr lang="en-US" sz="1000" dirty="0" smtClean="0">
                <a:latin typeface="+mj-lt"/>
                <a:cs typeface="Courier New" panose="02070309020205020404" pitchFamily="49" charset="0"/>
              </a:rPr>
              <a:t>to the </a:t>
            </a:r>
            <a:r>
              <a:rPr lang="en-US" sz="1000" dirty="0" err="1" smtClean="0">
                <a:latin typeface="+mj-lt"/>
                <a:cs typeface="Courier New" panose="02070309020205020404" pitchFamily="49" charset="0"/>
              </a:rPr>
              <a:t>S</a:t>
            </a:r>
            <a:r>
              <a:rPr lang="en-US" sz="1000" dirty="0" err="1" smtClean="0">
                <a:latin typeface="+mj-lt"/>
                <a:cs typeface="Courier New" panose="02070309020205020404" pitchFamily="49" charset="0"/>
              </a:rPr>
              <a:t>tateMachine</a:t>
            </a:r>
            <a:r>
              <a:rPr lang="en-US" sz="1000" dirty="0" smtClean="0">
                <a:latin typeface="+mj-lt"/>
                <a:cs typeface="Courier New" panose="02070309020205020404" pitchFamily="49" charset="0"/>
              </a:rPr>
              <a:t> </a:t>
            </a:r>
            <a:r>
              <a:rPr lang="en-US" sz="1000" dirty="0" smtClean="0">
                <a:latin typeface="Courier New" charset="0"/>
                <a:ea typeface="Courier New" charset="0"/>
                <a:cs typeface="Courier New" charset="0"/>
              </a:rPr>
              <a:t>context</a:t>
            </a:r>
            <a:r>
              <a:rPr lang="en-US" sz="1000" dirty="0" smtClean="0">
                <a:latin typeface="+mj-lt"/>
                <a:cs typeface="Courier New" panose="02070309020205020404" pitchFamily="49" charset="0"/>
              </a:rPr>
              <a:t> object.</a:t>
            </a:r>
          </a:p>
        </p:txBody>
      </p:sp>
      <p:cxnSp>
        <p:nvCxnSpPr>
          <p:cNvPr id="25" name="Connecteur droit 15"/>
          <p:cNvCxnSpPr/>
          <p:nvPr/>
        </p:nvCxnSpPr>
        <p:spPr>
          <a:xfrm flipH="1">
            <a:off x="2411760" y="3789040"/>
            <a:ext cx="490565" cy="1127956"/>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652120" y="3442889"/>
            <a:ext cx="2620109" cy="910129"/>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a:t>
            </a:r>
            <a:r>
              <a:rPr lang="en-US" sz="1000" dirty="0" err="1" smtClean="0">
                <a:latin typeface="+mj-lt"/>
                <a:cs typeface="Courier New" panose="02070309020205020404" pitchFamily="49" charset="0"/>
              </a:rPr>
              <a:t>DoActivityContextObject</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is always associated </a:t>
            </a:r>
            <a:r>
              <a:rPr lang="en-US" sz="1000" dirty="0" smtClean="0">
                <a:latin typeface="+mj-lt"/>
                <a:cs typeface="Courier New" panose="02070309020205020404" pitchFamily="49" charset="0"/>
              </a:rPr>
              <a:t>with</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a specific </a:t>
            </a:r>
            <a:r>
              <a:rPr lang="en-US" sz="1000" dirty="0" err="1" smtClean="0">
                <a:latin typeface="+mj-lt"/>
                <a:cs typeface="Courier New" panose="02070309020205020404" pitchFamily="49" charset="0"/>
              </a:rPr>
              <a:t>ObjectActivation</a:t>
            </a:r>
            <a:r>
              <a:rPr lang="en-US" sz="1000" dirty="0" smtClean="0">
                <a:latin typeface="+mj-lt"/>
                <a:cs typeface="Courier New" panose="02070309020205020404" pitchFamily="49" charset="0"/>
              </a:rPr>
              <a:t>.  This </a:t>
            </a:r>
            <a:r>
              <a:rPr lang="en-US" sz="1000" dirty="0" err="1" smtClean="0">
                <a:latin typeface="+mj-lt"/>
                <a:cs typeface="Courier New" panose="02070309020205020404" pitchFamily="49" charset="0"/>
              </a:rPr>
              <a:t>ObjectActivation</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is responsible for checking the completion of the </a:t>
            </a:r>
            <a:r>
              <a:rPr lang="en-US" sz="1000" dirty="0" smtClean="0">
                <a:latin typeface="Courier New" charset="0"/>
                <a:ea typeface="Courier New" charset="0"/>
                <a:cs typeface="Courier New" charset="0"/>
              </a:rPr>
              <a:t>doActivity</a:t>
            </a:r>
            <a:r>
              <a:rPr lang="en-US" sz="1000" dirty="0" smtClean="0">
                <a:latin typeface="+mj-lt"/>
                <a:cs typeface="Courier New" panose="02070309020205020404" pitchFamily="49" charset="0"/>
              </a:rPr>
              <a:t> at the end of the RTC step.</a:t>
            </a:r>
          </a:p>
        </p:txBody>
      </p:sp>
      <p:cxnSp>
        <p:nvCxnSpPr>
          <p:cNvPr id="28" name="Connecteur droit 15"/>
          <p:cNvCxnSpPr/>
          <p:nvPr/>
        </p:nvCxnSpPr>
        <p:spPr>
          <a:xfrm>
            <a:off x="6732240" y="2852936"/>
            <a:ext cx="0" cy="58995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652120" y="4673423"/>
            <a:ext cx="2811820" cy="1774233"/>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Accepters registered by a </a:t>
            </a:r>
            <a:r>
              <a:rPr lang="en-US" sz="1000" dirty="0" smtClean="0">
                <a:latin typeface="Courier New" charset="0"/>
                <a:ea typeface="Courier New" charset="0"/>
                <a:cs typeface="Courier New" charset="0"/>
              </a:rPr>
              <a:t>doActivity</a:t>
            </a:r>
            <a:r>
              <a:rPr lang="en-US" sz="1000" dirty="0" smtClean="0">
                <a:latin typeface="+mj-lt"/>
                <a:cs typeface="Courier New" panose="02070309020205020404" pitchFamily="49" charset="0"/>
              </a:rPr>
              <a:t> are also </a:t>
            </a:r>
            <a:r>
              <a:rPr lang="en-US" sz="1000" dirty="0" smtClean="0">
                <a:latin typeface="+mj-lt"/>
                <a:cs typeface="Courier New" panose="02070309020205020404" pitchFamily="49" charset="0"/>
              </a:rPr>
              <a:t>available to </a:t>
            </a:r>
            <a:r>
              <a:rPr lang="en-US" sz="1000" dirty="0" smtClean="0">
                <a:latin typeface="+mj-lt"/>
                <a:cs typeface="Courier New" panose="02070309020205020404" pitchFamily="49" charset="0"/>
              </a:rPr>
              <a:t>the </a:t>
            </a:r>
            <a:r>
              <a:rPr lang="en-US" sz="1000" dirty="0" err="1" smtClean="0">
                <a:latin typeface="+mj-lt"/>
                <a:cs typeface="Courier New" panose="02070309020205020404" pitchFamily="49" charset="0"/>
              </a:rPr>
              <a:t>ObjectActivation</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associated </a:t>
            </a:r>
            <a:r>
              <a:rPr lang="en-US" sz="1000" dirty="0" smtClean="0">
                <a:latin typeface="+mj-lt"/>
                <a:cs typeface="Courier New" panose="02070309020205020404" pitchFamily="49" charset="0"/>
              </a:rPr>
              <a:t>with the </a:t>
            </a:r>
            <a:r>
              <a:rPr lang="en-US" sz="1000" dirty="0" smtClean="0">
                <a:latin typeface="Courier New" charset="0"/>
                <a:ea typeface="Courier New" charset="0"/>
                <a:cs typeface="Courier New" charset="0"/>
              </a:rPr>
              <a:t>context</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Object </a:t>
            </a:r>
            <a:r>
              <a:rPr lang="en-US" sz="1000" dirty="0" smtClean="0">
                <a:latin typeface="+mj-lt"/>
                <a:cs typeface="Courier New" panose="02070309020205020404" pitchFamily="49" charset="0"/>
              </a:rPr>
              <a:t>of the </a:t>
            </a:r>
            <a:r>
              <a:rPr lang="en-US" sz="1000" dirty="0" err="1" smtClean="0">
                <a:latin typeface="+mj-lt"/>
                <a:cs typeface="Courier New" panose="02070309020205020404" pitchFamily="49" charset="0"/>
              </a:rPr>
              <a:t>DoActivityContextObject</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This ensures that  the </a:t>
            </a:r>
            <a:r>
              <a:rPr lang="en-US" sz="1000" dirty="0" smtClean="0">
                <a:latin typeface="Courier New" charset="0"/>
                <a:ea typeface="Courier New" charset="0"/>
                <a:cs typeface="Courier New" charset="0"/>
              </a:rPr>
              <a:t>doActivity</a:t>
            </a:r>
            <a:r>
              <a:rPr lang="en-US" sz="1000" dirty="0" smtClean="0">
                <a:latin typeface="+mj-lt"/>
                <a:cs typeface="Courier New" panose="02070309020205020404" pitchFamily="49" charset="0"/>
              </a:rPr>
              <a:t> is allowed to react to </a:t>
            </a:r>
            <a:r>
              <a:rPr lang="en-US" sz="1000" dirty="0" err="1">
                <a:latin typeface="+mj-lt"/>
                <a:cs typeface="Courier New" panose="02070309020205020404" pitchFamily="49" charset="0"/>
              </a:rPr>
              <a:t>E</a:t>
            </a:r>
            <a:r>
              <a:rPr lang="en-US" sz="1000" dirty="0" err="1" smtClean="0">
                <a:latin typeface="+mj-lt"/>
                <a:cs typeface="Courier New" panose="02070309020205020404" pitchFamily="49" charset="0"/>
              </a:rPr>
              <a:t>ventOccurrences</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available </a:t>
            </a:r>
            <a:r>
              <a:rPr lang="en-US" sz="1000" dirty="0" smtClean="0">
                <a:latin typeface="+mj-lt"/>
                <a:cs typeface="Courier New" panose="02070309020205020404" pitchFamily="49" charset="0"/>
              </a:rPr>
              <a:t>in the </a:t>
            </a:r>
            <a:r>
              <a:rPr lang="en-US" sz="1000" dirty="0" err="1" smtClean="0">
                <a:latin typeface="+mj-lt"/>
                <a:cs typeface="Courier New" panose="02070309020205020404" pitchFamily="49" charset="0"/>
              </a:rPr>
              <a:t>S</a:t>
            </a:r>
            <a:r>
              <a:rPr lang="en-US" sz="1000" dirty="0" err="1" smtClean="0">
                <a:latin typeface="+mj-lt"/>
                <a:cs typeface="Courier New" panose="02070309020205020404" pitchFamily="49" charset="0"/>
              </a:rPr>
              <a:t>tateMachine</a:t>
            </a:r>
            <a:r>
              <a:rPr lang="en-US" sz="1000" dirty="0" smtClean="0">
                <a:latin typeface="+mj-lt"/>
                <a:cs typeface="Courier New" panose="02070309020205020404" pitchFamily="49" charset="0"/>
              </a:rPr>
              <a:t> </a:t>
            </a:r>
            <a:r>
              <a:rPr lang="en-US" sz="1000" dirty="0" err="1" smtClean="0">
                <a:latin typeface="Courier New" charset="0"/>
                <a:ea typeface="Courier New" charset="0"/>
                <a:cs typeface="Courier New" charset="0"/>
              </a:rPr>
              <a:t>eventPool</a:t>
            </a:r>
            <a:r>
              <a:rPr lang="en-US" sz="1000" dirty="0" smtClean="0">
                <a:latin typeface="+mj-lt"/>
                <a:cs typeface="Courier New" panose="02070309020205020404" pitchFamily="49" charset="0"/>
              </a:rPr>
              <a:t>. When an </a:t>
            </a:r>
            <a:r>
              <a:rPr lang="en-US" sz="1000" dirty="0" err="1">
                <a:latin typeface="+mj-lt"/>
                <a:cs typeface="Courier New" panose="02070309020205020404" pitchFamily="49" charset="0"/>
              </a:rPr>
              <a:t>E</a:t>
            </a:r>
            <a:r>
              <a:rPr lang="en-US" sz="1000" dirty="0" err="1" smtClean="0">
                <a:latin typeface="+mj-lt"/>
                <a:cs typeface="Courier New" panose="02070309020205020404" pitchFamily="49" charset="0"/>
              </a:rPr>
              <a:t>ventOccurrence</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matches an </a:t>
            </a:r>
            <a:r>
              <a:rPr lang="en-US" sz="1000" dirty="0" err="1" smtClean="0">
                <a:latin typeface="+mj-lt"/>
                <a:cs typeface="Courier New" panose="02070309020205020404" pitchFamily="49" charset="0"/>
              </a:rPr>
              <a:t>EventAccepter</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registered by the </a:t>
            </a:r>
            <a:r>
              <a:rPr lang="en-US" sz="1000" dirty="0" err="1" smtClean="0">
                <a:latin typeface="Courier New" charset="0"/>
                <a:ea typeface="Courier New" charset="0"/>
                <a:cs typeface="Courier New" charset="0"/>
              </a:rPr>
              <a:t>doActivity</a:t>
            </a:r>
            <a:r>
              <a:rPr lang="en-US" sz="1000" dirty="0" smtClean="0">
                <a:ea typeface="Courier New" charset="0"/>
                <a:cs typeface="Courier New" charset="0"/>
              </a:rPr>
              <a:t>,</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a new RTC step is performed for that </a:t>
            </a:r>
            <a:r>
              <a:rPr lang="en-US" sz="1000" dirty="0" smtClean="0">
                <a:latin typeface="Courier New" charset="0"/>
                <a:ea typeface="Courier New" charset="0"/>
                <a:cs typeface="Courier New" charset="0"/>
              </a:rPr>
              <a:t>doActivity</a:t>
            </a:r>
            <a:r>
              <a:rPr lang="en-US" sz="1000" dirty="0" smtClean="0">
                <a:latin typeface="+mj-lt"/>
                <a:cs typeface="Courier New" panose="02070309020205020404" pitchFamily="49" charset="0"/>
              </a:rPr>
              <a:t>.</a:t>
            </a:r>
          </a:p>
        </p:txBody>
      </p:sp>
      <p:cxnSp>
        <p:nvCxnSpPr>
          <p:cNvPr id="32" name="Connecteur droit 15"/>
          <p:cNvCxnSpPr/>
          <p:nvPr/>
        </p:nvCxnSpPr>
        <p:spPr>
          <a:xfrm>
            <a:off x="5076056" y="4581129"/>
            <a:ext cx="564373" cy="432047"/>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1026" name="Picture 2" descr="dialog, warning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2229" y="4428411"/>
            <a:ext cx="416833" cy="41683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F92182E-64AA-F941-A040-F5ADA82DD3F4}" type="slidenum">
              <a:rPr lang="en-US" altLang="en-US" smtClean="0"/>
              <a:pPr/>
              <a:t>36</a:t>
            </a:fld>
            <a:endParaRPr lang="en-US" altLang="en-US"/>
          </a:p>
        </p:txBody>
      </p:sp>
    </p:spTree>
    <p:extLst>
      <p:ext uri="{BB962C8B-B14F-4D97-AF65-F5344CB8AC3E}">
        <p14:creationId xmlns:p14="http://schemas.microsoft.com/office/powerpoint/2010/main" val="2033814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PSSM: Pseudostate Activation</a:t>
            </a:r>
            <a:endParaRPr lang="fr-FR" dirty="0"/>
          </a:p>
        </p:txBody>
      </p:sp>
      <p:sp>
        <p:nvSpPr>
          <p:cNvPr id="3" name="Espace réservé de la date 2"/>
          <p:cNvSpPr>
            <a:spLocks noGrp="1"/>
          </p:cNvSpPr>
          <p:nvPr>
            <p:ph type="dt" sz="half" idx="10"/>
          </p:nvPr>
        </p:nvSpPr>
        <p:spPr/>
        <p:txBody>
          <a:bodyPr/>
          <a:lstStyle/>
          <a:p>
            <a:r>
              <a:rPr lang="en-US" altLang="en-US" smtClean="0"/>
              <a:t>14 September 2016</a:t>
            </a:r>
            <a:endParaRPr lang="en-US" altLang="en-US" dirty="0"/>
          </a:p>
        </p:txBody>
      </p:sp>
      <p:pic>
        <p:nvPicPr>
          <p:cNvPr id="6" name="Image 5"/>
          <p:cNvPicPr>
            <a:picLocks noChangeAspect="1"/>
          </p:cNvPicPr>
          <p:nvPr/>
        </p:nvPicPr>
        <p:blipFill>
          <a:blip r:embed="rId2"/>
          <a:stretch>
            <a:fillRect/>
          </a:stretch>
        </p:blipFill>
        <p:spPr>
          <a:xfrm>
            <a:off x="179512" y="1628800"/>
            <a:ext cx="8727864" cy="1368152"/>
          </a:xfrm>
          <a:prstGeom prst="rect">
            <a:avLst/>
          </a:prstGeom>
        </p:spPr>
      </p:pic>
      <p:sp>
        <p:nvSpPr>
          <p:cNvPr id="7" name="Rectangle 6"/>
          <p:cNvSpPr/>
          <p:nvPr/>
        </p:nvSpPr>
        <p:spPr>
          <a:xfrm>
            <a:off x="251520" y="1124745"/>
            <a:ext cx="4392488" cy="93610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All </a:t>
            </a:r>
            <a:r>
              <a:rPr lang="en-US" sz="1000" dirty="0" err="1" smtClean="0">
                <a:latin typeface="+mj-lt"/>
                <a:cs typeface="Courier New" panose="02070309020205020404" pitchFamily="49" charset="0"/>
              </a:rPr>
              <a:t>PseudostateActivations</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reference a </a:t>
            </a:r>
            <a:r>
              <a:rPr lang="en-US" sz="1000" dirty="0" smtClean="0">
                <a:latin typeface="+mj-lt"/>
                <a:cs typeface="Courier New" panose="02070309020205020404" pitchFamily="49" charset="0"/>
              </a:rPr>
              <a:t>set of </a:t>
            </a:r>
            <a:r>
              <a:rPr lang="en-US" sz="1000" dirty="0" err="1" smtClean="0">
                <a:latin typeface="+mj-lt"/>
                <a:cs typeface="Courier New" panose="02070309020205020404" pitchFamily="49" charset="0"/>
              </a:rPr>
              <a:t>T</a:t>
            </a:r>
            <a:r>
              <a:rPr lang="en-US" sz="1000" dirty="0" err="1" smtClean="0">
                <a:latin typeface="+mj-lt"/>
                <a:cs typeface="Courier New" panose="02070309020205020404" pitchFamily="49" charset="0"/>
              </a:rPr>
              <a:t>ransitionActivations</a:t>
            </a:r>
            <a:r>
              <a:rPr lang="en-US" sz="1000" dirty="0" smtClean="0">
                <a:latin typeface="+mj-lt"/>
                <a:cs typeface="Courier New" panose="02070309020205020404" pitchFamily="49" charset="0"/>
              </a:rPr>
              <a:t>. This set is computed during static evaluation of </a:t>
            </a:r>
            <a:r>
              <a:rPr lang="en-US" sz="1000" dirty="0" smtClean="0">
                <a:latin typeface="+mj-lt"/>
                <a:cs typeface="Courier New" panose="02070309020205020404" pitchFamily="49" charset="0"/>
              </a:rPr>
              <a:t>the execution </a:t>
            </a:r>
            <a:r>
              <a:rPr lang="en-US" sz="1000" dirty="0" smtClean="0">
                <a:latin typeface="+mj-lt"/>
                <a:cs typeface="Courier New" panose="02070309020205020404" pitchFamily="49" charset="0"/>
              </a:rPr>
              <a:t>path. It contains the </a:t>
            </a:r>
            <a:r>
              <a:rPr lang="en-US" sz="1000" dirty="0" err="1" smtClean="0">
                <a:latin typeface="+mj-lt"/>
                <a:cs typeface="Courier New" panose="02070309020205020404" pitchFamily="49" charset="0"/>
              </a:rPr>
              <a:t>TransitionActivations</a:t>
            </a:r>
            <a:r>
              <a:rPr lang="en-US" sz="1000" dirty="0" smtClean="0">
                <a:latin typeface="+mj-lt"/>
                <a:cs typeface="Courier New" panose="02070309020205020404" pitchFamily="49" charset="0"/>
              </a:rPr>
              <a:t> whose Transition </a:t>
            </a:r>
            <a:r>
              <a:rPr lang="en-US" sz="1000" dirty="0" smtClean="0">
                <a:latin typeface="Courier New" charset="0"/>
                <a:ea typeface="Courier New" charset="0"/>
                <a:cs typeface="Courier New" charset="0"/>
              </a:rPr>
              <a:t>guard</a:t>
            </a:r>
            <a:r>
              <a:rPr lang="en-US" sz="1000" dirty="0" smtClean="0">
                <a:latin typeface="+mj-lt"/>
                <a:cs typeface="Courier New" panose="02070309020205020404" pitchFamily="49" charset="0"/>
              </a:rPr>
              <a:t> evaluated to </a:t>
            </a:r>
            <a:r>
              <a:rPr lang="en-US" sz="1000" dirty="0" smtClean="0">
                <a:latin typeface="+mj-lt"/>
                <a:cs typeface="Courier New" panose="02070309020205020404" pitchFamily="49" charset="0"/>
              </a:rPr>
              <a:t>true. This information is used at the time the </a:t>
            </a:r>
            <a:r>
              <a:rPr lang="en-US" sz="1000" dirty="0" err="1" smtClean="0">
                <a:latin typeface="+mj-lt"/>
                <a:cs typeface="Courier New" panose="02070309020205020404" pitchFamily="49" charset="0"/>
              </a:rPr>
              <a:t>PseudostateActivation</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is </a:t>
            </a:r>
            <a:r>
              <a:rPr lang="en-US" sz="1000" dirty="0" smtClean="0">
                <a:latin typeface="+mj-lt"/>
                <a:cs typeface="Courier New" panose="02070309020205020404" pitchFamily="49" charset="0"/>
              </a:rPr>
              <a:t>entered, </a:t>
            </a:r>
            <a:r>
              <a:rPr lang="en-US" sz="1000" dirty="0" smtClean="0">
                <a:latin typeface="+mj-lt"/>
                <a:cs typeface="Courier New" panose="02070309020205020404" pitchFamily="49" charset="0"/>
              </a:rPr>
              <a:t>in order to decide which outgoing transitions must fire.</a:t>
            </a:r>
          </a:p>
        </p:txBody>
      </p:sp>
      <p:cxnSp>
        <p:nvCxnSpPr>
          <p:cNvPr id="8" name="Connecteur droit 15"/>
          <p:cNvCxnSpPr/>
          <p:nvPr/>
        </p:nvCxnSpPr>
        <p:spPr>
          <a:xfrm>
            <a:off x="2123728" y="2060849"/>
            <a:ext cx="0" cy="432047"/>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Espace réservé du contenu 2"/>
          <p:cNvSpPr txBox="1">
            <a:spLocks/>
          </p:cNvSpPr>
          <p:nvPr/>
        </p:nvSpPr>
        <p:spPr bwMode="auto">
          <a:xfrm>
            <a:off x="467494" y="2996952"/>
            <a:ext cx="8208962" cy="348004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lnSpcReduction="1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dirty="0" smtClean="0"/>
              <a:t>Abstract</a:t>
            </a:r>
          </a:p>
          <a:p>
            <a:pPr lvl="1"/>
            <a:r>
              <a:rPr lang="en-US" sz="1800" dirty="0" smtClean="0"/>
              <a:t>PseudostateActivation is </a:t>
            </a:r>
            <a:r>
              <a:rPr lang="en-US" sz="1800" dirty="0" smtClean="0"/>
              <a:t>abstract, </a:t>
            </a:r>
            <a:r>
              <a:rPr lang="en-US" sz="1800" dirty="0" smtClean="0"/>
              <a:t>hence it does not redefine </a:t>
            </a:r>
            <a:r>
              <a:rPr lang="en-US" sz="1800" dirty="0" smtClean="0">
                <a:latin typeface="Courier New" charset="0"/>
                <a:ea typeface="Courier New" charset="0"/>
                <a:cs typeface="Courier New" charset="0"/>
              </a:rPr>
              <a:t>entry</a:t>
            </a:r>
            <a:r>
              <a:rPr lang="en-US" sz="1800" dirty="0" smtClean="0"/>
              <a:t> or </a:t>
            </a:r>
            <a:r>
              <a:rPr lang="en-US" sz="1800" dirty="0" smtClean="0">
                <a:latin typeface="Courier New" charset="0"/>
                <a:ea typeface="Courier New" charset="0"/>
                <a:cs typeface="Courier New" charset="0"/>
              </a:rPr>
              <a:t>exit</a:t>
            </a:r>
            <a:r>
              <a:rPr lang="en-US" sz="1800" dirty="0" smtClean="0"/>
              <a:t> operations. Specializations of PseudostateActivation redefine these operations.</a:t>
            </a:r>
          </a:p>
          <a:p>
            <a:r>
              <a:rPr lang="en-US" sz="2000" dirty="0" smtClean="0"/>
              <a:t>Static analysis and guard evaluation</a:t>
            </a:r>
          </a:p>
          <a:p>
            <a:pPr lvl="1"/>
            <a:r>
              <a:rPr lang="en-US" sz="1800" dirty="0" err="1" smtClean="0">
                <a:latin typeface="Courier New" panose="02070309020205020404" pitchFamily="49" charset="0"/>
                <a:cs typeface="Courier New" panose="02070309020205020404" pitchFamily="49" charset="0"/>
              </a:rPr>
              <a:t>evaluateAllGuards</a:t>
            </a:r>
            <a:endParaRPr lang="en-US" sz="1800" dirty="0" smtClean="0">
              <a:latin typeface="Courier New" panose="02070309020205020404" pitchFamily="49" charset="0"/>
              <a:cs typeface="Courier New" panose="02070309020205020404" pitchFamily="49" charset="0"/>
            </a:endParaRPr>
          </a:p>
          <a:p>
            <a:pPr lvl="2"/>
            <a:r>
              <a:rPr lang="en-US" sz="1600" dirty="0" smtClean="0"/>
              <a:t>Evaluate all </a:t>
            </a:r>
            <a:r>
              <a:rPr lang="en-US" sz="1600" dirty="0" smtClean="0">
                <a:latin typeface="Courier New" charset="0"/>
                <a:ea typeface="Courier New" charset="0"/>
                <a:cs typeface="Courier New" charset="0"/>
              </a:rPr>
              <a:t>guards</a:t>
            </a:r>
            <a:r>
              <a:rPr lang="en-US" sz="1600" dirty="0" smtClean="0"/>
              <a:t> of </a:t>
            </a:r>
            <a:r>
              <a:rPr lang="en-US" sz="1600" dirty="0" smtClean="0"/>
              <a:t>Transitions </a:t>
            </a:r>
            <a:r>
              <a:rPr lang="en-US" sz="1600" dirty="0" smtClean="0"/>
              <a:t>outgoing </a:t>
            </a:r>
            <a:r>
              <a:rPr lang="en-US" sz="1600" dirty="0" smtClean="0"/>
              <a:t>from the </a:t>
            </a:r>
            <a:r>
              <a:rPr lang="en-US" sz="1600" dirty="0"/>
              <a:t>P</a:t>
            </a:r>
            <a:r>
              <a:rPr lang="en-US" sz="1600" dirty="0" smtClean="0"/>
              <a:t>seudostate</a:t>
            </a:r>
            <a:r>
              <a:rPr lang="en-US" sz="1600" dirty="0" smtClean="0"/>
              <a:t>. Transitions with </a:t>
            </a:r>
            <a:r>
              <a:rPr lang="en-US" sz="1600" dirty="0" smtClean="0">
                <a:latin typeface="Courier New" charset="0"/>
                <a:ea typeface="Courier New" charset="0"/>
                <a:cs typeface="Courier New" charset="0"/>
              </a:rPr>
              <a:t>guards</a:t>
            </a:r>
            <a:r>
              <a:rPr lang="en-US" sz="1600" dirty="0" smtClean="0"/>
              <a:t> evaluating to true are registered in the set of </a:t>
            </a:r>
            <a:r>
              <a:rPr lang="en-US" sz="1600" dirty="0" err="1" smtClean="0"/>
              <a:t>fireable</a:t>
            </a:r>
            <a:r>
              <a:rPr lang="en-US" sz="1600" dirty="0" smtClean="0"/>
              <a:t> </a:t>
            </a:r>
            <a:r>
              <a:rPr lang="en-US" sz="1600" dirty="0" smtClean="0"/>
              <a:t>Transitions</a:t>
            </a:r>
            <a:r>
              <a:rPr lang="en-US" sz="1600" dirty="0" smtClean="0"/>
              <a:t>.</a:t>
            </a:r>
          </a:p>
          <a:p>
            <a:pPr lvl="1"/>
            <a:r>
              <a:rPr lang="en-US" sz="1800" dirty="0" smtClean="0">
                <a:latin typeface="Courier New" panose="02070309020205020404" pitchFamily="49" charset="0"/>
                <a:cs typeface="Courier New" panose="02070309020205020404" pitchFamily="49" charset="0"/>
              </a:rPr>
              <a:t>canPropagateExecution</a:t>
            </a:r>
          </a:p>
          <a:p>
            <a:pPr lvl="2"/>
            <a:r>
              <a:rPr lang="en-US" sz="1600" dirty="0" smtClean="0"/>
              <a:t>Defines the general rule to evaluate if the execution can be propagated through this </a:t>
            </a:r>
            <a:r>
              <a:rPr lang="en-US" sz="1600" dirty="0" smtClean="0"/>
              <a:t>Pseudostate </a:t>
            </a:r>
            <a:r>
              <a:rPr lang="en-US" sz="1600" dirty="0" smtClean="0"/>
              <a:t>at static analysis time.</a:t>
            </a:r>
          </a:p>
        </p:txBody>
      </p:sp>
      <p:sp>
        <p:nvSpPr>
          <p:cNvPr id="5" name="Slide Number Placeholder 4"/>
          <p:cNvSpPr>
            <a:spLocks noGrp="1"/>
          </p:cNvSpPr>
          <p:nvPr>
            <p:ph type="sldNum" sz="quarter" idx="12"/>
          </p:nvPr>
        </p:nvSpPr>
        <p:spPr/>
        <p:txBody>
          <a:bodyPr/>
          <a:lstStyle/>
          <a:p>
            <a:fld id="{9F92182E-64AA-F941-A040-F5ADA82DD3F4}" type="slidenum">
              <a:rPr lang="en-US" altLang="en-US" smtClean="0"/>
              <a:pPr/>
              <a:t>37</a:t>
            </a:fld>
            <a:endParaRPr lang="en-US" altLang="en-US"/>
          </a:p>
        </p:txBody>
      </p:sp>
    </p:spTree>
    <p:extLst>
      <p:ext uri="{BB962C8B-B14F-4D97-AF65-F5344CB8AC3E}">
        <p14:creationId xmlns:p14="http://schemas.microsoft.com/office/powerpoint/2010/main" val="38800589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3200" dirty="0" smtClean="0"/>
              <a:t>PSSM: Initial, Terminate, Fork and Join</a:t>
            </a:r>
            <a:endParaRPr lang="en-US" sz="3200" dirty="0"/>
          </a:p>
        </p:txBody>
      </p:sp>
      <p:sp>
        <p:nvSpPr>
          <p:cNvPr id="3" name="Espace réservé de la date 2"/>
          <p:cNvSpPr>
            <a:spLocks noGrp="1"/>
          </p:cNvSpPr>
          <p:nvPr>
            <p:ph type="dt" sz="half" idx="10"/>
          </p:nvPr>
        </p:nvSpPr>
        <p:spPr/>
        <p:txBody>
          <a:bodyPr/>
          <a:lstStyle/>
          <a:p>
            <a:r>
              <a:rPr lang="en-US" altLang="en-US" smtClean="0"/>
              <a:t>14 September 2016</a:t>
            </a:r>
            <a:endParaRPr lang="en-US" altLang="en-US" dirty="0"/>
          </a:p>
        </p:txBody>
      </p:sp>
      <p:pic>
        <p:nvPicPr>
          <p:cNvPr id="5" name="Image 4"/>
          <p:cNvPicPr>
            <a:picLocks noChangeAspect="1"/>
          </p:cNvPicPr>
          <p:nvPr/>
        </p:nvPicPr>
        <p:blipFill>
          <a:blip r:embed="rId2"/>
          <a:stretch>
            <a:fillRect/>
          </a:stretch>
        </p:blipFill>
        <p:spPr>
          <a:xfrm>
            <a:off x="88998" y="1461195"/>
            <a:ext cx="8832425" cy="3951139"/>
          </a:xfrm>
          <a:prstGeom prst="rect">
            <a:avLst/>
          </a:prstGeom>
        </p:spPr>
      </p:pic>
      <p:sp>
        <p:nvSpPr>
          <p:cNvPr id="6" name="Rectangle 5"/>
          <p:cNvSpPr/>
          <p:nvPr/>
        </p:nvSpPr>
        <p:spPr>
          <a:xfrm>
            <a:off x="251520" y="1124744"/>
            <a:ext cx="3024336" cy="792089"/>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Captures the execution semantics of a </a:t>
            </a:r>
            <a:r>
              <a:rPr lang="en-US" sz="1000" dirty="0" smtClean="0">
                <a:latin typeface="+mj-lt"/>
                <a:cs typeface="Courier New" panose="02070309020205020404" pitchFamily="49" charset="0"/>
              </a:rPr>
              <a:t>Pseudostate </a:t>
            </a:r>
            <a:r>
              <a:rPr lang="en-US" sz="1000" dirty="0" smtClean="0">
                <a:latin typeface="+mj-lt"/>
                <a:cs typeface="Courier New" panose="02070309020205020404" pitchFamily="49" charset="0"/>
              </a:rPr>
              <a:t>with the kind “initial”: the single outgoing </a:t>
            </a:r>
            <a:r>
              <a:rPr lang="en-US" sz="1000" dirty="0" smtClean="0">
                <a:latin typeface="+mj-lt"/>
                <a:cs typeface="Courier New" panose="02070309020205020404" pitchFamily="49" charset="0"/>
              </a:rPr>
              <a:t>Transition </a:t>
            </a:r>
            <a:r>
              <a:rPr lang="en-US" sz="1000" dirty="0" smtClean="0">
                <a:latin typeface="+mj-lt"/>
                <a:cs typeface="Courier New" panose="02070309020205020404" pitchFamily="49" charset="0"/>
              </a:rPr>
              <a:t>is fired.</a:t>
            </a:r>
          </a:p>
        </p:txBody>
      </p:sp>
      <p:cxnSp>
        <p:nvCxnSpPr>
          <p:cNvPr id="7" name="Connecteur droit 15"/>
          <p:cNvCxnSpPr/>
          <p:nvPr/>
        </p:nvCxnSpPr>
        <p:spPr>
          <a:xfrm>
            <a:off x="2123728" y="1916834"/>
            <a:ext cx="0" cy="122413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084168" y="1054074"/>
            <a:ext cx="2814989" cy="89644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Captures the execution semantics of a </a:t>
            </a:r>
            <a:r>
              <a:rPr lang="en-US" sz="1000" dirty="0" smtClean="0">
                <a:latin typeface="+mj-lt"/>
                <a:cs typeface="Courier New" panose="02070309020205020404" pitchFamily="49" charset="0"/>
              </a:rPr>
              <a:t>Pseudostate </a:t>
            </a:r>
            <a:r>
              <a:rPr lang="en-US" sz="1000" dirty="0" smtClean="0">
                <a:latin typeface="+mj-lt"/>
                <a:cs typeface="Courier New" panose="02070309020205020404" pitchFamily="49" charset="0"/>
              </a:rPr>
              <a:t>with the kind “terminate”: the </a:t>
            </a:r>
            <a:r>
              <a:rPr lang="en-US" sz="1000" dirty="0" err="1" smtClean="0">
                <a:latin typeface="+mj-lt"/>
                <a:cs typeface="Courier New" panose="02070309020205020404" pitchFamily="49" charset="0"/>
              </a:rPr>
              <a:t>StateMachine</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execution terminates. No exit behavior is executed. The complete hierarchy of visitors is destroyed.</a:t>
            </a:r>
          </a:p>
        </p:txBody>
      </p:sp>
      <p:cxnSp>
        <p:nvCxnSpPr>
          <p:cNvPr id="10" name="Connecteur droit 15"/>
          <p:cNvCxnSpPr/>
          <p:nvPr/>
        </p:nvCxnSpPr>
        <p:spPr>
          <a:xfrm flipV="1">
            <a:off x="5220072" y="1950521"/>
            <a:ext cx="1296144" cy="169450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451157" y="5412334"/>
            <a:ext cx="2937267" cy="92050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Captures the execution semantics of a </a:t>
            </a:r>
            <a:r>
              <a:rPr lang="en-US" sz="1000" dirty="0" smtClean="0">
                <a:latin typeface="+mj-lt"/>
                <a:cs typeface="Courier New" panose="02070309020205020404" pitchFamily="49" charset="0"/>
              </a:rPr>
              <a:t>Pseudostate </a:t>
            </a:r>
            <a:r>
              <a:rPr lang="en-US" sz="1000" dirty="0" smtClean="0">
                <a:latin typeface="+mj-lt"/>
                <a:cs typeface="Courier New" panose="02070309020205020404" pitchFamily="49" charset="0"/>
              </a:rPr>
              <a:t>with the kind “join”: one of its outgoing </a:t>
            </a:r>
            <a:r>
              <a:rPr lang="en-US" sz="1000" dirty="0" smtClean="0">
                <a:latin typeface="+mj-lt"/>
                <a:cs typeface="Courier New" panose="02070309020205020404" pitchFamily="49" charset="0"/>
              </a:rPr>
              <a:t>Transitions </a:t>
            </a:r>
            <a:r>
              <a:rPr lang="en-US" sz="1000" dirty="0" smtClean="0">
                <a:latin typeface="+mj-lt"/>
                <a:cs typeface="Courier New" panose="02070309020205020404" pitchFamily="49" charset="0"/>
              </a:rPr>
              <a:t>is chosen to be fired. The join </a:t>
            </a:r>
            <a:r>
              <a:rPr lang="en-US" sz="1000" dirty="0" smtClean="0">
                <a:latin typeface="+mj-lt"/>
                <a:cs typeface="Courier New" panose="02070309020205020404" pitchFamily="49" charset="0"/>
              </a:rPr>
              <a:t>Pseudostate </a:t>
            </a:r>
            <a:r>
              <a:rPr lang="en-US" sz="1000" dirty="0" smtClean="0">
                <a:latin typeface="+mj-lt"/>
                <a:cs typeface="Courier New" panose="02070309020205020404" pitchFamily="49" charset="0"/>
              </a:rPr>
              <a:t>can only be entered when all of its incoming </a:t>
            </a:r>
            <a:r>
              <a:rPr lang="en-US" sz="1000" dirty="0" smtClean="0">
                <a:latin typeface="+mj-lt"/>
                <a:cs typeface="Courier New" panose="02070309020205020404" pitchFamily="49" charset="0"/>
              </a:rPr>
              <a:t>Transitions </a:t>
            </a:r>
            <a:r>
              <a:rPr lang="en-US" sz="1000" dirty="0" smtClean="0">
                <a:latin typeface="+mj-lt"/>
                <a:cs typeface="Courier New" panose="02070309020205020404" pitchFamily="49" charset="0"/>
              </a:rPr>
              <a:t>have been fired.</a:t>
            </a:r>
          </a:p>
        </p:txBody>
      </p:sp>
      <p:sp>
        <p:nvSpPr>
          <p:cNvPr id="21" name="Rectangle 20"/>
          <p:cNvSpPr/>
          <p:nvPr/>
        </p:nvSpPr>
        <p:spPr>
          <a:xfrm>
            <a:off x="179512" y="5460752"/>
            <a:ext cx="3456384" cy="92057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Captures the execution semantics of a </a:t>
            </a:r>
            <a:r>
              <a:rPr lang="en-US" sz="1000" dirty="0" smtClean="0">
                <a:latin typeface="+mj-lt"/>
                <a:cs typeface="Courier New" panose="02070309020205020404" pitchFamily="49" charset="0"/>
              </a:rPr>
              <a:t>Pseudostate </a:t>
            </a:r>
            <a:r>
              <a:rPr lang="en-US" sz="1000" dirty="0" smtClean="0">
                <a:latin typeface="+mj-lt"/>
                <a:cs typeface="Courier New" panose="02070309020205020404" pitchFamily="49" charset="0"/>
              </a:rPr>
              <a:t>with the kind “fork”: all </a:t>
            </a:r>
            <a:r>
              <a:rPr lang="en-US" sz="1000" dirty="0" smtClean="0">
                <a:latin typeface="+mj-lt"/>
                <a:cs typeface="Courier New" panose="02070309020205020404" pitchFamily="49" charset="0"/>
              </a:rPr>
              <a:t>Transitions </a:t>
            </a:r>
            <a:r>
              <a:rPr lang="en-US" sz="1000" dirty="0" smtClean="0">
                <a:latin typeface="+mj-lt"/>
                <a:cs typeface="Courier New" panose="02070309020205020404" pitchFamily="49" charset="0"/>
              </a:rPr>
              <a:t>are fired concurrently. A fork </a:t>
            </a:r>
            <a:r>
              <a:rPr lang="en-US" sz="1000" dirty="0" smtClean="0">
                <a:latin typeface="+mj-lt"/>
                <a:cs typeface="Courier New" panose="02070309020205020404" pitchFamily="49" charset="0"/>
              </a:rPr>
              <a:t>Pseudostate </a:t>
            </a:r>
            <a:r>
              <a:rPr lang="en-US" sz="1000" dirty="0" smtClean="0">
                <a:latin typeface="+mj-lt"/>
                <a:cs typeface="Courier New" panose="02070309020205020404" pitchFamily="49" charset="0"/>
              </a:rPr>
              <a:t>can only be exited when all of its outgoing </a:t>
            </a:r>
            <a:r>
              <a:rPr lang="en-US" sz="1000" dirty="0" smtClean="0">
                <a:latin typeface="+mj-lt"/>
                <a:cs typeface="Courier New" panose="02070309020205020404" pitchFamily="49" charset="0"/>
              </a:rPr>
              <a:t>Transitions </a:t>
            </a:r>
            <a:r>
              <a:rPr lang="en-US" sz="1000" dirty="0" smtClean="0">
                <a:latin typeface="+mj-lt"/>
                <a:cs typeface="Courier New" panose="02070309020205020404" pitchFamily="49" charset="0"/>
              </a:rPr>
              <a:t>have been fired.</a:t>
            </a:r>
          </a:p>
        </p:txBody>
      </p:sp>
      <p:cxnSp>
        <p:nvCxnSpPr>
          <p:cNvPr id="22" name="Connecteur droit 15"/>
          <p:cNvCxnSpPr/>
          <p:nvPr/>
        </p:nvCxnSpPr>
        <p:spPr>
          <a:xfrm>
            <a:off x="6516216" y="5157192"/>
            <a:ext cx="288032" cy="25514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Connecteur droit 15"/>
          <p:cNvCxnSpPr/>
          <p:nvPr/>
        </p:nvCxnSpPr>
        <p:spPr>
          <a:xfrm flipV="1">
            <a:off x="964923" y="4509120"/>
            <a:ext cx="6677" cy="96393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9F92182E-64AA-F941-A040-F5ADA82DD3F4}" type="slidenum">
              <a:rPr lang="en-US" altLang="en-US" smtClean="0"/>
              <a:pPr/>
              <a:t>38</a:t>
            </a:fld>
            <a:endParaRPr lang="en-US" altLang="en-US"/>
          </a:p>
        </p:txBody>
      </p:sp>
    </p:spTree>
    <p:extLst>
      <p:ext uri="{BB962C8B-B14F-4D97-AF65-F5344CB8AC3E}">
        <p14:creationId xmlns:p14="http://schemas.microsoft.com/office/powerpoint/2010/main" val="6028082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2500" dirty="0" smtClean="0"/>
              <a:t>PSSM: Connection Point Pseudostate Activations</a:t>
            </a:r>
            <a:endParaRPr lang="en-US" sz="2500" dirty="0"/>
          </a:p>
        </p:txBody>
      </p:sp>
      <p:sp>
        <p:nvSpPr>
          <p:cNvPr id="3" name="Espace réservé de la date 2"/>
          <p:cNvSpPr>
            <a:spLocks noGrp="1"/>
          </p:cNvSpPr>
          <p:nvPr>
            <p:ph type="dt" sz="half" idx="10"/>
          </p:nvPr>
        </p:nvSpPr>
        <p:spPr/>
        <p:txBody>
          <a:bodyPr/>
          <a:lstStyle/>
          <a:p>
            <a:r>
              <a:rPr lang="en-US" altLang="en-US" smtClean="0"/>
              <a:t>14 September 2016</a:t>
            </a:r>
            <a:endParaRPr lang="en-US" altLang="en-US" dirty="0"/>
          </a:p>
        </p:txBody>
      </p:sp>
      <p:pic>
        <p:nvPicPr>
          <p:cNvPr id="8" name="Image 7"/>
          <p:cNvPicPr>
            <a:picLocks noChangeAspect="1"/>
          </p:cNvPicPr>
          <p:nvPr/>
        </p:nvPicPr>
        <p:blipFill>
          <a:blip r:embed="rId2"/>
          <a:stretch>
            <a:fillRect/>
          </a:stretch>
        </p:blipFill>
        <p:spPr>
          <a:xfrm>
            <a:off x="1115616" y="1340768"/>
            <a:ext cx="7196857" cy="3619325"/>
          </a:xfrm>
          <a:prstGeom prst="rect">
            <a:avLst/>
          </a:prstGeom>
        </p:spPr>
      </p:pic>
      <p:sp>
        <p:nvSpPr>
          <p:cNvPr id="15" name="Rectangle 14"/>
          <p:cNvSpPr/>
          <p:nvPr/>
        </p:nvSpPr>
        <p:spPr>
          <a:xfrm>
            <a:off x="179512" y="1427448"/>
            <a:ext cx="2304256" cy="70540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Return the StateActivation which owns the ConnectionPointActivation.</a:t>
            </a:r>
          </a:p>
        </p:txBody>
      </p:sp>
      <p:cxnSp>
        <p:nvCxnSpPr>
          <p:cNvPr id="16" name="Connecteur droit 15"/>
          <p:cNvCxnSpPr/>
          <p:nvPr/>
        </p:nvCxnSpPr>
        <p:spPr>
          <a:xfrm>
            <a:off x="2483768" y="1780152"/>
            <a:ext cx="720080" cy="65115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79512" y="2220973"/>
            <a:ext cx="2304256" cy="70540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Return the RegionActivation which owns the StateActivation owning the ConnectionPointActivation.</a:t>
            </a:r>
          </a:p>
        </p:txBody>
      </p:sp>
      <p:cxnSp>
        <p:nvCxnSpPr>
          <p:cNvPr id="20" name="Connecteur droit 15"/>
          <p:cNvCxnSpPr/>
          <p:nvPr/>
        </p:nvCxnSpPr>
        <p:spPr>
          <a:xfrm>
            <a:off x="2483768" y="2573677"/>
            <a:ext cx="360040" cy="72227"/>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401036" y="1204088"/>
            <a:ext cx="2437928" cy="115212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Captures execution semantics of a </a:t>
            </a:r>
            <a:r>
              <a:rPr lang="en-US" sz="1000" dirty="0" smtClean="0">
                <a:latin typeface="+mj-lt"/>
                <a:cs typeface="Courier New" panose="02070309020205020404" pitchFamily="49" charset="0"/>
              </a:rPr>
              <a:t>Pseudostate </a:t>
            </a:r>
            <a:r>
              <a:rPr lang="en-US" sz="1000" dirty="0" smtClean="0">
                <a:latin typeface="+mj-lt"/>
                <a:cs typeface="Courier New" panose="02070309020205020404" pitchFamily="49" charset="0"/>
              </a:rPr>
              <a:t>with the kind </a:t>
            </a:r>
            <a:r>
              <a:rPr lang="en-US" sz="1000" dirty="0" smtClean="0">
                <a:latin typeface="+mj-lt"/>
                <a:cs typeface="Courier New" panose="02070309020205020404" pitchFamily="49" charset="0"/>
              </a:rPr>
              <a:t>“entry</a:t>
            </a:r>
            <a:r>
              <a:rPr lang="en-US" sz="1000" dirty="0" smtClean="0">
                <a:latin typeface="+mj-lt"/>
                <a:cs typeface="Courier New" panose="02070309020205020404" pitchFamily="49" charset="0"/>
              </a:rPr>
              <a:t>”. If the owning </a:t>
            </a:r>
            <a:r>
              <a:rPr lang="en-US" sz="1000" dirty="0" smtClean="0">
                <a:latin typeface="+mj-lt"/>
                <a:cs typeface="Courier New" panose="02070309020205020404" pitchFamily="49" charset="0"/>
              </a:rPr>
              <a:t>State </a:t>
            </a:r>
            <a:r>
              <a:rPr lang="en-US" sz="1000" dirty="0" smtClean="0">
                <a:latin typeface="+mj-lt"/>
                <a:cs typeface="Courier New" panose="02070309020205020404" pitchFamily="49" charset="0"/>
              </a:rPr>
              <a:t>is </a:t>
            </a:r>
            <a:r>
              <a:rPr lang="en-US" sz="1000" dirty="0" smtClean="0">
                <a:latin typeface="+mj-lt"/>
                <a:cs typeface="Courier New" panose="02070309020205020404" pitchFamily="49" charset="0"/>
              </a:rPr>
              <a:t>orthogonal, </a:t>
            </a:r>
            <a:r>
              <a:rPr lang="en-US" sz="1000" dirty="0" smtClean="0">
                <a:latin typeface="+mj-lt"/>
                <a:cs typeface="Courier New" panose="02070309020205020404" pitchFamily="49" charset="0"/>
              </a:rPr>
              <a:t>then the entry plays the role of a fork. </a:t>
            </a:r>
            <a:r>
              <a:rPr lang="en-US" sz="1000" dirty="0" smtClean="0">
                <a:latin typeface="+mj-lt"/>
                <a:cs typeface="Courier New" panose="02070309020205020404" pitchFamily="49" charset="0"/>
              </a:rPr>
              <a:t>Otherwise, </a:t>
            </a:r>
            <a:r>
              <a:rPr lang="en-US" sz="1000" dirty="0" smtClean="0">
                <a:latin typeface="+mj-lt"/>
                <a:cs typeface="Courier New" panose="02070309020205020404" pitchFamily="49" charset="0"/>
              </a:rPr>
              <a:t>it acts like a </a:t>
            </a:r>
            <a:r>
              <a:rPr lang="en-US" sz="1000" dirty="0" smtClean="0">
                <a:latin typeface="+mj-lt"/>
                <a:cs typeface="Courier New" panose="02070309020205020404" pitchFamily="49" charset="0"/>
              </a:rPr>
              <a:t>junction </a:t>
            </a:r>
            <a:r>
              <a:rPr lang="en-US" sz="1000" dirty="0" smtClean="0">
                <a:latin typeface="+mj-lt"/>
                <a:cs typeface="Courier New" panose="02070309020205020404" pitchFamily="49" charset="0"/>
              </a:rPr>
              <a:t>P</a:t>
            </a:r>
            <a:r>
              <a:rPr lang="en-US" sz="1000" dirty="0" smtClean="0">
                <a:latin typeface="+mj-lt"/>
                <a:cs typeface="Courier New" panose="02070309020205020404" pitchFamily="49" charset="0"/>
              </a:rPr>
              <a:t>seudostate</a:t>
            </a:r>
            <a:r>
              <a:rPr lang="en-US" sz="1000" dirty="0" smtClean="0">
                <a:latin typeface="+mj-lt"/>
                <a:cs typeface="Courier New" panose="02070309020205020404" pitchFamily="49" charset="0"/>
              </a:rPr>
              <a:t>. </a:t>
            </a:r>
          </a:p>
        </p:txBody>
      </p:sp>
      <p:sp>
        <p:nvSpPr>
          <p:cNvPr id="24" name="Rectangle 23"/>
          <p:cNvSpPr/>
          <p:nvPr/>
        </p:nvSpPr>
        <p:spPr>
          <a:xfrm>
            <a:off x="2727440" y="5207698"/>
            <a:ext cx="3642273" cy="1083923"/>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Captures the execution semantics of a </a:t>
            </a:r>
            <a:r>
              <a:rPr lang="en-US" sz="1000" dirty="0" smtClean="0">
                <a:latin typeface="+mj-lt"/>
                <a:cs typeface="Courier New" panose="02070309020205020404" pitchFamily="49" charset="0"/>
              </a:rPr>
              <a:t>Pseudostate </a:t>
            </a:r>
            <a:r>
              <a:rPr lang="en-US" sz="1000" dirty="0" smtClean="0">
                <a:latin typeface="+mj-lt"/>
                <a:cs typeface="Courier New" panose="02070309020205020404" pitchFamily="49" charset="0"/>
              </a:rPr>
              <a:t>with the kind </a:t>
            </a:r>
            <a:r>
              <a:rPr lang="en-US" sz="1000" dirty="0" smtClean="0">
                <a:latin typeface="+mj-lt"/>
                <a:cs typeface="Courier New" panose="02070309020205020404" pitchFamily="49" charset="0"/>
              </a:rPr>
              <a:t>“exit</a:t>
            </a:r>
            <a:r>
              <a:rPr lang="en-US" sz="1000" dirty="0" smtClean="0">
                <a:latin typeface="+mj-lt"/>
                <a:cs typeface="Courier New" panose="02070309020205020404" pitchFamily="49" charset="0"/>
              </a:rPr>
              <a:t>”. If all of its incoming </a:t>
            </a:r>
            <a:r>
              <a:rPr lang="en-US" sz="1000" dirty="0">
                <a:latin typeface="+mj-lt"/>
                <a:cs typeface="Courier New" panose="02070309020205020404" pitchFamily="49" charset="0"/>
              </a:rPr>
              <a:t>T</a:t>
            </a:r>
            <a:r>
              <a:rPr lang="en-US" sz="1000" dirty="0" smtClean="0">
                <a:latin typeface="+mj-lt"/>
                <a:cs typeface="Courier New" panose="02070309020205020404" pitchFamily="49" charset="0"/>
              </a:rPr>
              <a:t>ransitions </a:t>
            </a:r>
            <a:r>
              <a:rPr lang="en-US" sz="1000" dirty="0" smtClean="0">
                <a:latin typeface="+mj-lt"/>
                <a:cs typeface="Courier New" panose="02070309020205020404" pitchFamily="49" charset="0"/>
              </a:rPr>
              <a:t>come from </a:t>
            </a:r>
            <a:r>
              <a:rPr lang="en-US" sz="1000" dirty="0" smtClean="0">
                <a:latin typeface="+mj-lt"/>
                <a:cs typeface="Courier New" panose="02070309020205020404" pitchFamily="49" charset="0"/>
              </a:rPr>
              <a:t>Vertices </a:t>
            </a:r>
            <a:r>
              <a:rPr lang="en-US" sz="1000" dirty="0" smtClean="0">
                <a:latin typeface="+mj-lt"/>
                <a:cs typeface="Courier New" panose="02070309020205020404" pitchFamily="49" charset="0"/>
              </a:rPr>
              <a:t>located in different </a:t>
            </a:r>
            <a:r>
              <a:rPr lang="en-US" sz="1000" dirty="0" smtClean="0">
                <a:latin typeface="+mj-lt"/>
                <a:cs typeface="Courier New" panose="02070309020205020404" pitchFamily="49" charset="0"/>
              </a:rPr>
              <a:t>Regions, </a:t>
            </a:r>
            <a:r>
              <a:rPr lang="en-US" sz="1000" dirty="0" smtClean="0">
                <a:latin typeface="+mj-lt"/>
                <a:cs typeface="Courier New" panose="02070309020205020404" pitchFamily="49" charset="0"/>
              </a:rPr>
              <a:t>the exit point plays the role of a </a:t>
            </a:r>
            <a:r>
              <a:rPr lang="en-US" sz="1000" dirty="0" smtClean="0">
                <a:latin typeface="+mj-lt"/>
                <a:cs typeface="Courier New" panose="02070309020205020404" pitchFamily="49" charset="0"/>
              </a:rPr>
              <a:t>join </a:t>
            </a:r>
            <a:r>
              <a:rPr lang="en-US" sz="1000" dirty="0" smtClean="0">
                <a:latin typeface="+mj-lt"/>
                <a:cs typeface="Courier New" panose="02070309020205020404" pitchFamily="49" charset="0"/>
              </a:rPr>
              <a:t>P</a:t>
            </a:r>
            <a:r>
              <a:rPr lang="en-US" sz="1000" dirty="0" smtClean="0">
                <a:latin typeface="+mj-lt"/>
                <a:cs typeface="Courier New" panose="02070309020205020404" pitchFamily="49" charset="0"/>
              </a:rPr>
              <a:t>seudostate</a:t>
            </a:r>
            <a:r>
              <a:rPr lang="en-US" sz="1000" dirty="0" smtClean="0">
                <a:latin typeface="+mj-lt"/>
                <a:cs typeface="Courier New" panose="02070309020205020404" pitchFamily="49" charset="0"/>
              </a:rPr>
              <a:t>. When entered, the exit point implies exiting its parent. Finally, one of its outgoing </a:t>
            </a:r>
            <a:r>
              <a:rPr lang="en-US" sz="1000" dirty="0" smtClean="0">
                <a:latin typeface="+mj-lt"/>
                <a:cs typeface="Courier New" panose="02070309020205020404" pitchFamily="49" charset="0"/>
              </a:rPr>
              <a:t>Transitions </a:t>
            </a:r>
            <a:r>
              <a:rPr lang="en-US" sz="1000" dirty="0" smtClean="0">
                <a:latin typeface="+mj-lt"/>
                <a:cs typeface="Courier New" panose="02070309020205020404" pitchFamily="49" charset="0"/>
              </a:rPr>
              <a:t>is chosen to be fired.  </a:t>
            </a:r>
          </a:p>
        </p:txBody>
      </p:sp>
      <p:cxnSp>
        <p:nvCxnSpPr>
          <p:cNvPr id="25" name="Connecteur droit 15"/>
          <p:cNvCxnSpPr/>
          <p:nvPr/>
        </p:nvCxnSpPr>
        <p:spPr>
          <a:xfrm flipH="1">
            <a:off x="5940152" y="2356216"/>
            <a:ext cx="1152128" cy="113911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8" name="Connecteur droit 15"/>
          <p:cNvCxnSpPr>
            <a:endCxn id="24" idx="0"/>
          </p:cNvCxnSpPr>
          <p:nvPr/>
        </p:nvCxnSpPr>
        <p:spPr>
          <a:xfrm>
            <a:off x="4548576" y="4806973"/>
            <a:ext cx="1" cy="40072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9F92182E-64AA-F941-A040-F5ADA82DD3F4}" type="slidenum">
              <a:rPr lang="en-US" altLang="en-US" smtClean="0"/>
              <a:pPr/>
              <a:t>39</a:t>
            </a:fld>
            <a:endParaRPr lang="en-US" altLang="en-US"/>
          </a:p>
        </p:txBody>
      </p:sp>
    </p:spTree>
    <p:extLst>
      <p:ext uri="{BB962C8B-B14F-4D97-AF65-F5344CB8AC3E}">
        <p14:creationId xmlns:p14="http://schemas.microsoft.com/office/powerpoint/2010/main" val="2024975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Mandatory Requirements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01837440"/>
              </p:ext>
            </p:extLst>
          </p:nvPr>
        </p:nvGraphicFramePr>
        <p:xfrm>
          <a:off x="457200" y="1066800"/>
          <a:ext cx="8229600" cy="5222240"/>
        </p:xfrm>
        <a:graphic>
          <a:graphicData uri="http://schemas.openxmlformats.org/drawingml/2006/table">
            <a:tbl>
              <a:tblPr firstRow="1" bandRow="1">
                <a:tableStyleId>{073A0DAA-6AF3-43AB-8588-CEC1D06C72B9}</a:tableStyleId>
              </a:tblPr>
              <a:tblGrid>
                <a:gridCol w="3970784"/>
                <a:gridCol w="4258816"/>
              </a:tblGrid>
              <a:tr h="370840">
                <a:tc>
                  <a:txBody>
                    <a:bodyPr/>
                    <a:lstStyle/>
                    <a:p>
                      <a:r>
                        <a:rPr lang="en-US" dirty="0" smtClean="0"/>
                        <a:t>Requirement</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r>
                        <a:rPr lang="en-US" dirty="0" smtClean="0"/>
                        <a:t>Response</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r>
              <a:tr h="370840">
                <a:tc>
                  <a:txBody>
                    <a:bodyPr/>
                    <a:lstStyle/>
                    <a:p>
                      <a:r>
                        <a:rPr lang="en-US" b="1" dirty="0" smtClean="0">
                          <a:solidFill>
                            <a:schemeClr val="tx1"/>
                          </a:solidFill>
                        </a:rPr>
                        <a:t>6.5.2a</a:t>
                      </a:r>
                      <a:r>
                        <a:rPr lang="en-US" dirty="0" smtClean="0">
                          <a:solidFill>
                            <a:schemeClr val="tx1"/>
                          </a:solidFill>
                        </a:rPr>
                        <a:t> Semantic variabilities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does not define any</a:t>
                      </a:r>
                      <a:r>
                        <a:rPr lang="en-US" baseline="0" dirty="0" smtClean="0">
                          <a:solidFill>
                            <a:schemeClr val="tx1"/>
                          </a:solidFill>
                        </a:rPr>
                        <a:t> additional semantic variabilities.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6.5.2b</a:t>
                      </a:r>
                      <a:r>
                        <a:rPr lang="en-US" dirty="0" smtClean="0">
                          <a:solidFill>
                            <a:schemeClr val="tx1"/>
                          </a:solidFill>
                        </a:rPr>
                        <a:t> Semantic variants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does not define any additional</a:t>
                      </a:r>
                      <a:r>
                        <a:rPr lang="en-US" baseline="0" dirty="0" smtClean="0">
                          <a:solidFill>
                            <a:schemeClr val="tx1"/>
                          </a:solidFill>
                        </a:rPr>
                        <a:t> semantic variants.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6.5.3a</a:t>
                      </a:r>
                      <a:r>
                        <a:rPr lang="en-US" baseline="0" dirty="0" smtClean="0">
                          <a:solidFill>
                            <a:schemeClr val="tx1"/>
                          </a:solidFill>
                        </a:rPr>
                        <a:t> UML 2 conformance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Proposed PSSM syntax</a:t>
                      </a:r>
                      <a:r>
                        <a:rPr lang="en-US" baseline="0" dirty="0" smtClean="0">
                          <a:solidFill>
                            <a:schemeClr val="tx1"/>
                          </a:solidFill>
                        </a:rPr>
                        <a:t> subsets UML 2.5 abstract syntax.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6.5.3b</a:t>
                      </a:r>
                      <a:r>
                        <a:rPr lang="en-US" dirty="0" smtClean="0">
                          <a:solidFill>
                            <a:schemeClr val="tx1"/>
                          </a:solidFill>
                        </a:rPr>
                        <a:t> fUML conformance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Proposed PSSM semantics are based on fUML 1.2.1.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6.5.3c</a:t>
                      </a:r>
                      <a:r>
                        <a:rPr lang="en-US" dirty="0" smtClean="0">
                          <a:solidFill>
                            <a:schemeClr val="tx1"/>
                          </a:solidFill>
                        </a:rPr>
                        <a:t> PSCS conformance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Proposed PSSM semantics are based on PSCS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6.5.3d</a:t>
                      </a:r>
                      <a:r>
                        <a:rPr lang="en-US" baseline="0" dirty="0" smtClean="0">
                          <a:solidFill>
                            <a:schemeClr val="tx1"/>
                          </a:solidFill>
                        </a:rPr>
                        <a:t> Common Logic conformance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Not applicable, proposal does not extend the fUML base semantics.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6.5.4a</a:t>
                      </a:r>
                      <a:r>
                        <a:rPr lang="en-US" dirty="0" smtClean="0">
                          <a:solidFill>
                            <a:schemeClr val="tx1"/>
                          </a:solidFill>
                        </a:rPr>
                        <a:t> Test suite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Proposal includes suite of 98 tests.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6.5.4b</a:t>
                      </a:r>
                      <a:r>
                        <a:rPr lang="en-US" dirty="0" smtClean="0">
                          <a:solidFill>
                            <a:schemeClr val="tx1"/>
                          </a:solidFill>
                        </a:rPr>
                        <a:t> Test suite coverage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Current coverage is 100% of identified functional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bl>
          </a:graphicData>
        </a:graphic>
      </p:graphicFrame>
      <p:sp>
        <p:nvSpPr>
          <p:cNvPr id="4" name="Date Placeholder 3"/>
          <p:cNvSpPr>
            <a:spLocks noGrp="1"/>
          </p:cNvSpPr>
          <p:nvPr>
            <p:ph type="dt" sz="half" idx="10"/>
          </p:nvPr>
        </p:nvSpPr>
        <p:spPr/>
        <p:txBody>
          <a:bodyPr/>
          <a:lstStyle/>
          <a:p>
            <a:r>
              <a:rPr lang="en-US" altLang="en-US" smtClean="0"/>
              <a:t>14 September 2016</a:t>
            </a:r>
            <a:endParaRPr lang="en-US" altLang="en-US" dirty="0"/>
          </a:p>
        </p:txBody>
      </p:sp>
      <p:pic>
        <p:nvPicPr>
          <p:cNvPr id="7"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5" y="1440309"/>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5" y="2088381"/>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4" y="2736453"/>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3" y="3384525"/>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3" y="4022095"/>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9259" y="4647396"/>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9533" y="5295468"/>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3" y="5661248"/>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24E3016D-4C6C-FC42-B389-9B6B8C67C5F0}" type="slidenum">
              <a:rPr lang="en-US" altLang="en-US" smtClean="0"/>
              <a:pPr/>
              <a:t>4</a:t>
            </a:fld>
            <a:endParaRPr lang="en-US" altLang="en-US"/>
          </a:p>
        </p:txBody>
      </p:sp>
    </p:spTree>
    <p:extLst>
      <p:ext uri="{BB962C8B-B14F-4D97-AF65-F5344CB8AC3E}">
        <p14:creationId xmlns:p14="http://schemas.microsoft.com/office/powerpoint/2010/main" val="2468757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2800" dirty="0" smtClean="0"/>
              <a:t>PSSM: Conditional Pseudostate Activations</a:t>
            </a:r>
            <a:endParaRPr lang="en-US" sz="2800" dirty="0"/>
          </a:p>
        </p:txBody>
      </p:sp>
      <p:sp>
        <p:nvSpPr>
          <p:cNvPr id="3" name="Espace réservé de la date 2"/>
          <p:cNvSpPr>
            <a:spLocks noGrp="1"/>
          </p:cNvSpPr>
          <p:nvPr>
            <p:ph type="dt" sz="half" idx="10"/>
          </p:nvPr>
        </p:nvSpPr>
        <p:spPr/>
        <p:txBody>
          <a:bodyPr/>
          <a:lstStyle/>
          <a:p>
            <a:r>
              <a:rPr lang="en-US" altLang="en-US" smtClean="0"/>
              <a:t>14 September 2016</a:t>
            </a:r>
            <a:endParaRPr lang="en-US" altLang="en-US" dirty="0"/>
          </a:p>
        </p:txBody>
      </p:sp>
      <p:pic>
        <p:nvPicPr>
          <p:cNvPr id="5" name="Image 4"/>
          <p:cNvPicPr>
            <a:picLocks noChangeAspect="1"/>
          </p:cNvPicPr>
          <p:nvPr/>
        </p:nvPicPr>
        <p:blipFill>
          <a:blip r:embed="rId2"/>
          <a:stretch>
            <a:fillRect/>
          </a:stretch>
        </p:blipFill>
        <p:spPr>
          <a:xfrm>
            <a:off x="514350" y="1196752"/>
            <a:ext cx="8115300" cy="3495675"/>
          </a:xfrm>
          <a:prstGeom prst="rect">
            <a:avLst/>
          </a:prstGeom>
        </p:spPr>
      </p:pic>
      <p:sp>
        <p:nvSpPr>
          <p:cNvPr id="17" name="Rectangle 16"/>
          <p:cNvSpPr/>
          <p:nvPr/>
        </p:nvSpPr>
        <p:spPr>
          <a:xfrm>
            <a:off x="286544" y="1232253"/>
            <a:ext cx="1765176" cy="1764699"/>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Redefines how </a:t>
            </a:r>
            <a:r>
              <a:rPr lang="en-US" sz="1000" dirty="0" smtClean="0">
                <a:latin typeface="Courier New" charset="0"/>
                <a:ea typeface="Courier New" charset="0"/>
                <a:cs typeface="Courier New" charset="0"/>
              </a:rPr>
              <a:t>guards</a:t>
            </a:r>
            <a:r>
              <a:rPr lang="en-US" sz="1000" dirty="0" smtClean="0">
                <a:latin typeface="+mj-lt"/>
                <a:cs typeface="Courier New" panose="02070309020205020404" pitchFamily="49" charset="0"/>
              </a:rPr>
              <a:t> are evaluated during static analysis to account for the existence of an </a:t>
            </a:r>
            <a:r>
              <a:rPr lang="en-US" sz="1000" dirty="0" smtClean="0">
                <a:latin typeface="+mj-lt"/>
                <a:cs typeface="Courier New" panose="02070309020205020404" pitchFamily="49" charset="0"/>
              </a:rPr>
              <a:t>“else” </a:t>
            </a:r>
            <a:r>
              <a:rPr lang="en-US" sz="1000" dirty="0">
                <a:latin typeface="+mj-lt"/>
                <a:cs typeface="Courier New" panose="02070309020205020404" pitchFamily="49" charset="0"/>
              </a:rPr>
              <a:t>T</a:t>
            </a:r>
            <a:r>
              <a:rPr lang="en-US" sz="1000" dirty="0" smtClean="0">
                <a:latin typeface="+mj-lt"/>
                <a:cs typeface="Courier New" panose="02070309020205020404" pitchFamily="49" charset="0"/>
              </a:rPr>
              <a:t>ransition</a:t>
            </a:r>
            <a:r>
              <a:rPr lang="en-US" sz="1000" dirty="0" smtClean="0">
                <a:latin typeface="+mj-lt"/>
                <a:cs typeface="Courier New" panose="02070309020205020404" pitchFamily="49" charset="0"/>
              </a:rPr>
              <a:t>. If no outgoing </a:t>
            </a:r>
            <a:r>
              <a:rPr lang="en-US" sz="1000" dirty="0" smtClean="0">
                <a:latin typeface="+mj-lt"/>
                <a:cs typeface="Courier New" panose="02070309020205020404" pitchFamily="49" charset="0"/>
              </a:rPr>
              <a:t>Transitions have a </a:t>
            </a:r>
            <a:r>
              <a:rPr lang="en-US" sz="1000" dirty="0" smtClean="0">
                <a:latin typeface="Courier New" charset="0"/>
                <a:ea typeface="Courier New" charset="0"/>
                <a:cs typeface="Courier New" charset="0"/>
              </a:rPr>
              <a:t>guard</a:t>
            </a:r>
            <a:r>
              <a:rPr lang="en-US" sz="1000" dirty="0" smtClean="0">
                <a:latin typeface="+mj-lt"/>
                <a:cs typeface="Courier New" panose="02070309020205020404" pitchFamily="49" charset="0"/>
              </a:rPr>
              <a:t> evaluating to </a:t>
            </a:r>
            <a:r>
              <a:rPr lang="en-US" sz="1000" dirty="0" smtClean="0">
                <a:latin typeface="+mj-lt"/>
                <a:cs typeface="Courier New" panose="02070309020205020404" pitchFamily="49" charset="0"/>
              </a:rPr>
              <a:t>true, then, </a:t>
            </a:r>
            <a:r>
              <a:rPr lang="en-US" sz="1000" dirty="0" smtClean="0">
                <a:latin typeface="+mj-lt"/>
                <a:cs typeface="Courier New" panose="02070309020205020404" pitchFamily="49" charset="0"/>
              </a:rPr>
              <a:t>if </a:t>
            </a:r>
            <a:r>
              <a:rPr lang="en-US" sz="1000" dirty="0" smtClean="0">
                <a:latin typeface="+mj-lt"/>
                <a:cs typeface="Courier New" panose="02070309020205020404" pitchFamily="49" charset="0"/>
              </a:rPr>
              <a:t>an “else” </a:t>
            </a:r>
            <a:r>
              <a:rPr lang="en-US" sz="1000" dirty="0" smtClean="0">
                <a:latin typeface="+mj-lt"/>
                <a:cs typeface="Courier New" panose="02070309020205020404" pitchFamily="49" charset="0"/>
              </a:rPr>
              <a:t>T</a:t>
            </a:r>
            <a:r>
              <a:rPr lang="en-US" sz="1000" dirty="0" smtClean="0">
                <a:latin typeface="+mj-lt"/>
                <a:cs typeface="Courier New" panose="02070309020205020404" pitchFamily="49" charset="0"/>
              </a:rPr>
              <a:t>ransition exists, a Visitor for it is added </a:t>
            </a:r>
            <a:r>
              <a:rPr lang="en-US" sz="1000" dirty="0" smtClean="0">
                <a:latin typeface="+mj-lt"/>
                <a:cs typeface="Courier New" panose="02070309020205020404" pitchFamily="49" charset="0"/>
              </a:rPr>
              <a:t>to the set of </a:t>
            </a:r>
            <a:r>
              <a:rPr lang="en-US" sz="1000" dirty="0" err="1" smtClean="0">
                <a:latin typeface="+mj-lt"/>
                <a:cs typeface="Courier New" panose="02070309020205020404" pitchFamily="49" charset="0"/>
              </a:rPr>
              <a:t>fireable</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Transitions</a:t>
            </a:r>
            <a:r>
              <a:rPr lang="en-US" sz="1000" dirty="0" smtClean="0">
                <a:latin typeface="+mj-lt"/>
                <a:cs typeface="Courier New" panose="02070309020205020404" pitchFamily="49" charset="0"/>
              </a:rPr>
              <a:t>.</a:t>
            </a:r>
          </a:p>
        </p:txBody>
      </p:sp>
      <p:cxnSp>
        <p:nvCxnSpPr>
          <p:cNvPr id="18" name="Connecteur droit 15"/>
          <p:cNvCxnSpPr/>
          <p:nvPr/>
        </p:nvCxnSpPr>
        <p:spPr>
          <a:xfrm>
            <a:off x="2051720" y="2132856"/>
            <a:ext cx="539080" cy="36004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372200" y="1256433"/>
            <a:ext cx="2160240" cy="110050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An </a:t>
            </a:r>
            <a:r>
              <a:rPr lang="en-US" sz="1000" dirty="0" smtClean="0">
                <a:latin typeface="+mj-lt"/>
                <a:cs typeface="Courier New" panose="02070309020205020404" pitchFamily="49" charset="0"/>
              </a:rPr>
              <a:t>“else” Transition </a:t>
            </a:r>
            <a:r>
              <a:rPr lang="en-US" sz="1000" dirty="0" smtClean="0">
                <a:latin typeface="+mj-lt"/>
                <a:cs typeface="Courier New" panose="02070309020205020404" pitchFamily="49" charset="0"/>
              </a:rPr>
              <a:t>has a </a:t>
            </a:r>
            <a:r>
              <a:rPr lang="en-US" sz="1000" dirty="0" smtClean="0">
                <a:latin typeface="Courier New" charset="0"/>
                <a:ea typeface="Courier New" charset="0"/>
                <a:cs typeface="Courier New" charset="0"/>
              </a:rPr>
              <a:t>guard</a:t>
            </a:r>
            <a:r>
              <a:rPr lang="en-US" sz="1000" dirty="0" smtClean="0">
                <a:latin typeface="+mj-lt"/>
                <a:cs typeface="Courier New" panose="02070309020205020404" pitchFamily="49" charset="0"/>
              </a:rPr>
              <a:t> whose specification is an Expression </a:t>
            </a:r>
            <a:r>
              <a:rPr lang="en-US" sz="1000" dirty="0" smtClean="0">
                <a:latin typeface="+mj-lt"/>
                <a:cs typeface="Courier New" panose="02070309020205020404" pitchFamily="49" charset="0"/>
              </a:rPr>
              <a:t>with </a:t>
            </a:r>
            <a:r>
              <a:rPr lang="en-US" sz="1000" dirty="0" smtClean="0">
                <a:latin typeface="+mj-lt"/>
                <a:cs typeface="Courier New" panose="02070309020205020404" pitchFamily="49" charset="0"/>
              </a:rPr>
              <a:t>“else” </a:t>
            </a:r>
            <a:r>
              <a:rPr lang="en-US" sz="1000" dirty="0" smtClean="0">
                <a:latin typeface="+mj-lt"/>
                <a:cs typeface="Courier New" panose="02070309020205020404" pitchFamily="49" charset="0"/>
              </a:rPr>
              <a:t>as its </a:t>
            </a:r>
            <a:r>
              <a:rPr lang="en-US" sz="1000" dirty="0" smtClean="0">
                <a:latin typeface="Courier New" charset="0"/>
                <a:ea typeface="Courier New" charset="0"/>
                <a:cs typeface="Courier New" charset="0"/>
              </a:rPr>
              <a:t>symbol</a:t>
            </a:r>
            <a:r>
              <a:rPr lang="en-US" sz="1000" dirty="0" smtClean="0">
                <a:latin typeface="+mj-lt"/>
                <a:cs typeface="Courier New" panose="02070309020205020404" pitchFamily="49" charset="0"/>
              </a:rPr>
              <a:t>. The </a:t>
            </a:r>
            <a:r>
              <a:rPr lang="en-US" sz="1000" dirty="0" smtClean="0">
                <a:latin typeface="+mj-lt"/>
                <a:cs typeface="Courier New" panose="02070309020205020404" pitchFamily="49" charset="0"/>
              </a:rPr>
              <a:t>Expression </a:t>
            </a:r>
            <a:r>
              <a:rPr lang="en-US" sz="1000" dirty="0" smtClean="0">
                <a:latin typeface="+mj-lt"/>
                <a:cs typeface="Courier New" panose="02070309020205020404" pitchFamily="49" charset="0"/>
              </a:rPr>
              <a:t>has no </a:t>
            </a:r>
            <a:r>
              <a:rPr lang="en-US" sz="1000" dirty="0" smtClean="0">
                <a:latin typeface="Courier New" charset="0"/>
                <a:ea typeface="Courier New" charset="0"/>
                <a:cs typeface="Courier New" charset="0"/>
              </a:rPr>
              <a:t>operands</a:t>
            </a:r>
            <a:r>
              <a:rPr lang="en-US" sz="1000" dirty="0" smtClean="0">
                <a:latin typeface="+mj-lt"/>
                <a:cs typeface="Courier New" panose="02070309020205020404" pitchFamily="49" charset="0"/>
              </a:rPr>
              <a:t>.  </a:t>
            </a:r>
            <a:endParaRPr lang="en-US" sz="1000" dirty="0" smtClean="0">
              <a:latin typeface="+mj-lt"/>
              <a:cs typeface="Courier New" panose="02070309020205020404" pitchFamily="49" charset="0"/>
            </a:endParaRPr>
          </a:p>
        </p:txBody>
      </p:sp>
      <p:cxnSp>
        <p:nvCxnSpPr>
          <p:cNvPr id="22" name="Connecteur droit 15"/>
          <p:cNvCxnSpPr/>
          <p:nvPr/>
        </p:nvCxnSpPr>
        <p:spPr>
          <a:xfrm flipV="1">
            <a:off x="5652120" y="1988840"/>
            <a:ext cx="720080" cy="72008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7" name="Espace réservé du contenu 2"/>
          <p:cNvSpPr txBox="1">
            <a:spLocks/>
          </p:cNvSpPr>
          <p:nvPr/>
        </p:nvSpPr>
        <p:spPr bwMode="auto">
          <a:xfrm>
            <a:off x="467494" y="4752108"/>
            <a:ext cx="8208962" cy="17248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b="1" dirty="0" smtClean="0"/>
              <a:t>Choice</a:t>
            </a:r>
          </a:p>
          <a:p>
            <a:pPr lvl="2"/>
            <a:r>
              <a:rPr lang="en-US" sz="1600" dirty="0">
                <a:latin typeface="Courier New" charset="0"/>
                <a:ea typeface="Courier New" charset="0"/>
                <a:cs typeface="Courier New" charset="0"/>
              </a:rPr>
              <a:t>g</a:t>
            </a:r>
            <a:r>
              <a:rPr lang="en-US" sz="1600" dirty="0" smtClean="0">
                <a:latin typeface="Courier New" charset="0"/>
                <a:ea typeface="Courier New" charset="0"/>
                <a:cs typeface="Courier New" charset="0"/>
              </a:rPr>
              <a:t>uards</a:t>
            </a:r>
            <a:r>
              <a:rPr lang="en-US" sz="1600" dirty="0" smtClean="0"/>
              <a:t> </a:t>
            </a:r>
            <a:r>
              <a:rPr lang="en-US" sz="1600" dirty="0" smtClean="0"/>
              <a:t>of outgoing </a:t>
            </a:r>
            <a:r>
              <a:rPr lang="en-US" sz="1600" dirty="0" smtClean="0"/>
              <a:t>Transitions </a:t>
            </a:r>
            <a:r>
              <a:rPr lang="en-US" sz="1600" dirty="0" smtClean="0"/>
              <a:t>are not evaluated during static analysis. They are evaluated at the time the choice is reached by the execution.</a:t>
            </a:r>
          </a:p>
          <a:p>
            <a:r>
              <a:rPr lang="en-US" sz="2000" b="1" dirty="0" smtClean="0"/>
              <a:t>Junction</a:t>
            </a:r>
          </a:p>
          <a:p>
            <a:pPr lvl="2"/>
            <a:r>
              <a:rPr lang="en-US" sz="1600" dirty="0">
                <a:latin typeface="Courier New" charset="0"/>
                <a:ea typeface="Courier New" charset="0"/>
                <a:cs typeface="Courier New" charset="0"/>
              </a:rPr>
              <a:t>guards</a:t>
            </a:r>
            <a:r>
              <a:rPr lang="en-US" sz="1600" dirty="0"/>
              <a:t> of </a:t>
            </a:r>
            <a:r>
              <a:rPr lang="en-US" sz="1600" dirty="0" smtClean="0"/>
              <a:t>outgoing </a:t>
            </a:r>
            <a:r>
              <a:rPr lang="en-US" sz="1600" dirty="0" smtClean="0"/>
              <a:t>Transitions </a:t>
            </a:r>
            <a:r>
              <a:rPr lang="en-US" sz="1600" dirty="0" smtClean="0"/>
              <a:t>are evaluated during static analysis.</a:t>
            </a:r>
          </a:p>
        </p:txBody>
      </p:sp>
      <p:sp>
        <p:nvSpPr>
          <p:cNvPr id="6" name="Slide Number Placeholder 5"/>
          <p:cNvSpPr>
            <a:spLocks noGrp="1"/>
          </p:cNvSpPr>
          <p:nvPr>
            <p:ph type="sldNum" sz="quarter" idx="12"/>
          </p:nvPr>
        </p:nvSpPr>
        <p:spPr/>
        <p:txBody>
          <a:bodyPr/>
          <a:lstStyle/>
          <a:p>
            <a:fld id="{9F92182E-64AA-F941-A040-F5ADA82DD3F4}" type="slidenum">
              <a:rPr lang="en-US" altLang="en-US" smtClean="0"/>
              <a:pPr/>
              <a:t>40</a:t>
            </a:fld>
            <a:endParaRPr lang="en-US" altLang="en-US"/>
          </a:p>
        </p:txBody>
      </p:sp>
    </p:spTree>
    <p:extLst>
      <p:ext uri="{BB962C8B-B14F-4D97-AF65-F5344CB8AC3E}">
        <p14:creationId xmlns:p14="http://schemas.microsoft.com/office/powerpoint/2010/main" val="32243689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3200" dirty="0" smtClean="0"/>
              <a:t>PSSM: History Pseudostate Activations</a:t>
            </a:r>
            <a:endParaRPr lang="en-US" sz="3200" dirty="0"/>
          </a:p>
        </p:txBody>
      </p:sp>
      <p:sp>
        <p:nvSpPr>
          <p:cNvPr id="3" name="Espace réservé de la date 2"/>
          <p:cNvSpPr>
            <a:spLocks noGrp="1"/>
          </p:cNvSpPr>
          <p:nvPr>
            <p:ph type="dt" sz="half" idx="10"/>
          </p:nvPr>
        </p:nvSpPr>
        <p:spPr/>
        <p:txBody>
          <a:bodyPr/>
          <a:lstStyle/>
          <a:p>
            <a:r>
              <a:rPr lang="en-US" altLang="en-US" smtClean="0"/>
              <a:t>14 September 2016</a:t>
            </a:r>
            <a:endParaRPr lang="en-US" altLang="en-US" dirty="0"/>
          </a:p>
        </p:txBody>
      </p:sp>
      <p:pic>
        <p:nvPicPr>
          <p:cNvPr id="5" name="Image 4"/>
          <p:cNvPicPr>
            <a:picLocks noChangeAspect="1"/>
          </p:cNvPicPr>
          <p:nvPr/>
        </p:nvPicPr>
        <p:blipFill>
          <a:blip r:embed="rId2"/>
          <a:stretch>
            <a:fillRect/>
          </a:stretch>
        </p:blipFill>
        <p:spPr>
          <a:xfrm>
            <a:off x="1100559" y="998546"/>
            <a:ext cx="6519441" cy="3420748"/>
          </a:xfrm>
          <a:prstGeom prst="rect">
            <a:avLst/>
          </a:prstGeom>
        </p:spPr>
      </p:pic>
      <p:sp>
        <p:nvSpPr>
          <p:cNvPr id="6" name="Rectangle 5"/>
          <p:cNvSpPr/>
          <p:nvPr/>
        </p:nvSpPr>
        <p:spPr>
          <a:xfrm>
            <a:off x="251520" y="1052737"/>
            <a:ext cx="1512168" cy="79208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Determine if the history (deep or shallow) has an outgoing </a:t>
            </a:r>
            <a:r>
              <a:rPr lang="en-US" sz="1000" dirty="0" smtClean="0">
                <a:latin typeface="+mj-lt"/>
                <a:cs typeface="Courier New" panose="02070309020205020404" pitchFamily="49" charset="0"/>
              </a:rPr>
              <a:t>Transition</a:t>
            </a:r>
            <a:endParaRPr lang="en-US" sz="1000" dirty="0" smtClean="0">
              <a:latin typeface="+mj-lt"/>
              <a:cs typeface="Courier New" panose="02070309020205020404" pitchFamily="49" charset="0"/>
            </a:endParaRPr>
          </a:p>
        </p:txBody>
      </p:sp>
      <p:cxnSp>
        <p:nvCxnSpPr>
          <p:cNvPr id="7" name="Connecteur droit 15"/>
          <p:cNvCxnSpPr/>
          <p:nvPr/>
        </p:nvCxnSpPr>
        <p:spPr>
          <a:xfrm flipV="1">
            <a:off x="1403648" y="1844828"/>
            <a:ext cx="0" cy="43805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626943" y="1064757"/>
            <a:ext cx="2265535" cy="79208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ea typeface="Courier New" charset="0"/>
                <a:cs typeface="Courier New" charset="0"/>
              </a:rPr>
              <a:t>The </a:t>
            </a:r>
            <a:r>
              <a:rPr lang="en-US" sz="1000" dirty="0" smtClean="0">
                <a:latin typeface="Courier New" charset="0"/>
                <a:ea typeface="Courier New" charset="0"/>
                <a:cs typeface="Courier New" charset="0"/>
              </a:rPr>
              <a:t>re</a:t>
            </a:r>
            <a:r>
              <a:rPr lang="en-US" sz="1000" dirty="0" smtClean="0">
                <a:latin typeface="Courier New" charset="0"/>
                <a:ea typeface="Courier New" charset="0"/>
                <a:cs typeface="Courier New" charset="0"/>
              </a:rPr>
              <a:t>store</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operations </a:t>
            </a:r>
            <a:r>
              <a:rPr lang="en-US" sz="1000" dirty="0" smtClean="0">
                <a:latin typeface="+mj-lt"/>
                <a:cs typeface="Courier New" panose="02070309020205020404" pitchFamily="49" charset="0"/>
              </a:rPr>
              <a:t>capture </a:t>
            </a:r>
            <a:r>
              <a:rPr lang="en-US" sz="1000" dirty="0" smtClean="0">
                <a:latin typeface="+mj-lt"/>
                <a:cs typeface="Courier New" panose="02070309020205020404" pitchFamily="49" charset="0"/>
              </a:rPr>
              <a:t>the execution semantics enabling the restoration of a state when </a:t>
            </a:r>
            <a:r>
              <a:rPr lang="en-US" sz="1000" dirty="0" smtClean="0">
                <a:latin typeface="+mj-lt"/>
                <a:cs typeface="Courier New" panose="02070309020205020404" pitchFamily="49" charset="0"/>
              </a:rPr>
              <a:t>a </a:t>
            </a:r>
            <a:r>
              <a:rPr lang="en-US" sz="1000" dirty="0" smtClean="0">
                <a:latin typeface="+mj-lt"/>
                <a:cs typeface="Courier New" panose="02070309020205020404" pitchFamily="49" charset="0"/>
              </a:rPr>
              <a:t>history </a:t>
            </a:r>
            <a:r>
              <a:rPr lang="en-US" sz="1000" dirty="0" smtClean="0">
                <a:latin typeface="+mj-lt"/>
                <a:cs typeface="Courier New" panose="02070309020205020404" pitchFamily="49" charset="0"/>
              </a:rPr>
              <a:t>Pseudostate </a:t>
            </a:r>
            <a:r>
              <a:rPr lang="en-US" sz="1000" dirty="0" smtClean="0">
                <a:latin typeface="+mj-lt"/>
                <a:cs typeface="Courier New" panose="02070309020205020404" pitchFamily="49" charset="0"/>
              </a:rPr>
              <a:t>is executed.</a:t>
            </a:r>
          </a:p>
        </p:txBody>
      </p:sp>
      <p:cxnSp>
        <p:nvCxnSpPr>
          <p:cNvPr id="15" name="Connecteur droit 15"/>
          <p:cNvCxnSpPr/>
          <p:nvPr/>
        </p:nvCxnSpPr>
        <p:spPr>
          <a:xfrm flipV="1">
            <a:off x="6444208" y="1856846"/>
            <a:ext cx="576064" cy="56404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Espace réservé du contenu 2"/>
          <p:cNvSpPr txBox="1">
            <a:spLocks/>
          </p:cNvSpPr>
          <p:nvPr/>
        </p:nvSpPr>
        <p:spPr bwMode="auto">
          <a:xfrm>
            <a:off x="467519" y="4453843"/>
            <a:ext cx="8208962" cy="205770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500" b="1" dirty="0" smtClean="0"/>
              <a:t>Shallow</a:t>
            </a:r>
          </a:p>
          <a:p>
            <a:pPr lvl="1"/>
            <a:r>
              <a:rPr lang="en-US" sz="1500" dirty="0" smtClean="0"/>
              <a:t>In the context of a </a:t>
            </a:r>
            <a:r>
              <a:rPr lang="en-US" sz="1500" dirty="0"/>
              <a:t>s</a:t>
            </a:r>
            <a:r>
              <a:rPr lang="en-US" sz="1500" dirty="0" smtClean="0"/>
              <a:t>hallow history, only the top </a:t>
            </a:r>
            <a:r>
              <a:rPr lang="en-US" sz="1500" dirty="0" smtClean="0"/>
              <a:t>Region </a:t>
            </a:r>
            <a:r>
              <a:rPr lang="en-US" sz="1500" dirty="0" smtClean="0"/>
              <a:t>(i.e. the one containing the history) can be restored. If this region has no history but a default </a:t>
            </a:r>
            <a:r>
              <a:rPr lang="en-US" sz="1500" dirty="0" smtClean="0"/>
              <a:t>Transition</a:t>
            </a:r>
            <a:r>
              <a:rPr lang="en-US" sz="1500" dirty="0" smtClean="0"/>
              <a:t>, then this </a:t>
            </a:r>
            <a:r>
              <a:rPr lang="en-US" sz="1500" dirty="0" smtClean="0"/>
              <a:t>Transition </a:t>
            </a:r>
            <a:r>
              <a:rPr lang="en-US" sz="1500" dirty="0" smtClean="0"/>
              <a:t>is fired. In all other cases, the </a:t>
            </a:r>
            <a:r>
              <a:rPr lang="en-US" sz="1500" dirty="0" smtClean="0"/>
              <a:t>Region </a:t>
            </a:r>
            <a:r>
              <a:rPr lang="en-US" sz="1500" dirty="0" smtClean="0"/>
              <a:t>performs a default entry.</a:t>
            </a:r>
          </a:p>
          <a:p>
            <a:r>
              <a:rPr lang="en-US" sz="1500" b="1" dirty="0" smtClean="0"/>
              <a:t>Deep</a:t>
            </a:r>
          </a:p>
          <a:p>
            <a:pPr lvl="1"/>
            <a:r>
              <a:rPr lang="en-US" sz="1500" dirty="0" smtClean="0"/>
              <a:t>The restoration process is similar than the one performed for the shallow history. The difference is that the restoration process is propagated to the nested </a:t>
            </a:r>
            <a:r>
              <a:rPr lang="en-US" sz="1500" dirty="0" smtClean="0"/>
              <a:t>Regions</a:t>
            </a:r>
            <a:r>
              <a:rPr lang="en-US" sz="1500" dirty="0" smtClean="0"/>
              <a:t>.</a:t>
            </a:r>
          </a:p>
        </p:txBody>
      </p:sp>
      <p:sp>
        <p:nvSpPr>
          <p:cNvPr id="8" name="Slide Number Placeholder 7"/>
          <p:cNvSpPr>
            <a:spLocks noGrp="1"/>
          </p:cNvSpPr>
          <p:nvPr>
            <p:ph type="sldNum" sz="quarter" idx="12"/>
          </p:nvPr>
        </p:nvSpPr>
        <p:spPr/>
        <p:txBody>
          <a:bodyPr/>
          <a:lstStyle/>
          <a:p>
            <a:fld id="{9F92182E-64AA-F941-A040-F5ADA82DD3F4}" type="slidenum">
              <a:rPr lang="en-US" altLang="en-US" smtClean="0"/>
              <a:pPr/>
              <a:t>41</a:t>
            </a:fld>
            <a:endParaRPr lang="en-US" altLang="en-US"/>
          </a:p>
        </p:txBody>
      </p:sp>
    </p:spTree>
    <p:extLst>
      <p:ext uri="{BB962C8B-B14F-4D97-AF65-F5344CB8AC3E}">
        <p14:creationId xmlns:p14="http://schemas.microsoft.com/office/powerpoint/2010/main" val="40577701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51845" y="1144420"/>
            <a:ext cx="2664245" cy="108788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Each specialization of </a:t>
            </a:r>
            <a:r>
              <a:rPr lang="en-US" sz="1100" dirty="0" err="1" smtClean="0">
                <a:cs typeface="Courier New" panose="02070309020205020404" pitchFamily="49" charset="0"/>
              </a:rPr>
              <a:t>TransitionActivation</a:t>
            </a:r>
            <a:r>
              <a:rPr lang="en-US" sz="1100" dirty="0" smtClean="0">
                <a:cs typeface="Courier New" panose="02070309020205020404" pitchFamily="49" charset="0"/>
              </a:rPr>
              <a:t> capture </a:t>
            </a:r>
            <a:r>
              <a:rPr lang="en-US" sz="1100" dirty="0" smtClean="0">
                <a:cs typeface="Courier New" panose="02070309020205020404" pitchFamily="49" charset="0"/>
              </a:rPr>
              <a:t>semantics of a kind of Transition, by redefining the </a:t>
            </a:r>
            <a:r>
              <a:rPr lang="en-US" sz="1100" dirty="0" smtClean="0">
                <a:latin typeface="Courier New" charset="0"/>
                <a:ea typeface="Courier New" charset="0"/>
                <a:cs typeface="Courier New" charset="0"/>
              </a:rPr>
              <a:t>exitSource</a:t>
            </a:r>
            <a:r>
              <a:rPr lang="en-US" sz="1100" dirty="0" smtClean="0">
                <a:cs typeface="Courier New" panose="02070309020205020404" pitchFamily="49" charset="0"/>
              </a:rPr>
              <a:t> and </a:t>
            </a:r>
            <a:r>
              <a:rPr lang="en-US" sz="1100" dirty="0" smtClean="0">
                <a:latin typeface="Courier New" charset="0"/>
                <a:ea typeface="Courier New" charset="0"/>
                <a:cs typeface="Courier New" charset="0"/>
              </a:rPr>
              <a:t>enterTarget</a:t>
            </a:r>
            <a:r>
              <a:rPr lang="en-US" sz="1100" dirty="0" smtClean="0">
                <a:cs typeface="Courier New" panose="02070309020205020404" pitchFamily="49" charset="0"/>
              </a:rPr>
              <a:t> operations.</a:t>
            </a:r>
            <a:endParaRPr lang="en-US" sz="1100" dirty="0">
              <a:cs typeface="Courier New" panose="02070309020205020404" pitchFamily="49" charset="0"/>
            </a:endParaRPr>
          </a:p>
        </p:txBody>
      </p:sp>
      <p:sp>
        <p:nvSpPr>
          <p:cNvPr id="2" name="Title 1"/>
          <p:cNvSpPr>
            <a:spLocks noGrp="1"/>
          </p:cNvSpPr>
          <p:nvPr>
            <p:ph type="title"/>
          </p:nvPr>
        </p:nvSpPr>
        <p:spPr/>
        <p:txBody>
          <a:bodyPr/>
          <a:lstStyle/>
          <a:p>
            <a:r>
              <a:rPr lang="en-US" sz="3000" dirty="0" smtClean="0"/>
              <a:t>PSSM: Transition Activations</a:t>
            </a:r>
            <a:endParaRPr lang="en-US" sz="3000"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pic>
        <p:nvPicPr>
          <p:cNvPr id="8" name="Image 7"/>
          <p:cNvPicPr>
            <a:picLocks noChangeAspect="1"/>
          </p:cNvPicPr>
          <p:nvPr/>
        </p:nvPicPr>
        <p:blipFill>
          <a:blip r:embed="rId2"/>
          <a:stretch>
            <a:fillRect/>
          </a:stretch>
        </p:blipFill>
        <p:spPr>
          <a:xfrm>
            <a:off x="390525" y="2411040"/>
            <a:ext cx="8362950" cy="2286000"/>
          </a:xfrm>
          <a:prstGeom prst="rect">
            <a:avLst/>
          </a:prstGeom>
        </p:spPr>
      </p:pic>
      <p:cxnSp>
        <p:nvCxnSpPr>
          <p:cNvPr id="10" name="Connecteur droit 15"/>
          <p:cNvCxnSpPr>
            <a:endCxn id="5" idx="2"/>
          </p:cNvCxnSpPr>
          <p:nvPr/>
        </p:nvCxnSpPr>
        <p:spPr>
          <a:xfrm flipV="1">
            <a:off x="4283968" y="2232307"/>
            <a:ext cx="0" cy="250741"/>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57200" y="2232307"/>
            <a:ext cx="2133600" cy="91745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In general, if the </a:t>
            </a:r>
            <a:r>
              <a:rPr lang="en-US" sz="1000" dirty="0" smtClean="0">
                <a:latin typeface="Courier New" charset="0"/>
                <a:ea typeface="Courier New" charset="0"/>
                <a:cs typeface="Courier New" charset="0"/>
              </a:rPr>
              <a:t>target</a:t>
            </a:r>
            <a:r>
              <a:rPr lang="en-US" sz="1000" dirty="0" smtClean="0">
                <a:latin typeface="+mj-lt"/>
                <a:cs typeface="Courier New" panose="02070309020205020404" pitchFamily="49" charset="0"/>
              </a:rPr>
              <a:t> can be </a:t>
            </a:r>
            <a:r>
              <a:rPr lang="en-US" sz="1000" dirty="0" smtClean="0">
                <a:latin typeface="+mj-lt"/>
                <a:cs typeface="Courier New" panose="02070309020205020404" pitchFamily="49" charset="0"/>
              </a:rPr>
              <a:t>entered, </a:t>
            </a:r>
            <a:r>
              <a:rPr lang="en-US" sz="1000" dirty="0" smtClean="0">
                <a:latin typeface="+mj-lt"/>
                <a:cs typeface="Courier New" panose="02070309020205020404" pitchFamily="49" charset="0"/>
              </a:rPr>
              <a:t>then the common  ancestor </a:t>
            </a:r>
            <a:r>
              <a:rPr lang="en-US" sz="1000" dirty="0" smtClean="0">
                <a:latin typeface="+mj-lt"/>
                <a:cs typeface="Courier New" panose="02070309020205020404" pitchFamily="49" charset="0"/>
              </a:rPr>
              <a:t>rule applies </a:t>
            </a:r>
            <a:r>
              <a:rPr lang="en-US" sz="1000" dirty="0" smtClean="0">
                <a:latin typeface="+mj-lt"/>
                <a:cs typeface="Courier New" panose="02070309020205020404" pitchFamily="49" charset="0"/>
              </a:rPr>
              <a:t>(i.e., the entry may also apply to </a:t>
            </a:r>
            <a:r>
              <a:rPr lang="en-US" sz="1000" dirty="0" smtClean="0">
                <a:latin typeface="+mj-lt"/>
                <a:cs typeface="Courier New" panose="02070309020205020404" pitchFamily="49" charset="0"/>
              </a:rPr>
              <a:t>parents </a:t>
            </a:r>
            <a:r>
              <a:rPr lang="en-US" sz="1000" dirty="0" smtClean="0">
                <a:latin typeface="+mj-lt"/>
                <a:cs typeface="Courier New" panose="02070309020205020404" pitchFamily="49" charset="0"/>
              </a:rPr>
              <a:t>– direct and indirect)</a:t>
            </a:r>
          </a:p>
        </p:txBody>
      </p:sp>
      <p:cxnSp>
        <p:nvCxnSpPr>
          <p:cNvPr id="18" name="Connecteur droit 15"/>
          <p:cNvCxnSpPr/>
          <p:nvPr/>
        </p:nvCxnSpPr>
        <p:spPr>
          <a:xfrm flipV="1">
            <a:off x="755576" y="3149766"/>
            <a:ext cx="0" cy="91745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57200" y="5175838"/>
            <a:ext cx="2133600" cy="91745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In general, if the </a:t>
            </a:r>
            <a:r>
              <a:rPr lang="en-US" sz="1000" dirty="0" smtClean="0">
                <a:latin typeface="Courier New" charset="0"/>
                <a:ea typeface="Courier New" charset="0"/>
                <a:cs typeface="Courier New" charset="0"/>
              </a:rPr>
              <a:t>target</a:t>
            </a:r>
            <a:r>
              <a:rPr lang="en-US" sz="1000" dirty="0" smtClean="0">
                <a:latin typeface="+mj-lt"/>
                <a:cs typeface="Courier New" panose="02070309020205020404" pitchFamily="49" charset="0"/>
              </a:rPr>
              <a:t> can be exited, the common ancestor rule applies (i.e., the exit may also apply to parent – direct and indirect)</a:t>
            </a:r>
          </a:p>
        </p:txBody>
      </p:sp>
      <p:cxnSp>
        <p:nvCxnSpPr>
          <p:cNvPr id="19" name="Connecteur droit 15"/>
          <p:cNvCxnSpPr/>
          <p:nvPr/>
        </p:nvCxnSpPr>
        <p:spPr>
          <a:xfrm flipV="1">
            <a:off x="755576" y="4238311"/>
            <a:ext cx="0" cy="91745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553200" y="5173153"/>
            <a:ext cx="2133600" cy="66671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The source is not exited and the target never entered.</a:t>
            </a:r>
          </a:p>
        </p:txBody>
      </p:sp>
      <p:cxnSp>
        <p:nvCxnSpPr>
          <p:cNvPr id="22" name="Connecteur droit 15"/>
          <p:cNvCxnSpPr/>
          <p:nvPr/>
        </p:nvCxnSpPr>
        <p:spPr>
          <a:xfrm flipV="1">
            <a:off x="7452320" y="4596367"/>
            <a:ext cx="0" cy="576786"/>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977135" y="2183007"/>
            <a:ext cx="2746914" cy="93752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000" dirty="0" smtClean="0">
                <a:latin typeface="+mj-lt"/>
                <a:cs typeface="Courier New" panose="02070309020205020404" pitchFamily="49" charset="0"/>
              </a:rPr>
              <a:t>In general, if </a:t>
            </a:r>
            <a:r>
              <a:rPr lang="en-US" sz="1000" dirty="0" smtClean="0">
                <a:cs typeface="Courier New" panose="02070309020205020404" pitchFamily="49" charset="0"/>
              </a:rPr>
              <a:t>the </a:t>
            </a:r>
            <a:r>
              <a:rPr lang="en-US" sz="1000" dirty="0" smtClean="0">
                <a:latin typeface="Courier New" charset="0"/>
                <a:ea typeface="Courier New" charset="0"/>
                <a:cs typeface="Courier New" charset="0"/>
              </a:rPr>
              <a:t>target</a:t>
            </a:r>
            <a:r>
              <a:rPr lang="en-US" sz="1000" dirty="0" smtClean="0">
                <a:cs typeface="Courier New" panose="02070309020205020404" pitchFamily="49" charset="0"/>
              </a:rPr>
              <a:t> </a:t>
            </a:r>
            <a:r>
              <a:rPr lang="en-US" sz="1000" dirty="0" smtClean="0">
                <a:latin typeface="+mj-lt"/>
                <a:cs typeface="Courier New" panose="02070309020205020404" pitchFamily="49" charset="0"/>
              </a:rPr>
              <a:t>is not the containing State, it is entered and the common ancestor rule applies.</a:t>
            </a:r>
            <a:endParaRPr lang="en-US" sz="1000" dirty="0" smtClean="0">
              <a:latin typeface="+mj-lt"/>
              <a:cs typeface="Courier New" panose="02070309020205020404" pitchFamily="49" charset="0"/>
            </a:endParaRPr>
          </a:p>
        </p:txBody>
      </p:sp>
      <p:cxnSp>
        <p:nvCxnSpPr>
          <p:cNvPr id="24" name="Connecteur droit 15"/>
          <p:cNvCxnSpPr/>
          <p:nvPr/>
        </p:nvCxnSpPr>
        <p:spPr>
          <a:xfrm flipV="1">
            <a:off x="5616090" y="3146065"/>
            <a:ext cx="540086" cy="92116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185062" y="5175838"/>
            <a:ext cx="2746914" cy="93752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000" dirty="0" smtClean="0">
                <a:latin typeface="+mj-lt"/>
                <a:cs typeface="Courier New" panose="02070309020205020404" pitchFamily="49" charset="0"/>
              </a:rPr>
              <a:t>In general, the </a:t>
            </a:r>
            <a:r>
              <a:rPr lang="en-US" sz="1000" dirty="0" smtClean="0">
                <a:latin typeface="Courier New" charset="0"/>
                <a:ea typeface="Courier New" charset="0"/>
                <a:cs typeface="Courier New" charset="0"/>
              </a:rPr>
              <a:t>source</a:t>
            </a:r>
            <a:r>
              <a:rPr lang="en-US" sz="1000" dirty="0" smtClean="0">
                <a:latin typeface="+mj-lt"/>
                <a:cs typeface="Courier New" panose="02070309020205020404" pitchFamily="49" charset="0"/>
              </a:rPr>
              <a:t> is not exited if it is the containing </a:t>
            </a:r>
            <a:r>
              <a:rPr lang="en-US" sz="1000" dirty="0" smtClean="0">
                <a:latin typeface="+mj-lt"/>
                <a:cs typeface="Courier New" panose="02070309020205020404" pitchFamily="49" charset="0"/>
              </a:rPr>
              <a:t>State</a:t>
            </a:r>
            <a:r>
              <a:rPr lang="en-US" sz="1000" dirty="0" smtClean="0">
                <a:latin typeface="+mj-lt"/>
                <a:cs typeface="Courier New" panose="02070309020205020404" pitchFamily="49" charset="0"/>
              </a:rPr>
              <a:t>. However </a:t>
            </a:r>
            <a:r>
              <a:rPr lang="fr-FR" sz="1000" dirty="0" smtClean="0"/>
              <a:t>the top </a:t>
            </a:r>
            <a:r>
              <a:rPr lang="en-US" sz="1000" dirty="0"/>
              <a:t>V</a:t>
            </a:r>
            <a:r>
              <a:rPr lang="en-US" sz="1000" dirty="0" smtClean="0"/>
              <a:t>ertex </a:t>
            </a:r>
            <a:r>
              <a:rPr lang="en-US" sz="1000" dirty="0"/>
              <a:t>that is located in the top </a:t>
            </a:r>
            <a:r>
              <a:rPr lang="en-US" sz="1000" dirty="0" smtClean="0"/>
              <a:t>Region that contains the </a:t>
            </a:r>
            <a:r>
              <a:rPr lang="en-US" sz="1000" dirty="0">
                <a:latin typeface="Courier New" charset="0"/>
                <a:ea typeface="Courier New" charset="0"/>
                <a:cs typeface="Courier New" charset="0"/>
              </a:rPr>
              <a:t>t</a:t>
            </a:r>
            <a:r>
              <a:rPr lang="en-US" sz="1000" dirty="0" smtClean="0">
                <a:latin typeface="Courier New" charset="0"/>
                <a:ea typeface="Courier New" charset="0"/>
                <a:cs typeface="Courier New" charset="0"/>
              </a:rPr>
              <a:t>arget</a:t>
            </a:r>
            <a:r>
              <a:rPr lang="en-US" sz="1000" dirty="0" smtClean="0"/>
              <a:t> </a:t>
            </a:r>
            <a:r>
              <a:rPr lang="en-US" sz="1000" dirty="0"/>
              <a:t>(maybe deeply nested) </a:t>
            </a:r>
            <a:r>
              <a:rPr lang="en-US" sz="1000" dirty="0"/>
              <a:t>is </a:t>
            </a:r>
            <a:r>
              <a:rPr lang="en-US" sz="1000" dirty="0" smtClean="0"/>
              <a:t>exited.</a:t>
            </a:r>
            <a:endParaRPr lang="en-US" sz="1000" dirty="0" smtClean="0">
              <a:latin typeface="+mj-lt"/>
              <a:cs typeface="Courier New" panose="02070309020205020404" pitchFamily="49" charset="0"/>
            </a:endParaRPr>
          </a:p>
        </p:txBody>
      </p:sp>
      <p:cxnSp>
        <p:nvCxnSpPr>
          <p:cNvPr id="30" name="Connecteur droit 15"/>
          <p:cNvCxnSpPr/>
          <p:nvPr/>
        </p:nvCxnSpPr>
        <p:spPr>
          <a:xfrm flipV="1">
            <a:off x="5364088" y="4238311"/>
            <a:ext cx="0" cy="917459"/>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9F92182E-64AA-F941-A040-F5ADA82DD3F4}" type="slidenum">
              <a:rPr lang="en-US" altLang="en-US" smtClean="0"/>
              <a:pPr/>
              <a:t>42</a:t>
            </a:fld>
            <a:endParaRPr lang="en-US" altLang="en-US"/>
          </a:p>
        </p:txBody>
      </p:sp>
    </p:spTree>
    <p:extLst>
      <p:ext uri="{BB962C8B-B14F-4D97-AF65-F5344CB8AC3E}">
        <p14:creationId xmlns:p14="http://schemas.microsoft.com/office/powerpoint/2010/main" val="1143649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US" dirty="0" smtClean="0"/>
              <a:t>Event Occurrences</a:t>
            </a:r>
            <a:endParaRPr lang="en-US" dirty="0"/>
          </a:p>
        </p:txBody>
      </p:sp>
      <p:sp>
        <p:nvSpPr>
          <p:cNvPr id="7" name="Sous-titre 6"/>
          <p:cNvSpPr>
            <a:spLocks noGrp="1"/>
          </p:cNvSpPr>
          <p:nvPr>
            <p:ph type="subTitle" idx="1"/>
          </p:nvPr>
        </p:nvSpPr>
        <p:spPr/>
        <p:txBody>
          <a:bodyPr/>
          <a:lstStyle/>
          <a:p>
            <a:r>
              <a:rPr lang="en-US" dirty="0" smtClean="0"/>
              <a:t>Event occurrences (specific and not specific to state machines) supported in the PSSM context</a:t>
            </a:r>
            <a:endParaRPr lang="en-US" dirty="0"/>
          </a:p>
        </p:txBody>
      </p:sp>
      <p:sp>
        <p:nvSpPr>
          <p:cNvPr id="4" name="Espace réservé de la date 3"/>
          <p:cNvSpPr>
            <a:spLocks noGrp="1"/>
          </p:cNvSpPr>
          <p:nvPr>
            <p:ph type="dt" sz="half" idx="2"/>
          </p:nvPr>
        </p:nvSpPr>
        <p:spPr/>
        <p:txBody>
          <a:bodyPr/>
          <a:lstStyle/>
          <a:p>
            <a:r>
              <a:rPr lang="en-US" altLang="en-US" smtClean="0"/>
              <a:t>14 September 2016</a:t>
            </a:r>
            <a:endParaRPr lang="en-US" altLang="en-US" dirty="0"/>
          </a:p>
        </p:txBody>
      </p:sp>
      <p:sp>
        <p:nvSpPr>
          <p:cNvPr id="2" name="Slide Number Placeholder 1"/>
          <p:cNvSpPr>
            <a:spLocks noGrp="1"/>
          </p:cNvSpPr>
          <p:nvPr>
            <p:ph type="sldNum" sz="quarter" idx="4"/>
          </p:nvPr>
        </p:nvSpPr>
        <p:spPr/>
        <p:txBody>
          <a:bodyPr/>
          <a:lstStyle/>
          <a:p>
            <a:fld id="{8C53F4D0-3818-D347-966E-B96BA407C75C}" type="slidenum">
              <a:rPr lang="en-US" altLang="en-US" smtClean="0"/>
              <a:pPr/>
              <a:t>43</a:t>
            </a:fld>
            <a:endParaRPr lang="en-US" altLang="en-US"/>
          </a:p>
        </p:txBody>
      </p:sp>
    </p:spTree>
    <p:extLst>
      <p:ext uri="{BB962C8B-B14F-4D97-AF65-F5344CB8AC3E}">
        <p14:creationId xmlns:p14="http://schemas.microsoft.com/office/powerpoint/2010/main" val="34912896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PSSM: State Activation and Event Occurrence</a:t>
            </a:r>
            <a:endParaRPr lang="en-US" sz="2800" dirty="0"/>
          </a:p>
        </p:txBody>
      </p:sp>
      <p:pic>
        <p:nvPicPr>
          <p:cNvPr id="6" name="Image 5"/>
          <p:cNvPicPr>
            <a:picLocks noChangeAspect="1"/>
          </p:cNvPicPr>
          <p:nvPr/>
        </p:nvPicPr>
        <p:blipFill>
          <a:blip r:embed="rId3"/>
          <a:stretch>
            <a:fillRect/>
          </a:stretch>
        </p:blipFill>
        <p:spPr>
          <a:xfrm>
            <a:off x="229918" y="1772816"/>
            <a:ext cx="8662562" cy="3384376"/>
          </a:xfrm>
          <a:prstGeom prst="rect">
            <a:avLst/>
          </a:prstGeom>
        </p:spPr>
      </p:pic>
      <p:sp>
        <p:nvSpPr>
          <p:cNvPr id="30" name="Rectangle 29"/>
          <p:cNvSpPr/>
          <p:nvPr/>
        </p:nvSpPr>
        <p:spPr>
          <a:xfrm>
            <a:off x="3203848" y="5445224"/>
            <a:ext cx="2808312" cy="101202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When the </a:t>
            </a:r>
            <a:r>
              <a:rPr lang="en-US" sz="1000" dirty="0" smtClean="0">
                <a:latin typeface="+mj-lt"/>
                <a:cs typeface="Courier New" panose="02070309020205020404" pitchFamily="49" charset="0"/>
              </a:rPr>
              <a:t>State completes, (see </a:t>
            </a:r>
            <a:r>
              <a:rPr lang="en-US" sz="1000" dirty="0" smtClean="0">
                <a:latin typeface="Courier New" panose="02070309020205020404" pitchFamily="49" charset="0"/>
                <a:cs typeface="Courier New" panose="02070309020205020404" pitchFamily="49" charset="0"/>
              </a:rPr>
              <a:t>notifyCompletion</a:t>
            </a:r>
            <a:r>
              <a:rPr lang="en-US" sz="1000" dirty="0" smtClean="0">
                <a:latin typeface="+mj-lt"/>
                <a:cs typeface="Courier New" panose="02070309020205020404" pitchFamily="49" charset="0"/>
              </a:rPr>
              <a:t> operation) </a:t>
            </a:r>
            <a:r>
              <a:rPr lang="en-US" sz="1000" dirty="0" smtClean="0">
                <a:latin typeface="+mj-lt"/>
                <a:cs typeface="Courier New" panose="02070309020205020404" pitchFamily="49" charset="0"/>
              </a:rPr>
              <a:t>a </a:t>
            </a:r>
            <a:r>
              <a:rPr lang="en-US" sz="1000" dirty="0" err="1" smtClean="0">
                <a:latin typeface="+mj-lt"/>
                <a:cs typeface="Courier New" panose="02070309020205020404" pitchFamily="49" charset="0"/>
              </a:rPr>
              <a:t>CompletionEventOccurrence</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is generated and associated to the </a:t>
            </a:r>
            <a:r>
              <a:rPr lang="en-US" sz="1000" dirty="0" smtClean="0">
                <a:latin typeface="+mj-lt"/>
                <a:cs typeface="Courier New" panose="02070309020205020404" pitchFamily="49" charset="0"/>
              </a:rPr>
              <a:t>State</a:t>
            </a:r>
            <a:r>
              <a:rPr lang="en-US" sz="1000" dirty="0" smtClean="0">
                <a:latin typeface="+mj-lt"/>
                <a:cs typeface="Courier New" panose="02070309020205020404" pitchFamily="49" charset="0"/>
              </a:rPr>
              <a:t>. The </a:t>
            </a:r>
            <a:r>
              <a:rPr lang="en-US" sz="1000" dirty="0" err="1" smtClean="0">
                <a:latin typeface="+mj-lt"/>
                <a:cs typeface="Courier New" panose="02070309020205020404" pitchFamily="49" charset="0"/>
              </a:rPr>
              <a:t>EventOccurrence</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is placed in the </a:t>
            </a:r>
            <a:r>
              <a:rPr lang="en-US" sz="1000" dirty="0" err="1" smtClean="0">
                <a:latin typeface="Courier New" charset="0"/>
                <a:ea typeface="Courier New" charset="0"/>
                <a:cs typeface="Courier New" charset="0"/>
              </a:rPr>
              <a:t>eventPool</a:t>
            </a:r>
            <a:r>
              <a:rPr lang="en-US" sz="1000" dirty="0" smtClean="0">
                <a:latin typeface="+mj-lt"/>
                <a:cs typeface="Courier New" panose="02070309020205020404" pitchFamily="49" charset="0"/>
              </a:rPr>
              <a:t>.</a:t>
            </a:r>
            <a:endParaRPr lang="en-US" sz="1000" dirty="0" smtClean="0">
              <a:latin typeface="+mj-lt"/>
              <a:cs typeface="Courier New" panose="02070309020205020404" pitchFamily="49" charset="0"/>
            </a:endParaRPr>
          </a:p>
        </p:txBody>
      </p:sp>
      <p:cxnSp>
        <p:nvCxnSpPr>
          <p:cNvPr id="31" name="Connecteur droit 15"/>
          <p:cNvCxnSpPr/>
          <p:nvPr/>
        </p:nvCxnSpPr>
        <p:spPr>
          <a:xfrm flipV="1">
            <a:off x="5724128" y="3465004"/>
            <a:ext cx="0" cy="198022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563888" y="1218308"/>
            <a:ext cx="2880320" cy="101202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a:t>
            </a:r>
            <a:r>
              <a:rPr lang="en-US" sz="1000" dirty="0" err="1" smtClean="0">
                <a:latin typeface="+mj-lt"/>
                <a:cs typeface="Courier New" panose="02070309020205020404" pitchFamily="49" charset="0"/>
              </a:rPr>
              <a:t>StateActivation</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can defer an </a:t>
            </a:r>
            <a:r>
              <a:rPr lang="en-US" sz="1000" dirty="0" err="1" smtClean="0">
                <a:latin typeface="+mj-lt"/>
                <a:cs typeface="Courier New" panose="02070309020205020404" pitchFamily="49" charset="0"/>
              </a:rPr>
              <a:t>EventOccurrence</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(see </a:t>
            </a:r>
            <a:r>
              <a:rPr lang="en-US" sz="1000" dirty="0" smtClean="0">
                <a:latin typeface="+mj-lt"/>
                <a:cs typeface="Courier New" panose="02070309020205020404" pitchFamily="49" charset="0"/>
              </a:rPr>
              <a:t>the </a:t>
            </a:r>
            <a:r>
              <a:rPr lang="en-US" sz="1000" dirty="0" smtClean="0">
                <a:latin typeface="Courier New" panose="02070309020205020404" pitchFamily="49" charset="0"/>
                <a:cs typeface="Courier New" panose="02070309020205020404" pitchFamily="49" charset="0"/>
              </a:rPr>
              <a:t>defer</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operation). The deferred </a:t>
            </a:r>
            <a:r>
              <a:rPr lang="en-US" sz="1000" dirty="0" err="1" smtClean="0">
                <a:latin typeface="+mj-lt"/>
                <a:cs typeface="Courier New" panose="02070309020205020404" pitchFamily="49" charset="0"/>
              </a:rPr>
              <a:t>EventOccurrence</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is placed in the </a:t>
            </a:r>
            <a:r>
              <a:rPr lang="en-US" sz="1000" dirty="0" err="1" smtClean="0">
                <a:latin typeface="Courier New" charset="0"/>
                <a:ea typeface="Courier New" charset="0"/>
                <a:cs typeface="Courier New" charset="0"/>
              </a:rPr>
              <a:t>deferredEventPool</a:t>
            </a:r>
            <a:r>
              <a:rPr lang="en-US" sz="1000" dirty="0" smtClean="0">
                <a:latin typeface="+mj-lt"/>
                <a:cs typeface="Courier New" panose="02070309020205020404" pitchFamily="49" charset="0"/>
              </a:rPr>
              <a:t>. The </a:t>
            </a:r>
            <a:r>
              <a:rPr lang="en-US" sz="1000" dirty="0" err="1" smtClean="0">
                <a:latin typeface="+mj-lt"/>
                <a:cs typeface="Courier New" panose="02070309020205020404" pitchFamily="49" charset="0"/>
              </a:rPr>
              <a:t>StateActivation</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is also responsible for the release of the event it has deferred. </a:t>
            </a:r>
          </a:p>
        </p:txBody>
      </p:sp>
      <p:cxnSp>
        <p:nvCxnSpPr>
          <p:cNvPr id="40" name="Connecteur droit 15"/>
          <p:cNvCxnSpPr/>
          <p:nvPr/>
        </p:nvCxnSpPr>
        <p:spPr>
          <a:xfrm flipV="1">
            <a:off x="5580112" y="2230336"/>
            <a:ext cx="0" cy="766616"/>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2" name="Date Placeholder 2"/>
          <p:cNvSpPr>
            <a:spLocks noGrp="1"/>
          </p:cNvSpPr>
          <p:nvPr>
            <p:ph type="dt" sz="half" idx="10"/>
          </p:nvPr>
        </p:nvSpPr>
        <p:spPr>
          <a:xfrm>
            <a:off x="457200" y="6477000"/>
            <a:ext cx="2133600" cy="244475"/>
          </a:xfrm>
        </p:spPr>
        <p:txBody>
          <a:bodyPr/>
          <a:lstStyle/>
          <a:p>
            <a:r>
              <a:rPr lang="en-US" altLang="en-US" smtClean="0"/>
              <a:t>14 September 2016</a:t>
            </a:r>
            <a:endParaRPr lang="en-US" altLang="en-US" dirty="0"/>
          </a:p>
        </p:txBody>
      </p:sp>
      <p:sp>
        <p:nvSpPr>
          <p:cNvPr id="12" name="Rectangle 11"/>
          <p:cNvSpPr/>
          <p:nvPr/>
        </p:nvSpPr>
        <p:spPr>
          <a:xfrm>
            <a:off x="465347" y="1453167"/>
            <a:ext cx="1300537" cy="77562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Boolean flags to determine if  the </a:t>
            </a:r>
            <a:r>
              <a:rPr lang="en-US" sz="1000" dirty="0" smtClean="0">
                <a:latin typeface="+mj-lt"/>
                <a:cs typeface="Courier New" panose="02070309020205020404" pitchFamily="49" charset="0"/>
              </a:rPr>
              <a:t>State </a:t>
            </a:r>
            <a:r>
              <a:rPr lang="en-US" sz="1000" dirty="0" smtClean="0">
                <a:latin typeface="+mj-lt"/>
                <a:cs typeface="Courier New" panose="02070309020205020404" pitchFamily="49" charset="0"/>
              </a:rPr>
              <a:t>is ready to complete</a:t>
            </a:r>
          </a:p>
        </p:txBody>
      </p:sp>
      <p:cxnSp>
        <p:nvCxnSpPr>
          <p:cNvPr id="13" name="Connecteur droit 15"/>
          <p:cNvCxnSpPr>
            <a:endCxn id="12" idx="2"/>
          </p:cNvCxnSpPr>
          <p:nvPr/>
        </p:nvCxnSpPr>
        <p:spPr>
          <a:xfrm flipV="1">
            <a:off x="1115615" y="2228794"/>
            <a:ext cx="1" cy="38485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9F92182E-64AA-F941-A040-F5ADA82DD3F4}" type="slidenum">
              <a:rPr lang="en-US" altLang="en-US" smtClean="0"/>
              <a:pPr/>
              <a:t>44</a:t>
            </a:fld>
            <a:endParaRPr lang="en-US" altLang="en-US"/>
          </a:p>
        </p:txBody>
      </p:sp>
    </p:spTree>
    <p:extLst>
      <p:ext uri="{BB962C8B-B14F-4D97-AF65-F5344CB8AC3E}">
        <p14:creationId xmlns:p14="http://schemas.microsoft.com/office/powerpoint/2010/main" val="40235894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dirty="0" smtClean="0"/>
              <a:t>PSSM: Completion Event and Deferred Event Occurrence</a:t>
            </a:r>
            <a:endParaRPr lang="en-US" sz="2200"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10" name="Espace réservé du contenu 2"/>
          <p:cNvSpPr txBox="1">
            <a:spLocks/>
          </p:cNvSpPr>
          <p:nvPr/>
        </p:nvSpPr>
        <p:spPr bwMode="auto">
          <a:xfrm>
            <a:off x="467494" y="1052736"/>
            <a:ext cx="8208962" cy="542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smtClean="0"/>
          </a:p>
        </p:txBody>
      </p:sp>
      <p:pic>
        <p:nvPicPr>
          <p:cNvPr id="5" name="Image 4"/>
          <p:cNvPicPr>
            <a:picLocks noChangeAspect="1"/>
          </p:cNvPicPr>
          <p:nvPr/>
        </p:nvPicPr>
        <p:blipFill>
          <a:blip r:embed="rId2"/>
          <a:stretch>
            <a:fillRect/>
          </a:stretch>
        </p:blipFill>
        <p:spPr>
          <a:xfrm>
            <a:off x="2339752" y="1097936"/>
            <a:ext cx="4324350" cy="5124450"/>
          </a:xfrm>
          <a:prstGeom prst="rect">
            <a:avLst/>
          </a:prstGeom>
        </p:spPr>
      </p:pic>
      <p:sp>
        <p:nvSpPr>
          <p:cNvPr id="8" name="Rectangle 7"/>
          <p:cNvSpPr/>
          <p:nvPr/>
        </p:nvSpPr>
        <p:spPr>
          <a:xfrm>
            <a:off x="6844120" y="4797151"/>
            <a:ext cx="2120368" cy="139518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a:t>
            </a:r>
            <a:r>
              <a:rPr lang="en-US" sz="1000" dirty="0" err="1" smtClean="0">
                <a:latin typeface="+mj-lt"/>
                <a:cs typeface="Courier New" panose="02070309020205020404" pitchFamily="49" charset="0"/>
              </a:rPr>
              <a:t>CompletionEventOccurrence</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denotes the completion of a </a:t>
            </a:r>
            <a:r>
              <a:rPr lang="en-US" sz="1000" dirty="0" smtClean="0">
                <a:latin typeface="+mj-lt"/>
                <a:cs typeface="Courier New" panose="02070309020205020404" pitchFamily="49" charset="0"/>
              </a:rPr>
              <a:t>State</a:t>
            </a:r>
            <a:r>
              <a:rPr lang="en-US" sz="1000" dirty="0" smtClean="0">
                <a:latin typeface="+mj-lt"/>
                <a:cs typeface="Courier New" panose="02070309020205020404" pitchFamily="49" charset="0"/>
              </a:rPr>
              <a:t>. The scope of a completion is the </a:t>
            </a:r>
            <a:r>
              <a:rPr lang="en-US" sz="1000" dirty="0" smtClean="0">
                <a:latin typeface="+mj-lt"/>
                <a:cs typeface="Courier New" panose="02070309020205020404" pitchFamily="49" charset="0"/>
              </a:rPr>
              <a:t>State </a:t>
            </a:r>
            <a:r>
              <a:rPr lang="en-US" sz="1000" dirty="0" smtClean="0">
                <a:latin typeface="+mj-lt"/>
                <a:cs typeface="Courier New" panose="02070309020205020404" pitchFamily="49" charset="0"/>
              </a:rPr>
              <a:t>from which it was generated (i.e., it can only be used to trigger a completion </a:t>
            </a:r>
            <a:r>
              <a:rPr lang="en-US" sz="1000" dirty="0" smtClean="0">
                <a:latin typeface="+mj-lt"/>
                <a:cs typeface="Courier New" panose="02070309020205020404" pitchFamily="49" charset="0"/>
              </a:rPr>
              <a:t>Transition </a:t>
            </a:r>
            <a:r>
              <a:rPr lang="en-US" sz="1000" dirty="0" smtClean="0">
                <a:latin typeface="+mj-lt"/>
                <a:cs typeface="Courier New" panose="02070309020205020404" pitchFamily="49" charset="0"/>
              </a:rPr>
              <a:t>outgoing </a:t>
            </a:r>
            <a:r>
              <a:rPr lang="en-US" sz="1000" dirty="0" smtClean="0">
                <a:latin typeface="+mj-lt"/>
                <a:cs typeface="Courier New" panose="02070309020205020404" pitchFamily="49" charset="0"/>
              </a:rPr>
              <a:t>from that </a:t>
            </a:r>
            <a:r>
              <a:rPr lang="en-US" sz="1000" dirty="0">
                <a:latin typeface="+mj-lt"/>
                <a:cs typeface="Courier New" panose="02070309020205020404" pitchFamily="49" charset="0"/>
              </a:rPr>
              <a:t>S</a:t>
            </a:r>
            <a:r>
              <a:rPr lang="en-US" sz="1000" dirty="0" smtClean="0">
                <a:latin typeface="+mj-lt"/>
                <a:cs typeface="Courier New" panose="02070309020205020404" pitchFamily="49" charset="0"/>
              </a:rPr>
              <a:t>tate</a:t>
            </a:r>
            <a:r>
              <a:rPr lang="en-US" sz="1000" dirty="0" smtClean="0">
                <a:latin typeface="+mj-lt"/>
                <a:cs typeface="Courier New" panose="02070309020205020404" pitchFamily="49" charset="0"/>
              </a:rPr>
              <a:t>).</a:t>
            </a:r>
          </a:p>
        </p:txBody>
      </p:sp>
      <p:cxnSp>
        <p:nvCxnSpPr>
          <p:cNvPr id="9" name="Connecteur droit 15"/>
          <p:cNvCxnSpPr/>
          <p:nvPr/>
        </p:nvCxnSpPr>
        <p:spPr>
          <a:xfrm>
            <a:off x="5364088" y="4941168"/>
            <a:ext cx="1480032"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86246" y="5378541"/>
            <a:ext cx="2048359" cy="81379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CompletionEvent have priority over all other kind of events. This means they are always dispatched first.</a:t>
            </a:r>
          </a:p>
        </p:txBody>
      </p:sp>
      <p:cxnSp>
        <p:nvCxnSpPr>
          <p:cNvPr id="14" name="Connecteur droit 15"/>
          <p:cNvCxnSpPr/>
          <p:nvPr/>
        </p:nvCxnSpPr>
        <p:spPr>
          <a:xfrm>
            <a:off x="2334605" y="5785440"/>
            <a:ext cx="941251"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86246" y="2634910"/>
            <a:ext cx="2048359" cy="108212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DeferredEventOccurrence materializes the fact that a dispatched </a:t>
            </a:r>
            <a:r>
              <a:rPr lang="en-US" sz="1000" dirty="0" err="1" smtClean="0">
                <a:latin typeface="+mj-lt"/>
                <a:cs typeface="Courier New" panose="02070309020205020404" pitchFamily="49" charset="0"/>
              </a:rPr>
              <a:t>EventOccurrence</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has been deferred in the current </a:t>
            </a:r>
            <a:r>
              <a:rPr lang="en-US" sz="1000" dirty="0" err="1" smtClean="0">
                <a:latin typeface="+mj-lt"/>
                <a:cs typeface="Courier New" panose="02070309020205020404" pitchFamily="49" charset="0"/>
              </a:rPr>
              <a:t>StateMachine</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configuration.</a:t>
            </a:r>
          </a:p>
        </p:txBody>
      </p:sp>
      <p:cxnSp>
        <p:nvCxnSpPr>
          <p:cNvPr id="17" name="Connecteur droit 15"/>
          <p:cNvCxnSpPr/>
          <p:nvPr/>
        </p:nvCxnSpPr>
        <p:spPr>
          <a:xfrm>
            <a:off x="2334605" y="3068960"/>
            <a:ext cx="941251"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81049" y="1196752"/>
            <a:ext cx="2048359" cy="115349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DeferredEventOccurrence has a reference </a:t>
            </a:r>
            <a:r>
              <a:rPr lang="en-US" sz="1000" dirty="0" smtClean="0">
                <a:latin typeface="+mj-lt"/>
                <a:cs typeface="Courier New" panose="02070309020205020404" pitchFamily="49" charset="0"/>
              </a:rPr>
              <a:t>to</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the </a:t>
            </a:r>
            <a:r>
              <a:rPr lang="en-US" sz="1000" dirty="0" err="1" smtClean="0">
                <a:latin typeface="Courier New" charset="0"/>
                <a:ea typeface="Courier New" charset="0"/>
                <a:cs typeface="Courier New" charset="0"/>
              </a:rPr>
              <a:t>deferredEventOccurrence</a:t>
            </a:r>
            <a:r>
              <a:rPr lang="en-US" sz="1000" dirty="0" smtClean="0">
                <a:latin typeface="+mj-lt"/>
                <a:cs typeface="Courier New" panose="02070309020205020404" pitchFamily="49" charset="0"/>
              </a:rPr>
              <a:t>. In PSSM, both </a:t>
            </a:r>
            <a:r>
              <a:rPr lang="en-US" sz="1000" dirty="0" err="1" smtClean="0">
                <a:latin typeface="+mj-lt"/>
                <a:cs typeface="Courier New" panose="02070309020205020404" pitchFamily="49" charset="0"/>
              </a:rPr>
              <a:t>SignalEventOccurrences</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and </a:t>
            </a:r>
            <a:r>
              <a:rPr lang="en-US" sz="1000" dirty="0" err="1" smtClean="0">
                <a:latin typeface="+mj-lt"/>
                <a:cs typeface="Courier New" panose="02070309020205020404" pitchFamily="49" charset="0"/>
              </a:rPr>
              <a:t>CallEventOccurrences</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can be deferred</a:t>
            </a:r>
          </a:p>
        </p:txBody>
      </p:sp>
      <p:cxnSp>
        <p:nvCxnSpPr>
          <p:cNvPr id="20" name="Connecteur droit 15"/>
          <p:cNvCxnSpPr/>
          <p:nvPr/>
        </p:nvCxnSpPr>
        <p:spPr>
          <a:xfrm>
            <a:off x="2329408" y="2060848"/>
            <a:ext cx="261392"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844120" y="2996952"/>
            <a:ext cx="2120368" cy="1365129"/>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DeferredEventOccurrence has a reference </a:t>
            </a:r>
            <a:r>
              <a:rPr lang="en-US" sz="1000" dirty="0" smtClean="0">
                <a:latin typeface="+mj-lt"/>
                <a:cs typeface="Courier New" panose="02070309020205020404" pitchFamily="49" charset="0"/>
              </a:rPr>
              <a:t>to </a:t>
            </a:r>
            <a:r>
              <a:rPr lang="en-US" sz="1000" dirty="0" smtClean="0">
                <a:latin typeface="+mj-lt"/>
                <a:cs typeface="Courier New" panose="02070309020205020404" pitchFamily="49" charset="0"/>
              </a:rPr>
              <a:t>the </a:t>
            </a:r>
            <a:r>
              <a:rPr lang="en-US" sz="1000" dirty="0" err="1" smtClean="0">
                <a:latin typeface="+mj-lt"/>
                <a:cs typeface="Courier New" panose="02070309020205020404" pitchFamily="49" charset="0"/>
              </a:rPr>
              <a:t>StateActivation</a:t>
            </a:r>
            <a:r>
              <a:rPr lang="en-US" sz="1000" dirty="0" smtClean="0">
                <a:latin typeface="+mj-lt"/>
                <a:cs typeface="Courier New" panose="02070309020205020404" pitchFamily="49" charset="0"/>
              </a:rPr>
              <a:t> that provoked </a:t>
            </a:r>
            <a:r>
              <a:rPr lang="en-US" sz="1000" dirty="0" smtClean="0">
                <a:latin typeface="+mj-lt"/>
                <a:cs typeface="Courier New" panose="02070309020205020404" pitchFamily="49" charset="0"/>
              </a:rPr>
              <a:t>the deferral. When this </a:t>
            </a:r>
            <a:r>
              <a:rPr lang="en-US" sz="1000" dirty="0" err="1" smtClean="0">
                <a:latin typeface="+mj-lt"/>
                <a:cs typeface="Courier New" panose="02070309020205020404" pitchFamily="49" charset="0"/>
              </a:rPr>
              <a:t>StateActivation</a:t>
            </a:r>
            <a:r>
              <a:rPr lang="en-US" sz="1000" dirty="0" smtClean="0">
                <a:latin typeface="+mj-lt"/>
                <a:cs typeface="Courier New" panose="02070309020205020404" pitchFamily="49" charset="0"/>
              </a:rPr>
              <a:t> leaves </a:t>
            </a:r>
            <a:r>
              <a:rPr lang="en-US" sz="1000" dirty="0" smtClean="0">
                <a:latin typeface="+mj-lt"/>
                <a:cs typeface="Courier New" panose="02070309020205020404" pitchFamily="49" charset="0"/>
              </a:rPr>
              <a:t>the </a:t>
            </a:r>
            <a:r>
              <a:rPr lang="en-US" sz="1000" dirty="0" err="1" smtClean="0">
                <a:latin typeface="+mj-lt"/>
                <a:cs typeface="Courier New" panose="02070309020205020404" pitchFamily="49" charset="0"/>
              </a:rPr>
              <a:t>StateMachine</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configuration, the deferred event </a:t>
            </a:r>
            <a:r>
              <a:rPr lang="en-US" sz="1000" dirty="0" smtClean="0">
                <a:latin typeface="+mj-lt"/>
                <a:cs typeface="Courier New" panose="02070309020205020404" pitchFamily="49" charset="0"/>
              </a:rPr>
              <a:t>is </a:t>
            </a:r>
            <a:r>
              <a:rPr lang="en-US" sz="1000" dirty="0" smtClean="0">
                <a:latin typeface="+mj-lt"/>
                <a:cs typeface="Courier New" panose="02070309020205020404" pitchFamily="49" charset="0"/>
              </a:rPr>
              <a:t>returned to the </a:t>
            </a:r>
            <a:r>
              <a:rPr lang="en-US" sz="1000" dirty="0" err="1" smtClean="0">
                <a:latin typeface="Courier New" charset="0"/>
                <a:ea typeface="Courier New" charset="0"/>
                <a:cs typeface="Courier New" charset="0"/>
              </a:rPr>
              <a:t>eventPool</a:t>
            </a:r>
            <a:r>
              <a:rPr lang="en-US" sz="1000" dirty="0" smtClean="0">
                <a:latin typeface="+mj-lt"/>
                <a:cs typeface="Courier New" panose="02070309020205020404" pitchFamily="49" charset="0"/>
              </a:rPr>
              <a:t>.</a:t>
            </a:r>
          </a:p>
        </p:txBody>
      </p:sp>
      <p:cxnSp>
        <p:nvCxnSpPr>
          <p:cNvPr id="24" name="Connecteur droit 15"/>
          <p:cNvCxnSpPr/>
          <p:nvPr/>
        </p:nvCxnSpPr>
        <p:spPr>
          <a:xfrm>
            <a:off x="4572000" y="3933056"/>
            <a:ext cx="2272120"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9F92182E-64AA-F941-A040-F5ADA82DD3F4}" type="slidenum">
              <a:rPr lang="en-US" altLang="en-US" smtClean="0"/>
              <a:pPr/>
              <a:t>45</a:t>
            </a:fld>
            <a:endParaRPr lang="en-US" altLang="en-US"/>
          </a:p>
        </p:txBody>
      </p:sp>
    </p:spTree>
    <p:extLst>
      <p:ext uri="{BB962C8B-B14F-4D97-AF65-F5344CB8AC3E}">
        <p14:creationId xmlns:p14="http://schemas.microsoft.com/office/powerpoint/2010/main" val="25873706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Call Event Occurrence</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10" name="Espace réservé du contenu 2"/>
          <p:cNvSpPr txBox="1">
            <a:spLocks/>
          </p:cNvSpPr>
          <p:nvPr/>
        </p:nvSpPr>
        <p:spPr bwMode="auto">
          <a:xfrm>
            <a:off x="467494" y="1052736"/>
            <a:ext cx="8208962" cy="542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smtClean="0"/>
          </a:p>
        </p:txBody>
      </p:sp>
      <p:pic>
        <p:nvPicPr>
          <p:cNvPr id="4" name="Image 3"/>
          <p:cNvPicPr>
            <a:picLocks noChangeAspect="1"/>
          </p:cNvPicPr>
          <p:nvPr/>
        </p:nvPicPr>
        <p:blipFill>
          <a:blip r:embed="rId2"/>
          <a:stretch>
            <a:fillRect/>
          </a:stretch>
        </p:blipFill>
        <p:spPr>
          <a:xfrm>
            <a:off x="133350" y="1021804"/>
            <a:ext cx="8877300" cy="5143500"/>
          </a:xfrm>
          <a:prstGeom prst="rect">
            <a:avLst/>
          </a:prstGeom>
        </p:spPr>
      </p:pic>
      <p:sp>
        <p:nvSpPr>
          <p:cNvPr id="8" name="Rectangle 7"/>
          <p:cNvSpPr/>
          <p:nvPr/>
        </p:nvSpPr>
        <p:spPr>
          <a:xfrm>
            <a:off x="6717873" y="1556792"/>
            <a:ext cx="2030591" cy="93610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cs typeface="Courier New" panose="02070309020205020404" pitchFamily="49" charset="0"/>
              </a:rPr>
              <a:t>In the </a:t>
            </a:r>
            <a:r>
              <a:rPr lang="en-US" sz="1000" dirty="0" err="1" smtClean="0">
                <a:latin typeface="Courier New" charset="0"/>
                <a:ea typeface="Courier New" charset="0"/>
                <a:cs typeface="Courier New" charset="0"/>
              </a:rPr>
              <a:t>eventPool</a:t>
            </a:r>
            <a:r>
              <a:rPr lang="en-US" sz="1000" dirty="0" smtClean="0">
                <a:cs typeface="Courier New" panose="02070309020205020404" pitchFamily="49" charset="0"/>
              </a:rPr>
              <a:t> </a:t>
            </a:r>
            <a:r>
              <a:rPr lang="en-US" sz="1000" dirty="0">
                <a:cs typeface="Courier New" panose="02070309020205020404" pitchFamily="49" charset="0"/>
              </a:rPr>
              <a:t>of an </a:t>
            </a:r>
            <a:r>
              <a:rPr lang="en-US" sz="1000" dirty="0" err="1">
                <a:cs typeface="Courier New" panose="02070309020205020404" pitchFamily="49" charset="0"/>
              </a:rPr>
              <a:t>O</a:t>
            </a:r>
            <a:r>
              <a:rPr lang="en-US" sz="1000" dirty="0" err="1" smtClean="0">
                <a:cs typeface="Courier New" panose="02070309020205020404" pitchFamily="49" charset="0"/>
              </a:rPr>
              <a:t>bjectActivation</a:t>
            </a:r>
            <a:r>
              <a:rPr lang="en-US" sz="1000" dirty="0" smtClean="0">
                <a:cs typeface="Courier New" panose="02070309020205020404" pitchFamily="49" charset="0"/>
              </a:rPr>
              <a:t>, </a:t>
            </a:r>
            <a:r>
              <a:rPr lang="en-US" sz="1000" dirty="0">
                <a:latin typeface="+mj-lt"/>
                <a:cs typeface="Courier New" panose="02070309020205020404" pitchFamily="49" charset="0"/>
              </a:rPr>
              <a:t>a</a:t>
            </a:r>
            <a:r>
              <a:rPr lang="en-US" sz="1000" dirty="0" smtClean="0">
                <a:latin typeface="+mj-lt"/>
                <a:cs typeface="Courier New" panose="02070309020205020404" pitchFamily="49" charset="0"/>
              </a:rPr>
              <a:t> </a:t>
            </a:r>
            <a:r>
              <a:rPr lang="en-US" sz="1000" dirty="0" err="1" smtClean="0">
                <a:latin typeface="+mj-lt"/>
                <a:cs typeface="Courier New" panose="02070309020205020404" pitchFamily="49" charset="0"/>
              </a:rPr>
              <a:t>CallEventOccurrence</a:t>
            </a:r>
            <a:r>
              <a:rPr lang="en-US" sz="1000" dirty="0" smtClean="0">
                <a:latin typeface="+mj-lt"/>
                <a:cs typeface="Courier New" panose="02070309020205020404" pitchFamily="49" charset="0"/>
              </a:rPr>
              <a:t> represents </a:t>
            </a:r>
            <a:r>
              <a:rPr lang="en-US" sz="1000" dirty="0" smtClean="0">
                <a:latin typeface="+mj-lt"/>
                <a:cs typeface="Courier New" panose="02070309020205020404" pitchFamily="49" charset="0"/>
              </a:rPr>
              <a:t>a </a:t>
            </a:r>
            <a:r>
              <a:rPr lang="en-US" sz="1000" dirty="0" smtClean="0">
                <a:latin typeface="+mj-lt"/>
                <a:cs typeface="Courier New" panose="02070309020205020404" pitchFamily="49" charset="0"/>
              </a:rPr>
              <a:t>request to perform a synchronous operation call.</a:t>
            </a:r>
          </a:p>
        </p:txBody>
      </p:sp>
      <p:sp>
        <p:nvSpPr>
          <p:cNvPr id="11" name="Rectangle 10"/>
          <p:cNvSpPr/>
          <p:nvPr/>
        </p:nvSpPr>
        <p:spPr>
          <a:xfrm>
            <a:off x="2435976" y="2204864"/>
            <a:ext cx="2197688" cy="72008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CallEventOccurrence references an </a:t>
            </a:r>
            <a:r>
              <a:rPr lang="en-US" sz="1000" dirty="0">
                <a:latin typeface="Courier New" charset="0"/>
                <a:ea typeface="Courier New" charset="0"/>
                <a:cs typeface="Courier New" charset="0"/>
              </a:rPr>
              <a:t>e</a:t>
            </a:r>
            <a:r>
              <a:rPr lang="en-US" sz="1000" dirty="0" smtClean="0">
                <a:latin typeface="Courier New" charset="0"/>
                <a:ea typeface="Courier New" charset="0"/>
                <a:cs typeface="Courier New" charset="0"/>
              </a:rPr>
              <a:t>xecution</a:t>
            </a:r>
            <a:r>
              <a:rPr lang="en-US" sz="1000" dirty="0" smtClean="0">
                <a:latin typeface="+mj-lt"/>
                <a:cs typeface="Courier New" panose="02070309020205020404" pitchFamily="49" charset="0"/>
              </a:rPr>
              <a:t> </a:t>
            </a:r>
            <a:r>
              <a:rPr lang="en-US" sz="1000" dirty="0" err="1" smtClean="0">
                <a:latin typeface="+mj-lt"/>
                <a:cs typeface="Courier New" panose="02070309020205020404" pitchFamily="49" charset="0"/>
              </a:rPr>
              <a:t>thatis</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of type CallEventExecution. </a:t>
            </a:r>
          </a:p>
        </p:txBody>
      </p:sp>
      <p:cxnSp>
        <p:nvCxnSpPr>
          <p:cNvPr id="9" name="Connecteur droit 15"/>
          <p:cNvCxnSpPr/>
          <p:nvPr/>
        </p:nvCxnSpPr>
        <p:spPr>
          <a:xfrm>
            <a:off x="4644008" y="2492896"/>
            <a:ext cx="1727402"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11560" y="3068960"/>
            <a:ext cx="4032448" cy="154878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CallEventExecution captures the execution semantics related to the realization of a synchronous call to an </a:t>
            </a:r>
            <a:r>
              <a:rPr lang="en-US" sz="1000" dirty="0" smtClean="0">
                <a:latin typeface="+mj-lt"/>
                <a:cs typeface="Courier New" panose="02070309020205020404" pitchFamily="49" charset="0"/>
              </a:rPr>
              <a:t>Operation </a:t>
            </a:r>
            <a:r>
              <a:rPr lang="en-US" sz="1000" dirty="0" smtClean="0">
                <a:latin typeface="+mj-lt"/>
                <a:cs typeface="Courier New" panose="02070309020205020404" pitchFamily="49" charset="0"/>
              </a:rPr>
              <a:t>without </a:t>
            </a:r>
            <a:r>
              <a:rPr lang="en-US" sz="1000" dirty="0" smtClean="0">
                <a:latin typeface="+mj-lt"/>
                <a:cs typeface="Courier New" panose="02070309020205020404" pitchFamily="49" charset="0"/>
              </a:rPr>
              <a:t>a method, on </a:t>
            </a:r>
            <a:r>
              <a:rPr lang="en-US" sz="1000" dirty="0" smtClean="0">
                <a:latin typeface="+mj-lt"/>
                <a:cs typeface="Courier New" panose="02070309020205020404" pitchFamily="49" charset="0"/>
              </a:rPr>
              <a:t>an active </a:t>
            </a:r>
            <a:r>
              <a:rPr lang="en-US" sz="1000" dirty="0" smtClean="0">
                <a:latin typeface="+mj-lt"/>
                <a:cs typeface="Courier New" panose="02070309020205020404" pitchFamily="49" charset="0"/>
              </a:rPr>
              <a:t>Object</a:t>
            </a:r>
            <a:r>
              <a:rPr lang="en-US" sz="1000" dirty="0" smtClean="0">
                <a:latin typeface="+mj-lt"/>
                <a:cs typeface="Courier New" panose="02070309020205020404" pitchFamily="49" charset="0"/>
              </a:rPr>
              <a:t>. The execution of the Execution consists in sending a CallEventOccurrence to the </a:t>
            </a:r>
            <a:r>
              <a:rPr lang="en-US" sz="1000" dirty="0" smtClean="0">
                <a:ea typeface="Courier New" charset="0"/>
                <a:cs typeface="Courier New" charset="0"/>
              </a:rPr>
              <a:t>target</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and suspending </a:t>
            </a:r>
            <a:r>
              <a:rPr lang="en-US" sz="1000" dirty="0" smtClean="0">
                <a:latin typeface="+mj-lt"/>
                <a:cs typeface="Courier New" panose="02070309020205020404" pitchFamily="49" charset="0"/>
              </a:rPr>
              <a:t>the caller. The caller will only be allowed to continue its execution at the end of the RTC step in which the </a:t>
            </a:r>
            <a:r>
              <a:rPr lang="en-US" sz="1000" dirty="0" err="1" smtClean="0">
                <a:latin typeface="+mj-lt"/>
                <a:cs typeface="Courier New" panose="02070309020205020404" pitchFamily="49" charset="0"/>
              </a:rPr>
              <a:t>CallEventOccurrence</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was dispatched. The caller may stay pending forever if </a:t>
            </a:r>
            <a:r>
              <a:rPr lang="en-US" sz="1000" dirty="0" smtClean="0">
                <a:latin typeface="+mj-lt"/>
                <a:cs typeface="Courier New" panose="02070309020205020404" pitchFamily="49" charset="0"/>
              </a:rPr>
              <a:t>the </a:t>
            </a:r>
            <a:r>
              <a:rPr lang="en-US" sz="1000" dirty="0" err="1" smtClean="0">
                <a:latin typeface="+mj-lt"/>
                <a:cs typeface="Courier New" panose="02070309020205020404" pitchFamily="49" charset="0"/>
              </a:rPr>
              <a:t>StateMachine</a:t>
            </a:r>
            <a:r>
              <a:rPr lang="en-US" sz="1000" dirty="0" smtClean="0">
                <a:latin typeface="+mj-lt"/>
                <a:cs typeface="Courier New" panose="02070309020205020404" pitchFamily="49" charset="0"/>
              </a:rPr>
              <a:t> has </a:t>
            </a:r>
            <a:r>
              <a:rPr lang="en-US" sz="1000" dirty="0" smtClean="0">
                <a:latin typeface="+mj-lt"/>
                <a:cs typeface="Courier New" panose="02070309020205020404" pitchFamily="49" charset="0"/>
              </a:rPr>
              <a:t>no possibility to accept the CallEventOccurrence.</a:t>
            </a:r>
          </a:p>
        </p:txBody>
      </p:sp>
      <p:cxnSp>
        <p:nvCxnSpPr>
          <p:cNvPr id="14" name="Connecteur droit 15"/>
          <p:cNvCxnSpPr/>
          <p:nvPr/>
        </p:nvCxnSpPr>
        <p:spPr>
          <a:xfrm>
            <a:off x="4644008" y="3717032"/>
            <a:ext cx="432048"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446320" y="4752946"/>
            <a:ext cx="2197688" cy="62027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The </a:t>
            </a:r>
            <a:r>
              <a:rPr lang="en-US" sz="1000" dirty="0" smtClean="0">
                <a:latin typeface="Courier New" charset="0"/>
                <a:ea typeface="Courier New" charset="0"/>
                <a:cs typeface="Courier New" charset="0"/>
              </a:rPr>
              <a:t>c</a:t>
            </a:r>
            <a:r>
              <a:rPr lang="en-US" sz="1000" dirty="0" smtClean="0">
                <a:latin typeface="Courier New" charset="0"/>
                <a:ea typeface="Courier New" charset="0"/>
                <a:cs typeface="Courier New" charset="0"/>
              </a:rPr>
              <a:t>ontext</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object corresponding to the caller</a:t>
            </a:r>
          </a:p>
        </p:txBody>
      </p:sp>
      <p:cxnSp>
        <p:nvCxnSpPr>
          <p:cNvPr id="18" name="Connecteur droit 15"/>
          <p:cNvCxnSpPr/>
          <p:nvPr/>
        </p:nvCxnSpPr>
        <p:spPr>
          <a:xfrm>
            <a:off x="4644008" y="5057382"/>
            <a:ext cx="2664296"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9F92182E-64AA-F941-A040-F5ADA82DD3F4}" type="slidenum">
              <a:rPr lang="en-US" altLang="en-US" smtClean="0"/>
              <a:pPr/>
              <a:t>46</a:t>
            </a:fld>
            <a:endParaRPr lang="en-US" altLang="en-US"/>
          </a:p>
        </p:txBody>
      </p:sp>
    </p:spTree>
    <p:extLst>
      <p:ext uri="{BB962C8B-B14F-4D97-AF65-F5344CB8AC3E}">
        <p14:creationId xmlns:p14="http://schemas.microsoft.com/office/powerpoint/2010/main" val="29405901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US" dirty="0" smtClean="0"/>
              <a:t>Event Data Passing</a:t>
            </a:r>
            <a:endParaRPr lang="en-US" dirty="0"/>
          </a:p>
        </p:txBody>
      </p:sp>
      <p:sp>
        <p:nvSpPr>
          <p:cNvPr id="7" name="Sous-titre 6"/>
          <p:cNvSpPr>
            <a:spLocks noGrp="1"/>
          </p:cNvSpPr>
          <p:nvPr>
            <p:ph type="subTitle" idx="1"/>
          </p:nvPr>
        </p:nvSpPr>
        <p:spPr/>
        <p:txBody>
          <a:bodyPr/>
          <a:lstStyle/>
          <a:p>
            <a:r>
              <a:rPr lang="en-US" dirty="0" smtClean="0"/>
              <a:t>The passing of event occurrence data to behaviors executed in a RTC step </a:t>
            </a:r>
            <a:endParaRPr lang="en-US" dirty="0"/>
          </a:p>
        </p:txBody>
      </p:sp>
      <p:sp>
        <p:nvSpPr>
          <p:cNvPr id="4" name="Espace réservé de la date 3"/>
          <p:cNvSpPr>
            <a:spLocks noGrp="1"/>
          </p:cNvSpPr>
          <p:nvPr>
            <p:ph type="dt" sz="half" idx="2"/>
          </p:nvPr>
        </p:nvSpPr>
        <p:spPr/>
        <p:txBody>
          <a:bodyPr/>
          <a:lstStyle/>
          <a:p>
            <a:r>
              <a:rPr lang="en-US" altLang="en-US" smtClean="0"/>
              <a:t>14 September 2016</a:t>
            </a:r>
            <a:endParaRPr lang="en-US" altLang="en-US" dirty="0"/>
          </a:p>
        </p:txBody>
      </p:sp>
      <p:sp>
        <p:nvSpPr>
          <p:cNvPr id="2" name="Slide Number Placeholder 1"/>
          <p:cNvSpPr>
            <a:spLocks noGrp="1"/>
          </p:cNvSpPr>
          <p:nvPr>
            <p:ph type="sldNum" sz="quarter" idx="4"/>
          </p:nvPr>
        </p:nvSpPr>
        <p:spPr/>
        <p:txBody>
          <a:bodyPr/>
          <a:lstStyle/>
          <a:p>
            <a:fld id="{8C53F4D0-3818-D347-966E-B96BA407C75C}" type="slidenum">
              <a:rPr lang="en-US" altLang="en-US" smtClean="0"/>
              <a:pPr/>
              <a:t>47</a:t>
            </a:fld>
            <a:endParaRPr lang="en-US" altLang="en-US"/>
          </a:p>
        </p:txBody>
      </p:sp>
    </p:spTree>
    <p:extLst>
      <p:ext uri="{BB962C8B-B14F-4D97-AF65-F5344CB8AC3E}">
        <p14:creationId xmlns:p14="http://schemas.microsoft.com/office/powerpoint/2010/main" val="41320144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Event Data Passing</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10" name="Espace réservé du contenu 2"/>
          <p:cNvSpPr txBox="1">
            <a:spLocks/>
          </p:cNvSpPr>
          <p:nvPr/>
        </p:nvSpPr>
        <p:spPr bwMode="auto">
          <a:xfrm>
            <a:off x="467494" y="1052736"/>
            <a:ext cx="8208962" cy="542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smtClean="0"/>
          </a:p>
        </p:txBody>
      </p:sp>
      <p:pic>
        <p:nvPicPr>
          <p:cNvPr id="4" name="Image 3"/>
          <p:cNvPicPr>
            <a:picLocks noChangeAspect="1"/>
          </p:cNvPicPr>
          <p:nvPr/>
        </p:nvPicPr>
        <p:blipFill>
          <a:blip r:embed="rId2"/>
          <a:stretch>
            <a:fillRect/>
          </a:stretch>
        </p:blipFill>
        <p:spPr>
          <a:xfrm>
            <a:off x="395536" y="1124744"/>
            <a:ext cx="3867106" cy="1624583"/>
          </a:xfrm>
          <a:prstGeom prst="rect">
            <a:avLst/>
          </a:prstGeom>
        </p:spPr>
      </p:pic>
      <p:sp>
        <p:nvSpPr>
          <p:cNvPr id="8" name="Rectangle 7"/>
          <p:cNvSpPr/>
          <p:nvPr/>
        </p:nvSpPr>
        <p:spPr>
          <a:xfrm>
            <a:off x="4575418" y="1484784"/>
            <a:ext cx="2948910" cy="117454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The operation </a:t>
            </a:r>
            <a:r>
              <a:rPr lang="en-US" sz="1000" dirty="0" smtClean="0">
                <a:latin typeface="Courier New" panose="02070309020205020404" pitchFamily="49" charset="0"/>
                <a:cs typeface="Courier New" panose="02070309020205020404" pitchFamily="49" charset="0"/>
              </a:rPr>
              <a:t>getExecutionFor </a:t>
            </a:r>
            <a:r>
              <a:rPr lang="en-US" sz="1000" dirty="0" smtClean="0">
                <a:latin typeface="+mj-lt"/>
                <a:cs typeface="Courier New" panose="02070309020205020404" pitchFamily="49" charset="0"/>
              </a:rPr>
              <a:t>provides an the adequate </a:t>
            </a:r>
            <a:r>
              <a:rPr lang="en-US" sz="1000" dirty="0" smtClean="0">
                <a:latin typeface="+mj-lt"/>
                <a:cs typeface="Courier New" panose="02070309020205020404" pitchFamily="49" charset="0"/>
              </a:rPr>
              <a:t>Execution </a:t>
            </a:r>
            <a:r>
              <a:rPr lang="en-US" sz="1000" dirty="0" smtClean="0">
                <a:latin typeface="+mj-lt"/>
                <a:cs typeface="Courier New" panose="02070309020205020404" pitchFamily="49" charset="0"/>
              </a:rPr>
              <a:t>for a </a:t>
            </a:r>
            <a:r>
              <a:rPr lang="en-US" sz="1000" dirty="0" smtClean="0">
                <a:latin typeface="+mj-lt"/>
                <a:cs typeface="Courier New" panose="02070309020205020404" pitchFamily="49" charset="0"/>
              </a:rPr>
              <a:t>Behavior</a:t>
            </a:r>
            <a:r>
              <a:rPr lang="en-US" sz="1000" dirty="0" smtClean="0">
                <a:latin typeface="+mj-lt"/>
                <a:cs typeface="Courier New" panose="02070309020205020404" pitchFamily="49" charset="0"/>
              </a:rPr>
              <a:t>. If the </a:t>
            </a:r>
            <a:r>
              <a:rPr lang="en-US" sz="1000" dirty="0" smtClean="0">
                <a:latin typeface="+mj-lt"/>
                <a:cs typeface="Courier New" panose="02070309020205020404" pitchFamily="49" charset="0"/>
              </a:rPr>
              <a:t>Behavior </a:t>
            </a:r>
            <a:r>
              <a:rPr lang="en-US" sz="1000" dirty="0" smtClean="0">
                <a:latin typeface="+mj-lt"/>
                <a:cs typeface="Courier New" panose="02070309020205020404" pitchFamily="49" charset="0"/>
              </a:rPr>
              <a:t>has </a:t>
            </a:r>
            <a:r>
              <a:rPr lang="en-US" sz="1000" dirty="0">
                <a:latin typeface="+mj-lt"/>
                <a:cs typeface="Courier New" panose="02070309020205020404" pitchFamily="49" charset="0"/>
              </a:rPr>
              <a:t>P</a:t>
            </a:r>
            <a:r>
              <a:rPr lang="en-US" sz="1000" dirty="0" smtClean="0">
                <a:latin typeface="+mj-lt"/>
                <a:cs typeface="Courier New" panose="02070309020205020404" pitchFamily="49" charset="0"/>
              </a:rPr>
              <a:t>arameters, </a:t>
            </a:r>
            <a:r>
              <a:rPr lang="en-US" sz="1000" dirty="0" smtClean="0">
                <a:latin typeface="+mj-lt"/>
                <a:cs typeface="Courier New" panose="02070309020205020404" pitchFamily="49" charset="0"/>
              </a:rPr>
              <a:t>and data </a:t>
            </a:r>
            <a:r>
              <a:rPr lang="en-US" sz="1000" dirty="0" smtClean="0">
                <a:latin typeface="+mj-lt"/>
                <a:cs typeface="Courier New" panose="02070309020205020404" pitchFamily="49" charset="0"/>
              </a:rPr>
              <a:t>contained in </a:t>
            </a:r>
            <a:r>
              <a:rPr lang="en-US" sz="1000" dirty="0" smtClean="0">
                <a:latin typeface="+mj-lt"/>
                <a:cs typeface="Courier New" panose="02070309020205020404" pitchFamily="49" charset="0"/>
              </a:rPr>
              <a:t>the provided </a:t>
            </a:r>
            <a:r>
              <a:rPr lang="en-US" sz="1000" dirty="0" err="1" smtClean="0">
                <a:latin typeface="+mj-lt"/>
                <a:cs typeface="Courier New" panose="02070309020205020404" pitchFamily="49" charset="0"/>
              </a:rPr>
              <a:t>EventOccurrence</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can be passed to these </a:t>
            </a:r>
            <a:r>
              <a:rPr lang="en-US" sz="1000" dirty="0">
                <a:latin typeface="+mj-lt"/>
                <a:cs typeface="Courier New" panose="02070309020205020404" pitchFamily="49" charset="0"/>
              </a:rPr>
              <a:t>P</a:t>
            </a:r>
            <a:r>
              <a:rPr lang="en-US" sz="1000" dirty="0" smtClean="0">
                <a:latin typeface="+mj-lt"/>
                <a:cs typeface="Courier New" panose="02070309020205020404" pitchFamily="49" charset="0"/>
              </a:rPr>
              <a:t>arameters, </a:t>
            </a:r>
            <a:r>
              <a:rPr lang="en-US" sz="1000" dirty="0" smtClean="0">
                <a:latin typeface="+mj-lt"/>
                <a:cs typeface="Courier New" panose="02070309020205020404" pitchFamily="49" charset="0"/>
              </a:rPr>
              <a:t>the returned </a:t>
            </a:r>
            <a:r>
              <a:rPr lang="en-US" sz="1000" dirty="0" smtClean="0">
                <a:latin typeface="+mj-lt"/>
                <a:cs typeface="Courier New" panose="02070309020205020404" pitchFamily="49" charset="0"/>
              </a:rPr>
              <a:t>Execution </a:t>
            </a:r>
            <a:r>
              <a:rPr lang="en-US" sz="1000" dirty="0" smtClean="0">
                <a:latin typeface="+mj-lt"/>
                <a:cs typeface="Courier New" panose="02070309020205020404" pitchFamily="49" charset="0"/>
              </a:rPr>
              <a:t>is an </a:t>
            </a:r>
            <a:r>
              <a:rPr lang="en-US" sz="1000" dirty="0" err="1" smtClean="0">
                <a:latin typeface="+mj-lt"/>
                <a:cs typeface="Courier New" panose="02070309020205020404" pitchFamily="49" charset="0"/>
              </a:rPr>
              <a:t>EventTriggeredExecution</a:t>
            </a:r>
            <a:r>
              <a:rPr lang="en-US" sz="1000" dirty="0" smtClean="0">
                <a:latin typeface="+mj-lt"/>
                <a:cs typeface="Courier New" panose="02070309020205020404" pitchFamily="49" charset="0"/>
              </a:rPr>
              <a:t>.</a:t>
            </a:r>
            <a:endParaRPr lang="en-US" sz="1000" dirty="0" smtClean="0">
              <a:latin typeface="+mj-lt"/>
              <a:cs typeface="Courier New" panose="02070309020205020404" pitchFamily="49" charset="0"/>
            </a:endParaRPr>
          </a:p>
        </p:txBody>
      </p:sp>
      <p:cxnSp>
        <p:nvCxnSpPr>
          <p:cNvPr id="9" name="Connecteur droit 15"/>
          <p:cNvCxnSpPr/>
          <p:nvPr/>
        </p:nvCxnSpPr>
        <p:spPr>
          <a:xfrm>
            <a:off x="3923928" y="2564904"/>
            <a:ext cx="648047"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11" name="Image 10"/>
          <p:cNvPicPr>
            <a:picLocks noChangeAspect="1"/>
          </p:cNvPicPr>
          <p:nvPr/>
        </p:nvPicPr>
        <p:blipFill>
          <a:blip r:embed="rId3"/>
          <a:stretch>
            <a:fillRect/>
          </a:stretch>
        </p:blipFill>
        <p:spPr>
          <a:xfrm>
            <a:off x="2535113" y="3091378"/>
            <a:ext cx="6429375" cy="2828925"/>
          </a:xfrm>
          <a:prstGeom prst="rect">
            <a:avLst/>
          </a:prstGeom>
        </p:spPr>
      </p:pic>
      <p:sp>
        <p:nvSpPr>
          <p:cNvPr id="12" name="Rectangle 11"/>
          <p:cNvSpPr/>
          <p:nvPr/>
        </p:nvSpPr>
        <p:spPr>
          <a:xfrm>
            <a:off x="240857" y="4642073"/>
            <a:ext cx="2088232" cy="72008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Extract data from the </a:t>
            </a:r>
            <a:r>
              <a:rPr lang="en-US" sz="1000" dirty="0" err="1">
                <a:latin typeface="+mj-lt"/>
                <a:cs typeface="Courier New" panose="02070309020205020404" pitchFamily="49" charset="0"/>
              </a:rPr>
              <a:t>E</a:t>
            </a:r>
            <a:r>
              <a:rPr lang="en-US" sz="1000" dirty="0" err="1" smtClean="0">
                <a:latin typeface="+mj-lt"/>
                <a:cs typeface="Courier New" panose="02070309020205020404" pitchFamily="49" charset="0"/>
              </a:rPr>
              <a:t>ventOoccurrence</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and feed the input </a:t>
            </a:r>
            <a:r>
              <a:rPr lang="en-US" sz="1000" dirty="0" err="1" smtClean="0">
                <a:latin typeface="+mj-lt"/>
                <a:cs typeface="Courier New" panose="02070309020205020404" pitchFamily="49" charset="0"/>
              </a:rPr>
              <a:t>ParameterValue</a:t>
            </a:r>
            <a:r>
              <a:rPr lang="en-US" sz="1000" dirty="0" smtClean="0">
                <a:latin typeface="+mj-lt"/>
                <a:cs typeface="Courier New" panose="02070309020205020404" pitchFamily="49" charset="0"/>
              </a:rPr>
              <a:t>(s</a:t>
            </a:r>
            <a:r>
              <a:rPr lang="en-US" sz="1000" dirty="0" smtClean="0">
                <a:latin typeface="+mj-lt"/>
                <a:cs typeface="Courier New" panose="02070309020205020404" pitchFamily="49" charset="0"/>
              </a:rPr>
              <a:t>).</a:t>
            </a:r>
          </a:p>
        </p:txBody>
      </p:sp>
      <p:cxnSp>
        <p:nvCxnSpPr>
          <p:cNvPr id="13" name="Connecteur droit 15"/>
          <p:cNvCxnSpPr/>
          <p:nvPr/>
        </p:nvCxnSpPr>
        <p:spPr>
          <a:xfrm flipV="1">
            <a:off x="1835696" y="3645024"/>
            <a:ext cx="864096" cy="997049"/>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923928" y="5843269"/>
            <a:ext cx="2088232" cy="838169"/>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SignalEventOccurrence or CallEventOccurrence that triggered the execution of the </a:t>
            </a:r>
            <a:r>
              <a:rPr lang="en-US" sz="1000" dirty="0" smtClean="0">
                <a:latin typeface="+mj-lt"/>
                <a:cs typeface="Courier New" panose="02070309020205020404" pitchFamily="49" charset="0"/>
              </a:rPr>
              <a:t>Behavior</a:t>
            </a:r>
            <a:endParaRPr lang="en-US" sz="1000" dirty="0" smtClean="0">
              <a:latin typeface="+mj-lt"/>
              <a:cs typeface="Courier New" panose="02070309020205020404" pitchFamily="49" charset="0"/>
            </a:endParaRPr>
          </a:p>
        </p:txBody>
      </p:sp>
      <p:cxnSp>
        <p:nvCxnSpPr>
          <p:cNvPr id="16" name="Connecteur droit 15"/>
          <p:cNvCxnSpPr/>
          <p:nvPr/>
        </p:nvCxnSpPr>
        <p:spPr>
          <a:xfrm flipV="1">
            <a:off x="5652120" y="5661248"/>
            <a:ext cx="0" cy="182021"/>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40857" y="3016640"/>
            <a:ext cx="2088232" cy="72008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Extract output value(s). In case of </a:t>
            </a:r>
            <a:r>
              <a:rPr lang="en-US" sz="1000" dirty="0" smtClean="0">
                <a:latin typeface="+mj-lt"/>
                <a:cs typeface="Courier New" panose="02070309020205020404" pitchFamily="49" charset="0"/>
              </a:rPr>
              <a:t>parallelism, </a:t>
            </a:r>
            <a:r>
              <a:rPr lang="en-US" sz="1000" dirty="0" smtClean="0">
                <a:latin typeface="+mj-lt"/>
                <a:cs typeface="Courier New" panose="02070309020205020404" pitchFamily="49" charset="0"/>
              </a:rPr>
              <a:t>the output values are the values produced by the last executed </a:t>
            </a:r>
            <a:r>
              <a:rPr lang="en-US" sz="1000" dirty="0" smtClean="0">
                <a:latin typeface="+mj-lt"/>
                <a:cs typeface="Courier New" panose="02070309020205020404" pitchFamily="49" charset="0"/>
              </a:rPr>
              <a:t>Behavior</a:t>
            </a:r>
            <a:r>
              <a:rPr lang="en-US" sz="1000" dirty="0" smtClean="0">
                <a:latin typeface="+mj-lt"/>
                <a:cs typeface="Courier New" panose="02070309020205020404" pitchFamily="49" charset="0"/>
              </a:rPr>
              <a:t>.</a:t>
            </a:r>
          </a:p>
        </p:txBody>
      </p:sp>
      <p:cxnSp>
        <p:nvCxnSpPr>
          <p:cNvPr id="18" name="Connecteur droit 15"/>
          <p:cNvCxnSpPr/>
          <p:nvPr/>
        </p:nvCxnSpPr>
        <p:spPr>
          <a:xfrm>
            <a:off x="2329089" y="3429000"/>
            <a:ext cx="370703"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9F92182E-64AA-F941-A040-F5ADA82DD3F4}" type="slidenum">
              <a:rPr lang="en-US" altLang="en-US" smtClean="0"/>
              <a:pPr/>
              <a:t>48</a:t>
            </a:fld>
            <a:endParaRPr lang="en-US" altLang="en-US"/>
          </a:p>
        </p:txBody>
      </p:sp>
    </p:spTree>
    <p:extLst>
      <p:ext uri="{BB962C8B-B14F-4D97-AF65-F5344CB8AC3E}">
        <p14:creationId xmlns:p14="http://schemas.microsoft.com/office/powerpoint/2010/main" val="21347590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US" dirty="0" smtClean="0"/>
              <a:t>State Machine Redefinition</a:t>
            </a:r>
            <a:endParaRPr lang="en-US" dirty="0"/>
          </a:p>
        </p:txBody>
      </p:sp>
      <p:sp>
        <p:nvSpPr>
          <p:cNvPr id="7" name="Sous-titre 6"/>
          <p:cNvSpPr>
            <a:spLocks noGrp="1"/>
          </p:cNvSpPr>
          <p:nvPr>
            <p:ph type="subTitle" idx="1"/>
          </p:nvPr>
        </p:nvSpPr>
        <p:spPr/>
        <p:txBody>
          <a:bodyPr/>
          <a:lstStyle/>
          <a:p>
            <a:endParaRPr lang="en-US" dirty="0"/>
          </a:p>
        </p:txBody>
      </p:sp>
      <p:sp>
        <p:nvSpPr>
          <p:cNvPr id="4" name="Espace réservé de la date 3"/>
          <p:cNvSpPr>
            <a:spLocks noGrp="1"/>
          </p:cNvSpPr>
          <p:nvPr>
            <p:ph type="dt" sz="half" idx="2"/>
          </p:nvPr>
        </p:nvSpPr>
        <p:spPr/>
        <p:txBody>
          <a:bodyPr/>
          <a:lstStyle/>
          <a:p>
            <a:r>
              <a:rPr lang="en-US" altLang="en-US" smtClean="0"/>
              <a:t>14 September 2016</a:t>
            </a:r>
            <a:endParaRPr lang="en-US" altLang="en-US" dirty="0"/>
          </a:p>
        </p:txBody>
      </p:sp>
      <p:sp>
        <p:nvSpPr>
          <p:cNvPr id="2" name="Slide Number Placeholder 1"/>
          <p:cNvSpPr>
            <a:spLocks noGrp="1"/>
          </p:cNvSpPr>
          <p:nvPr>
            <p:ph type="sldNum" sz="quarter" idx="4"/>
          </p:nvPr>
        </p:nvSpPr>
        <p:spPr/>
        <p:txBody>
          <a:bodyPr/>
          <a:lstStyle/>
          <a:p>
            <a:fld id="{8C53F4D0-3818-D347-966E-B96BA407C75C}" type="slidenum">
              <a:rPr lang="en-US" altLang="en-US" smtClean="0"/>
              <a:pPr/>
              <a:t>49</a:t>
            </a:fld>
            <a:endParaRPr lang="en-US" altLang="en-US"/>
          </a:p>
        </p:txBody>
      </p:sp>
    </p:spTree>
    <p:extLst>
      <p:ext uri="{BB962C8B-B14F-4D97-AF65-F5344CB8AC3E}">
        <p14:creationId xmlns:p14="http://schemas.microsoft.com/office/powerpoint/2010/main" val="1089051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Non-Mandatory Features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82659745"/>
              </p:ext>
            </p:extLst>
          </p:nvPr>
        </p:nvGraphicFramePr>
        <p:xfrm>
          <a:off x="457200" y="1066800"/>
          <a:ext cx="8229600" cy="4226560"/>
        </p:xfrm>
        <a:graphic>
          <a:graphicData uri="http://schemas.openxmlformats.org/drawingml/2006/table">
            <a:tbl>
              <a:tblPr firstRow="1" bandRow="1">
                <a:tableStyleId>{073A0DAA-6AF3-43AB-8588-CEC1D06C72B9}</a:tableStyleId>
              </a:tblPr>
              <a:tblGrid>
                <a:gridCol w="3970784"/>
                <a:gridCol w="4258816"/>
              </a:tblGrid>
              <a:tr h="370840">
                <a:tc>
                  <a:txBody>
                    <a:bodyPr/>
                    <a:lstStyle/>
                    <a:p>
                      <a:r>
                        <a:rPr lang="en-US" dirty="0" smtClean="0"/>
                        <a:t>Feature</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r>
                        <a:rPr lang="en-US" dirty="0" smtClean="0"/>
                        <a:t>Response</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r>
              <a:tr h="370840">
                <a:tc>
                  <a:txBody>
                    <a:bodyPr/>
                    <a:lstStyle/>
                    <a:p>
                      <a:r>
                        <a:rPr lang="en-US" b="1" dirty="0" smtClean="0">
                          <a:solidFill>
                            <a:schemeClr val="tx1"/>
                          </a:solidFill>
                        </a:rPr>
                        <a:t>6.6.1</a:t>
                      </a:r>
                      <a:r>
                        <a:rPr lang="en-US" dirty="0" smtClean="0">
                          <a:solidFill>
                            <a:schemeClr val="tx1"/>
                          </a:solidFill>
                        </a:rPr>
                        <a:t> Submachine states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Not included in the proposal.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6.6.2</a:t>
                      </a:r>
                      <a:r>
                        <a:rPr lang="en-US" dirty="0" smtClean="0">
                          <a:solidFill>
                            <a:schemeClr val="tx1"/>
                          </a:solidFill>
                        </a:rPr>
                        <a:t> Protocol</a:t>
                      </a:r>
                      <a:r>
                        <a:rPr lang="en-US" baseline="0" dirty="0" smtClean="0">
                          <a:solidFill>
                            <a:schemeClr val="tx1"/>
                          </a:solidFill>
                        </a:rPr>
                        <a:t> state machine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includes a</a:t>
                      </a:r>
                      <a:r>
                        <a:rPr lang="en-US" baseline="0" dirty="0" smtClean="0">
                          <a:solidFill>
                            <a:schemeClr val="tx1"/>
                          </a:solidFill>
                        </a:rPr>
                        <a:t> non-normative annex on protocol state machines.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6.6.3</a:t>
                      </a:r>
                      <a:r>
                        <a:rPr lang="en-US" dirty="0" smtClean="0">
                          <a:solidFill>
                            <a:schemeClr val="tx1"/>
                          </a:solidFill>
                        </a:rPr>
                        <a:t> State machine redefinition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discusses the semantics of state machine redefinition and includes its formal specification in</a:t>
                      </a:r>
                      <a:r>
                        <a:rPr lang="en-US" baseline="0" dirty="0" smtClean="0">
                          <a:solidFill>
                            <a:schemeClr val="tx1"/>
                          </a:solidFill>
                        </a:rPr>
                        <a:t> the semantic model.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70840">
                <a:tc>
                  <a:txBody>
                    <a:bodyPr/>
                    <a:lstStyle/>
                    <a:p>
                      <a:r>
                        <a:rPr lang="en-US" b="1" dirty="0" smtClean="0">
                          <a:solidFill>
                            <a:schemeClr val="tx1"/>
                          </a:solidFill>
                        </a:rPr>
                        <a:t>6.6.4</a:t>
                      </a:r>
                      <a:r>
                        <a:rPr lang="en-US" dirty="0" smtClean="0">
                          <a:solidFill>
                            <a:schemeClr val="tx1"/>
                          </a:solidFill>
                        </a:rPr>
                        <a:t> Asynchronous operation calls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Not included in the proposal.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6.6.5</a:t>
                      </a:r>
                      <a:r>
                        <a:rPr lang="en-US" dirty="0" smtClean="0">
                          <a:solidFill>
                            <a:schemeClr val="tx1"/>
                          </a:solidFill>
                        </a:rPr>
                        <a:t> Triggers with </a:t>
                      </a:r>
                      <a:r>
                        <a:rPr lang="en-US" dirty="0" err="1" smtClean="0">
                          <a:solidFill>
                            <a:schemeClr val="tx1"/>
                          </a:solidFill>
                        </a:rPr>
                        <a:t>ChangeEvents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Not included in the proposal.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6.6.6</a:t>
                      </a:r>
                      <a:r>
                        <a:rPr lang="en-US" dirty="0" smtClean="0">
                          <a:solidFill>
                            <a:schemeClr val="tx1"/>
                          </a:solidFill>
                        </a:rPr>
                        <a:t> Alf</a:t>
                      </a:r>
                      <a:r>
                        <a:rPr lang="en-US" baseline="0" dirty="0" smtClean="0">
                          <a:solidFill>
                            <a:schemeClr val="tx1"/>
                          </a:solidFill>
                        </a:rPr>
                        <a:t> for action language concrete syntax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Proposal uses Java as the action language. (Alf may be used in the future.)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Date Placeholder 3"/>
          <p:cNvSpPr>
            <a:spLocks noGrp="1"/>
          </p:cNvSpPr>
          <p:nvPr>
            <p:ph type="dt" sz="half" idx="10"/>
          </p:nvPr>
        </p:nvSpPr>
        <p:spPr/>
        <p:txBody>
          <a:bodyPr/>
          <a:lstStyle/>
          <a:p>
            <a:r>
              <a:rPr lang="en-US" altLang="en-US" smtClean="0"/>
              <a:t>14 September 2016</a:t>
            </a:r>
            <a:endParaRPr lang="en-US" altLang="en-US" dirty="0"/>
          </a:p>
        </p:txBody>
      </p:sp>
      <p:pic>
        <p:nvPicPr>
          <p:cNvPr id="19" name="Picture 2" descr="C:\Users\AC221913\AppData\Local\Microsoft\Windows\Temporary Internet Files\Content.IE5\BYYMAE0R\MC900441310[1].png"/>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4571997" y="1811355"/>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4" descr="http://www.cmontmorency.qc.ca/%7Eegaul/ESZ_A2010/ESZ_Groupe_09_Equipe_09/images/erreur.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1441241"/>
            <a:ext cx="36004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4" descr="http://www.cmontmorency.qc.ca/%7Eegaul/ESZ_A2010/ESZ_Groupe_09_Equipe_09/images/erreur.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1999" y="3640154"/>
            <a:ext cx="36004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4" descr="http://www.cmontmorency.qc.ca/%7Eegaul/ESZ_A2010/ESZ_Groupe_09_Equipe_09/images/erreur.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1998" y="4010268"/>
            <a:ext cx="36004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4" descr="http://www.cmontmorency.qc.ca/%7Eegaul/ESZ_A2010/ESZ_Groupe_09_Equipe_09/images/erreur.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1997" y="4391267"/>
            <a:ext cx="36004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50629" y="2503776"/>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24E3016D-4C6C-FC42-B389-9B6B8C67C5F0}" type="slidenum">
              <a:rPr lang="en-US" altLang="en-US" smtClean="0"/>
              <a:pPr/>
              <a:t>5</a:t>
            </a:fld>
            <a:endParaRPr lang="en-US" altLang="en-US"/>
          </a:p>
        </p:txBody>
      </p:sp>
    </p:spTree>
    <p:extLst>
      <p:ext uri="{BB962C8B-B14F-4D97-AF65-F5344CB8AC3E}">
        <p14:creationId xmlns:p14="http://schemas.microsoft.com/office/powerpoint/2010/main" val="12893561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State Machine Redefinition (1)</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10" name="Espace réservé du contenu 2"/>
          <p:cNvSpPr txBox="1">
            <a:spLocks/>
          </p:cNvSpPr>
          <p:nvPr/>
        </p:nvSpPr>
        <p:spPr bwMode="auto">
          <a:xfrm>
            <a:off x="444388" y="1052736"/>
            <a:ext cx="8208962" cy="542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smtClean="0"/>
          </a:p>
        </p:txBody>
      </p:sp>
      <p:pic>
        <p:nvPicPr>
          <p:cNvPr id="6" name="Image 5"/>
          <p:cNvPicPr>
            <a:picLocks noChangeAspect="1"/>
          </p:cNvPicPr>
          <p:nvPr/>
        </p:nvPicPr>
        <p:blipFill>
          <a:blip r:embed="rId2"/>
          <a:stretch>
            <a:fillRect/>
          </a:stretch>
        </p:blipFill>
        <p:spPr>
          <a:xfrm>
            <a:off x="467544" y="1124744"/>
            <a:ext cx="3867106" cy="1624583"/>
          </a:xfrm>
          <a:prstGeom prst="rect">
            <a:avLst/>
          </a:prstGeom>
        </p:spPr>
      </p:pic>
      <p:sp>
        <p:nvSpPr>
          <p:cNvPr id="8" name="Rectangle 7"/>
          <p:cNvSpPr/>
          <p:nvPr/>
        </p:nvSpPr>
        <p:spPr>
          <a:xfrm>
            <a:off x="4647426" y="1124744"/>
            <a:ext cx="2948910" cy="139057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The operation </a:t>
            </a:r>
            <a:r>
              <a:rPr lang="en-US" sz="1000" dirty="0" smtClean="0">
                <a:latin typeface="Courier New" panose="02070309020205020404" pitchFamily="49" charset="0"/>
                <a:cs typeface="Courier New" panose="02070309020205020404" pitchFamily="49" charset="0"/>
              </a:rPr>
              <a:t>isVisitorFor</a:t>
            </a:r>
            <a:r>
              <a:rPr lang="en-US" sz="1000" dirty="0" smtClean="0">
                <a:latin typeface="+mj-lt"/>
                <a:cs typeface="Courier New" panose="02070309020205020404" pitchFamily="49" charset="0"/>
              </a:rPr>
              <a:t> enables a </a:t>
            </a:r>
            <a:r>
              <a:rPr lang="en-US" sz="1000" dirty="0" err="1" smtClean="0">
                <a:latin typeface="+mj-lt"/>
                <a:cs typeface="Courier New" panose="02070309020205020404" pitchFamily="49" charset="0"/>
              </a:rPr>
              <a:t>SemanticVisitor</a:t>
            </a:r>
            <a:r>
              <a:rPr lang="en-US" sz="1000" dirty="0" smtClean="0">
                <a:latin typeface="+mj-lt"/>
                <a:cs typeface="Courier New" panose="02070309020205020404" pitchFamily="49" charset="0"/>
              </a:rPr>
              <a:t> to </a:t>
            </a:r>
            <a:r>
              <a:rPr lang="en-US" sz="1000" dirty="0" smtClean="0">
                <a:latin typeface="+mj-lt"/>
                <a:cs typeface="Courier New" panose="02070309020205020404" pitchFamily="49" charset="0"/>
              </a:rPr>
              <a:t>evaluate if it is the visitor for the </a:t>
            </a:r>
            <a:r>
              <a:rPr lang="en-US" sz="1000" dirty="0" err="1" smtClean="0">
                <a:latin typeface="+mj-lt"/>
                <a:cs typeface="Courier New" panose="02070309020205020404" pitchFamily="49" charset="0"/>
              </a:rPr>
              <a:t>StateMachine</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element provided </a:t>
            </a:r>
            <a:r>
              <a:rPr lang="en-US" sz="1000" dirty="0" smtClean="0">
                <a:latin typeface="+mj-lt"/>
                <a:cs typeface="Courier New" panose="02070309020205020404" pitchFamily="49" charset="0"/>
              </a:rPr>
              <a:t>as its </a:t>
            </a:r>
            <a:r>
              <a:rPr lang="en-US" sz="1000" dirty="0" smtClean="0">
                <a:latin typeface="+mj-lt"/>
                <a:cs typeface="Courier New" panose="02070309020205020404" pitchFamily="49" charset="0"/>
              </a:rPr>
              <a:t>parameter. The evaluation is true if the </a:t>
            </a:r>
            <a:r>
              <a:rPr lang="en-US" sz="1000" dirty="0" smtClean="0">
                <a:latin typeface="Courier New" charset="0"/>
                <a:ea typeface="Courier New" charset="0"/>
                <a:cs typeface="Courier New" charset="0"/>
              </a:rPr>
              <a:t>node</a:t>
            </a:r>
            <a:r>
              <a:rPr lang="en-US" sz="1000" dirty="0" smtClean="0">
                <a:latin typeface="+mj-lt"/>
                <a:cs typeface="Courier New" panose="02070309020205020404" pitchFamily="49" charset="0"/>
              </a:rPr>
              <a:t> referenced by the visitor is the </a:t>
            </a:r>
            <a:r>
              <a:rPr lang="en-US" sz="1000" dirty="0" smtClean="0">
                <a:latin typeface="Courier New" charset="0"/>
                <a:ea typeface="Courier New" charset="0"/>
                <a:cs typeface="Courier New" charset="0"/>
              </a:rPr>
              <a:t>node</a:t>
            </a:r>
            <a:r>
              <a:rPr lang="en-US" sz="1000" dirty="0" smtClean="0">
                <a:latin typeface="+mj-lt"/>
                <a:cs typeface="Courier New" panose="02070309020205020404" pitchFamily="49" charset="0"/>
              </a:rPr>
              <a:t> provided as </a:t>
            </a:r>
            <a:r>
              <a:rPr lang="en-US" sz="1000" dirty="0" smtClean="0">
                <a:latin typeface="+mj-lt"/>
                <a:cs typeface="Courier New" panose="02070309020205020404" pitchFamily="49" charset="0"/>
              </a:rPr>
              <a:t>the parameter</a:t>
            </a:r>
            <a:r>
              <a:rPr lang="en-US" sz="1000" dirty="0" smtClean="0">
                <a:latin typeface="+mj-lt"/>
                <a:cs typeface="Courier New" panose="02070309020205020404" pitchFamily="49" charset="0"/>
              </a:rPr>
              <a:t>. This operation is redefined by StateActivation, TransitionActivation and </a:t>
            </a:r>
            <a:r>
              <a:rPr lang="en-US" sz="1000" dirty="0" err="1" smtClean="0">
                <a:latin typeface="+mj-lt"/>
                <a:cs typeface="Courier New" panose="02070309020205020404" pitchFamily="49" charset="0"/>
              </a:rPr>
              <a:t>RegionActivation</a:t>
            </a:r>
            <a:endParaRPr lang="en-US" sz="1000" dirty="0" smtClean="0">
              <a:latin typeface="+mj-lt"/>
              <a:cs typeface="Courier New" panose="02070309020205020404" pitchFamily="49" charset="0"/>
            </a:endParaRPr>
          </a:p>
        </p:txBody>
      </p:sp>
      <p:cxnSp>
        <p:nvCxnSpPr>
          <p:cNvPr id="9" name="Connecteur droit 15"/>
          <p:cNvCxnSpPr/>
          <p:nvPr/>
        </p:nvCxnSpPr>
        <p:spPr>
          <a:xfrm>
            <a:off x="2411760" y="2420888"/>
            <a:ext cx="2235666"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Espace réservé du contenu 2"/>
          <p:cNvSpPr txBox="1">
            <a:spLocks/>
          </p:cNvSpPr>
          <p:nvPr/>
        </p:nvSpPr>
        <p:spPr bwMode="auto">
          <a:xfrm>
            <a:off x="477838" y="2826211"/>
            <a:ext cx="8208962" cy="3669729"/>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400" dirty="0" smtClean="0"/>
              <a:t>TransitionActivation</a:t>
            </a:r>
          </a:p>
          <a:p>
            <a:pPr lvl="1"/>
            <a:r>
              <a:rPr lang="en-US" sz="2000" dirty="0" smtClean="0"/>
              <a:t>A TransitionActivation is a visitor for a </a:t>
            </a:r>
            <a:r>
              <a:rPr lang="en-US" sz="2000" dirty="0" smtClean="0"/>
              <a:t>Transition </a:t>
            </a:r>
            <a:r>
              <a:rPr lang="en-US" sz="2000" dirty="0" smtClean="0"/>
              <a:t>if</a:t>
            </a:r>
          </a:p>
          <a:p>
            <a:pPr lvl="2"/>
            <a:r>
              <a:rPr lang="en-US" sz="1800" dirty="0" smtClean="0"/>
              <a:t>The </a:t>
            </a:r>
            <a:r>
              <a:rPr lang="en-US" sz="1800" dirty="0" smtClean="0"/>
              <a:t>Transition </a:t>
            </a:r>
            <a:r>
              <a:rPr lang="en-US" sz="1800" dirty="0" smtClean="0"/>
              <a:t>is the one referenced </a:t>
            </a:r>
            <a:r>
              <a:rPr lang="en-US" sz="1800" dirty="0" smtClean="0"/>
              <a:t>by</a:t>
            </a:r>
            <a:r>
              <a:rPr lang="en-US" sz="1800" dirty="0" smtClean="0"/>
              <a:t> </a:t>
            </a:r>
            <a:r>
              <a:rPr lang="en-US" sz="1800" dirty="0" smtClean="0"/>
              <a:t>the TransitionActivation</a:t>
            </a:r>
          </a:p>
          <a:p>
            <a:pPr lvl="2"/>
            <a:r>
              <a:rPr lang="en-US" sz="1800" dirty="0" smtClean="0"/>
              <a:t>The </a:t>
            </a:r>
            <a:r>
              <a:rPr lang="en-US" sz="1800" dirty="0" smtClean="0"/>
              <a:t>Transition </a:t>
            </a:r>
            <a:r>
              <a:rPr lang="en-US" sz="1800" dirty="0" smtClean="0"/>
              <a:t>is redefined (directly or indirectly) by the one referenced </a:t>
            </a:r>
            <a:r>
              <a:rPr lang="en-US" sz="1800" dirty="0" smtClean="0"/>
              <a:t>by</a:t>
            </a:r>
            <a:r>
              <a:rPr lang="en-US" sz="1800" dirty="0" smtClean="0"/>
              <a:t> </a:t>
            </a:r>
            <a:r>
              <a:rPr lang="en-US" sz="1800" dirty="0" smtClean="0"/>
              <a:t>the TransitionActivation.</a:t>
            </a:r>
          </a:p>
          <a:p>
            <a:r>
              <a:rPr lang="en-US" sz="2400" dirty="0" smtClean="0"/>
              <a:t>StateActivation</a:t>
            </a:r>
          </a:p>
          <a:p>
            <a:pPr lvl="1"/>
            <a:r>
              <a:rPr lang="en-US" sz="2000" dirty="0" smtClean="0"/>
              <a:t>A StateActivation is a visitor for a </a:t>
            </a:r>
            <a:r>
              <a:rPr lang="en-US" sz="2000" dirty="0" smtClean="0"/>
              <a:t>State </a:t>
            </a:r>
            <a:r>
              <a:rPr lang="en-US" sz="2000" dirty="0" smtClean="0"/>
              <a:t>if</a:t>
            </a:r>
          </a:p>
          <a:p>
            <a:pPr lvl="2"/>
            <a:r>
              <a:rPr lang="en-US" sz="1800" dirty="0" smtClean="0"/>
              <a:t>The </a:t>
            </a:r>
            <a:r>
              <a:rPr lang="en-US" sz="1800" dirty="0" smtClean="0"/>
              <a:t>State </a:t>
            </a:r>
            <a:r>
              <a:rPr lang="en-US" sz="1800" dirty="0" smtClean="0"/>
              <a:t>is the one referenced in the StateActivation</a:t>
            </a:r>
          </a:p>
          <a:p>
            <a:pPr lvl="2"/>
            <a:r>
              <a:rPr lang="en-US" sz="1800" dirty="0" smtClean="0"/>
              <a:t>The </a:t>
            </a:r>
            <a:r>
              <a:rPr lang="en-US" sz="1800" dirty="0"/>
              <a:t>S</a:t>
            </a:r>
            <a:r>
              <a:rPr lang="en-US" sz="1800" dirty="0" smtClean="0"/>
              <a:t>tate </a:t>
            </a:r>
            <a:r>
              <a:rPr lang="en-US" sz="1800" dirty="0" smtClean="0"/>
              <a:t>is redefined (directly or indirectly) by the one referenced in the StateActivation. </a:t>
            </a:r>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50</a:t>
            </a:fld>
            <a:endParaRPr lang="en-US" altLang="en-US"/>
          </a:p>
        </p:txBody>
      </p:sp>
    </p:spTree>
    <p:extLst>
      <p:ext uri="{BB962C8B-B14F-4D97-AF65-F5344CB8AC3E}">
        <p14:creationId xmlns:p14="http://schemas.microsoft.com/office/powerpoint/2010/main" val="36505307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State Machine Redefinition (2)</a:t>
            </a:r>
            <a:endParaRPr lang="en-US" dirty="0"/>
          </a:p>
        </p:txBody>
      </p:sp>
      <p:pic>
        <p:nvPicPr>
          <p:cNvPr id="9" name="Image 8"/>
          <p:cNvPicPr>
            <a:picLocks noChangeAspect="1"/>
          </p:cNvPicPr>
          <p:nvPr/>
        </p:nvPicPr>
        <p:blipFill>
          <a:blip r:embed="rId2"/>
          <a:stretch>
            <a:fillRect/>
          </a:stretch>
        </p:blipFill>
        <p:spPr>
          <a:xfrm>
            <a:off x="375468" y="980728"/>
            <a:ext cx="3369974" cy="1296144"/>
          </a:xfrm>
          <a:prstGeom prst="rect">
            <a:avLst/>
          </a:prstGeom>
        </p:spPr>
      </p:pic>
      <p:sp>
        <p:nvSpPr>
          <p:cNvPr id="11" name="Rectangle 10"/>
          <p:cNvSpPr/>
          <p:nvPr/>
        </p:nvSpPr>
        <p:spPr>
          <a:xfrm>
            <a:off x="5704640" y="1052736"/>
            <a:ext cx="2948910" cy="109635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The computation of the final </a:t>
            </a:r>
            <a:r>
              <a:rPr lang="en-US" sz="1000" dirty="0" err="1" smtClean="0">
                <a:latin typeface="+mj-lt"/>
                <a:cs typeface="Courier New" panose="02070309020205020404" pitchFamily="49" charset="0"/>
              </a:rPr>
              <a:t>StateMachine</a:t>
            </a:r>
            <a:r>
              <a:rPr lang="en-US" sz="1000" dirty="0" smtClean="0">
                <a:latin typeface="+mj-lt"/>
                <a:cs typeface="Courier New" panose="02070309020205020404" pitchFamily="49" charset="0"/>
              </a:rPr>
              <a:t> </a:t>
            </a:r>
            <a:r>
              <a:rPr lang="en-US" sz="1000" dirty="0" smtClean="0">
                <a:latin typeface="+mj-lt"/>
                <a:cs typeface="Courier New" panose="02070309020205020404" pitchFamily="49" charset="0"/>
              </a:rPr>
              <a:t>that is going to be executed takes place during the instantiation process described for a Region. It relies on the extension relationships existing between </a:t>
            </a:r>
            <a:r>
              <a:rPr lang="en-US" sz="1000" dirty="0" smtClean="0">
                <a:latin typeface="+mj-lt"/>
                <a:cs typeface="Courier New" panose="02070309020205020404" pitchFamily="49" charset="0"/>
              </a:rPr>
              <a:t>Regions </a:t>
            </a:r>
            <a:r>
              <a:rPr lang="en-US" sz="1000" dirty="0" smtClean="0">
                <a:latin typeface="+mj-lt"/>
                <a:cs typeface="Courier New" panose="02070309020205020404" pitchFamily="49" charset="0"/>
              </a:rPr>
              <a:t>and redefinition relationships existing between </a:t>
            </a:r>
            <a:r>
              <a:rPr lang="en-US" sz="1000" dirty="0" smtClean="0">
                <a:latin typeface="+mj-lt"/>
                <a:cs typeface="Courier New" panose="02070309020205020404" pitchFamily="49" charset="0"/>
              </a:rPr>
              <a:t>States </a:t>
            </a:r>
            <a:r>
              <a:rPr lang="en-US" sz="1000" dirty="0" smtClean="0">
                <a:latin typeface="+mj-lt"/>
                <a:cs typeface="Courier New" panose="02070309020205020404" pitchFamily="49" charset="0"/>
              </a:rPr>
              <a:t>and </a:t>
            </a:r>
            <a:r>
              <a:rPr lang="en-US" sz="1000" dirty="0" smtClean="0">
                <a:latin typeface="+mj-lt"/>
                <a:cs typeface="Courier New" panose="02070309020205020404" pitchFamily="49" charset="0"/>
              </a:rPr>
              <a:t>Transitions</a:t>
            </a:r>
            <a:r>
              <a:rPr lang="en-US" sz="1000" dirty="0" smtClean="0">
                <a:latin typeface="+mj-lt"/>
                <a:cs typeface="Courier New" panose="02070309020205020404" pitchFamily="49" charset="0"/>
              </a:rPr>
              <a:t>. </a:t>
            </a:r>
          </a:p>
        </p:txBody>
      </p:sp>
      <p:cxnSp>
        <p:nvCxnSpPr>
          <p:cNvPr id="12" name="Connecteur droit 15"/>
          <p:cNvCxnSpPr/>
          <p:nvPr/>
        </p:nvCxnSpPr>
        <p:spPr>
          <a:xfrm>
            <a:off x="827584" y="1324531"/>
            <a:ext cx="4851958"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 name="Connecteur droit 15"/>
          <p:cNvCxnSpPr/>
          <p:nvPr/>
        </p:nvCxnSpPr>
        <p:spPr>
          <a:xfrm>
            <a:off x="1043608" y="1412776"/>
            <a:ext cx="4635934"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Date Placeholder 2"/>
          <p:cNvSpPr>
            <a:spLocks noGrp="1"/>
          </p:cNvSpPr>
          <p:nvPr>
            <p:ph type="dt" sz="half" idx="10"/>
          </p:nvPr>
        </p:nvSpPr>
        <p:spPr>
          <a:xfrm>
            <a:off x="191330" y="5605687"/>
            <a:ext cx="2133600" cy="244475"/>
          </a:xfrm>
        </p:spPr>
        <p:txBody>
          <a:bodyPr/>
          <a:lstStyle/>
          <a:p>
            <a:r>
              <a:rPr lang="en-US" altLang="en-US" smtClean="0"/>
              <a:t>14 September 2016</a:t>
            </a:r>
            <a:endParaRPr lang="en-US" altLang="en-US" dirty="0"/>
          </a:p>
        </p:txBody>
      </p:sp>
      <p:pic>
        <p:nvPicPr>
          <p:cNvPr id="22" name="Image 21"/>
          <p:cNvPicPr>
            <a:picLocks noChangeAspect="1"/>
          </p:cNvPicPr>
          <p:nvPr/>
        </p:nvPicPr>
        <p:blipFill>
          <a:blip r:embed="rId3"/>
          <a:stretch>
            <a:fillRect/>
          </a:stretch>
        </p:blipFill>
        <p:spPr>
          <a:xfrm>
            <a:off x="375468" y="2365116"/>
            <a:ext cx="3653141" cy="1191242"/>
          </a:xfrm>
          <a:prstGeom prst="rect">
            <a:avLst/>
          </a:prstGeom>
        </p:spPr>
      </p:pic>
      <p:pic>
        <p:nvPicPr>
          <p:cNvPr id="23" name="Image 22"/>
          <p:cNvPicPr>
            <a:picLocks noChangeAspect="1"/>
          </p:cNvPicPr>
          <p:nvPr/>
        </p:nvPicPr>
        <p:blipFill>
          <a:blip r:embed="rId4"/>
          <a:stretch>
            <a:fillRect/>
          </a:stretch>
        </p:blipFill>
        <p:spPr>
          <a:xfrm>
            <a:off x="219850" y="3660901"/>
            <a:ext cx="3848094" cy="2563641"/>
          </a:xfrm>
          <a:prstGeom prst="rect">
            <a:avLst/>
          </a:prstGeom>
        </p:spPr>
      </p:pic>
      <p:cxnSp>
        <p:nvCxnSpPr>
          <p:cNvPr id="24" name="Connecteur droit avec flèche 23"/>
          <p:cNvCxnSpPr/>
          <p:nvPr/>
        </p:nvCxnSpPr>
        <p:spPr>
          <a:xfrm flipV="1">
            <a:off x="1187624" y="3357563"/>
            <a:ext cx="1" cy="1040435"/>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flipH="1" flipV="1">
            <a:off x="2411760" y="3357564"/>
            <a:ext cx="288032" cy="1799628"/>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23" idx="0"/>
          </p:cNvCxnSpPr>
          <p:nvPr/>
        </p:nvCxnSpPr>
        <p:spPr>
          <a:xfrm flipV="1">
            <a:off x="2143897" y="3556359"/>
            <a:ext cx="0" cy="104542"/>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58" name="Image 57"/>
          <p:cNvPicPr>
            <a:picLocks noChangeAspect="1"/>
          </p:cNvPicPr>
          <p:nvPr/>
        </p:nvPicPr>
        <p:blipFill>
          <a:blip r:embed="rId4"/>
          <a:stretch>
            <a:fillRect/>
          </a:stretch>
        </p:blipFill>
        <p:spPr>
          <a:xfrm>
            <a:off x="4666595" y="2886649"/>
            <a:ext cx="4164748" cy="2774599"/>
          </a:xfrm>
          <a:prstGeom prst="rect">
            <a:avLst/>
          </a:prstGeom>
        </p:spPr>
      </p:pic>
      <p:cxnSp>
        <p:nvCxnSpPr>
          <p:cNvPr id="59" name="Connecteur droit avec flèche 58"/>
          <p:cNvCxnSpPr/>
          <p:nvPr/>
        </p:nvCxnSpPr>
        <p:spPr>
          <a:xfrm>
            <a:off x="6603973" y="4686712"/>
            <a:ext cx="684076" cy="0"/>
          </a:xfrm>
          <a:prstGeom prst="straightConnector1">
            <a:avLst/>
          </a:prstGeom>
          <a:ln w="19050">
            <a:solidFill>
              <a:srgbClr val="E60019"/>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0" name="Ellipse 59"/>
          <p:cNvSpPr/>
          <p:nvPr/>
        </p:nvSpPr>
        <p:spPr>
          <a:xfrm>
            <a:off x="4846348" y="3136249"/>
            <a:ext cx="144067" cy="144016"/>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Rectangle à coins arrondis 60"/>
          <p:cNvSpPr/>
          <p:nvPr/>
        </p:nvSpPr>
        <p:spPr>
          <a:xfrm>
            <a:off x="5437954" y="3082450"/>
            <a:ext cx="706888" cy="252028"/>
          </a:xfrm>
          <a:prstGeom prst="roundRect">
            <a:avLst/>
          </a:prstGeom>
          <a:noFill/>
          <a:ln>
            <a:solidFill>
              <a:srgbClr val="E6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S1</a:t>
            </a:r>
            <a:endParaRPr lang="fr-FR" sz="800" dirty="0">
              <a:solidFill>
                <a:schemeClr val="tx1"/>
              </a:solidFill>
            </a:endParaRPr>
          </a:p>
        </p:txBody>
      </p:sp>
      <p:cxnSp>
        <p:nvCxnSpPr>
          <p:cNvPr id="62" name="Connecteur droit avec flèche 61"/>
          <p:cNvCxnSpPr>
            <a:stCxn id="60" idx="6"/>
            <a:endCxn id="61" idx="1"/>
          </p:cNvCxnSpPr>
          <p:nvPr/>
        </p:nvCxnSpPr>
        <p:spPr>
          <a:xfrm>
            <a:off x="4990415" y="3208257"/>
            <a:ext cx="447539" cy="207"/>
          </a:xfrm>
          <a:prstGeom prst="straightConnector1">
            <a:avLst/>
          </a:prstGeom>
          <a:ln w="19050">
            <a:solidFill>
              <a:srgbClr val="E60019"/>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3" name="Connecteur droit avec flèche 62"/>
          <p:cNvCxnSpPr/>
          <p:nvPr/>
        </p:nvCxnSpPr>
        <p:spPr>
          <a:xfrm>
            <a:off x="5775881" y="3334478"/>
            <a:ext cx="0" cy="376732"/>
          </a:xfrm>
          <a:prstGeom prst="straightConnector1">
            <a:avLst/>
          </a:prstGeom>
          <a:ln w="19050">
            <a:solidFill>
              <a:srgbClr val="E60019"/>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4" name="ZoneTexte 63"/>
          <p:cNvSpPr txBox="1"/>
          <p:nvPr/>
        </p:nvSpPr>
        <p:spPr>
          <a:xfrm>
            <a:off x="5756910" y="3375760"/>
            <a:ext cx="551754" cy="215444"/>
          </a:xfrm>
          <a:prstGeom prst="rect">
            <a:avLst/>
          </a:prstGeom>
          <a:noFill/>
        </p:spPr>
        <p:txBody>
          <a:bodyPr wrap="none" rtlCol="0">
            <a:spAutoFit/>
          </a:bodyPr>
          <a:lstStyle/>
          <a:p>
            <a:r>
              <a:rPr lang="fr-FR" sz="800" dirty="0" smtClean="0"/>
              <a:t>T2 Start</a:t>
            </a:r>
            <a:endParaRPr lang="fr-FR" sz="800" dirty="0"/>
          </a:p>
        </p:txBody>
      </p:sp>
      <p:sp>
        <p:nvSpPr>
          <p:cNvPr id="65" name="ZoneTexte 64"/>
          <p:cNvSpPr txBox="1"/>
          <p:nvPr/>
        </p:nvSpPr>
        <p:spPr>
          <a:xfrm>
            <a:off x="4981178" y="3221468"/>
            <a:ext cx="304892" cy="215444"/>
          </a:xfrm>
          <a:prstGeom prst="rect">
            <a:avLst/>
          </a:prstGeom>
          <a:noFill/>
        </p:spPr>
        <p:txBody>
          <a:bodyPr wrap="none" rtlCol="0">
            <a:spAutoFit/>
          </a:bodyPr>
          <a:lstStyle/>
          <a:p>
            <a:r>
              <a:rPr lang="fr-FR" sz="800" dirty="0" smtClean="0"/>
              <a:t>T1</a:t>
            </a:r>
            <a:endParaRPr lang="fr-FR" sz="800" dirty="0"/>
          </a:p>
        </p:txBody>
      </p:sp>
      <p:sp>
        <p:nvSpPr>
          <p:cNvPr id="66" name="ZoneTexte 65"/>
          <p:cNvSpPr txBox="1"/>
          <p:nvPr/>
        </p:nvSpPr>
        <p:spPr>
          <a:xfrm>
            <a:off x="6623647" y="4686712"/>
            <a:ext cx="644728" cy="215444"/>
          </a:xfrm>
          <a:prstGeom prst="rect">
            <a:avLst/>
          </a:prstGeom>
          <a:noFill/>
        </p:spPr>
        <p:txBody>
          <a:bodyPr wrap="none" rtlCol="0">
            <a:spAutoFit/>
          </a:bodyPr>
          <a:lstStyle/>
          <a:p>
            <a:r>
              <a:rPr lang="fr-FR" sz="800" dirty="0" smtClean="0"/>
              <a:t>T3 / effect</a:t>
            </a:r>
            <a:endParaRPr lang="fr-FR" sz="800" dirty="0"/>
          </a:p>
        </p:txBody>
      </p:sp>
      <p:cxnSp>
        <p:nvCxnSpPr>
          <p:cNvPr id="67" name="Connecteur droit avec flèche 66"/>
          <p:cNvCxnSpPr>
            <a:endCxn id="69" idx="2"/>
          </p:cNvCxnSpPr>
          <p:nvPr/>
        </p:nvCxnSpPr>
        <p:spPr>
          <a:xfrm>
            <a:off x="8229138" y="4678677"/>
            <a:ext cx="323984" cy="0"/>
          </a:xfrm>
          <a:prstGeom prst="straightConnector1">
            <a:avLst/>
          </a:prstGeom>
          <a:ln w="19050">
            <a:solidFill>
              <a:srgbClr val="E60019"/>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8" name="Ellipse 67"/>
          <p:cNvSpPr/>
          <p:nvPr/>
        </p:nvSpPr>
        <p:spPr>
          <a:xfrm>
            <a:off x="8589101" y="4606669"/>
            <a:ext cx="144067" cy="144016"/>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Ellipse 68"/>
          <p:cNvSpPr/>
          <p:nvPr/>
        </p:nvSpPr>
        <p:spPr>
          <a:xfrm>
            <a:off x="8553122" y="4570665"/>
            <a:ext cx="216024" cy="2160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ZoneTexte 69"/>
          <p:cNvSpPr txBox="1"/>
          <p:nvPr/>
        </p:nvSpPr>
        <p:spPr>
          <a:xfrm>
            <a:off x="8162056" y="4658648"/>
            <a:ext cx="874440" cy="461665"/>
          </a:xfrm>
          <a:prstGeom prst="rect">
            <a:avLst/>
          </a:prstGeom>
          <a:noFill/>
        </p:spPr>
        <p:txBody>
          <a:bodyPr wrap="square" rtlCol="0">
            <a:spAutoFit/>
          </a:bodyPr>
          <a:lstStyle/>
          <a:p>
            <a:r>
              <a:rPr lang="fr-FR" sz="800" dirty="0" smtClean="0"/>
              <a:t>T5 AnotherSignal / testEnd</a:t>
            </a:r>
            <a:endParaRPr lang="fr-FR" sz="800" dirty="0"/>
          </a:p>
        </p:txBody>
      </p:sp>
      <p:cxnSp>
        <p:nvCxnSpPr>
          <p:cNvPr id="83" name="Connecteur droit 15"/>
          <p:cNvCxnSpPr>
            <a:stCxn id="22" idx="3"/>
          </p:cNvCxnSpPr>
          <p:nvPr/>
        </p:nvCxnSpPr>
        <p:spPr>
          <a:xfrm>
            <a:off x="4028609" y="2960737"/>
            <a:ext cx="687407" cy="114975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6" name="Connecteur droit 15"/>
          <p:cNvCxnSpPr>
            <a:stCxn id="23" idx="3"/>
          </p:cNvCxnSpPr>
          <p:nvPr/>
        </p:nvCxnSpPr>
        <p:spPr>
          <a:xfrm flipV="1">
            <a:off x="4067944" y="4110495"/>
            <a:ext cx="648072" cy="832227"/>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4716016" y="5824019"/>
            <a:ext cx="2088232" cy="66275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State machine computed from the redefinition and extension links</a:t>
            </a:r>
          </a:p>
        </p:txBody>
      </p:sp>
      <p:cxnSp>
        <p:nvCxnSpPr>
          <p:cNvPr id="91" name="Connecteur droit 15"/>
          <p:cNvCxnSpPr>
            <a:stCxn id="90" idx="0"/>
          </p:cNvCxnSpPr>
          <p:nvPr/>
        </p:nvCxnSpPr>
        <p:spPr>
          <a:xfrm flipH="1" flipV="1">
            <a:off x="5756910" y="5606100"/>
            <a:ext cx="3222" cy="217919"/>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9F92182E-64AA-F941-A040-F5ADA82DD3F4}" type="slidenum">
              <a:rPr lang="en-US" altLang="en-US" smtClean="0"/>
              <a:pPr/>
              <a:t>51</a:t>
            </a:fld>
            <a:endParaRPr lang="en-US" altLang="en-US"/>
          </a:p>
        </p:txBody>
      </p:sp>
    </p:spTree>
    <p:extLst>
      <p:ext uri="{BB962C8B-B14F-4D97-AF65-F5344CB8AC3E}">
        <p14:creationId xmlns:p14="http://schemas.microsoft.com/office/powerpoint/2010/main" val="29152631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US" dirty="0" smtClean="0"/>
              <a:t>Semantic Model Testing</a:t>
            </a:r>
            <a:endParaRPr lang="en-US" dirty="0"/>
          </a:p>
        </p:txBody>
      </p:sp>
      <p:sp>
        <p:nvSpPr>
          <p:cNvPr id="7" name="Sous-titre 6"/>
          <p:cNvSpPr>
            <a:spLocks noGrp="1"/>
          </p:cNvSpPr>
          <p:nvPr>
            <p:ph type="subTitle" idx="1"/>
          </p:nvPr>
        </p:nvSpPr>
        <p:spPr/>
        <p:txBody>
          <a:bodyPr/>
          <a:lstStyle/>
          <a:p>
            <a:r>
              <a:rPr lang="en-US" dirty="0" smtClean="0"/>
              <a:t>A Test framework and a set of </a:t>
            </a:r>
            <a:r>
              <a:rPr lang="en-US" dirty="0" smtClean="0"/>
              <a:t>98 </a:t>
            </a:r>
            <a:r>
              <a:rPr lang="en-US" dirty="0" smtClean="0"/>
              <a:t>test cases asserting </a:t>
            </a:r>
            <a:r>
              <a:rPr lang="en-US" dirty="0" smtClean="0"/>
              <a:t>the </a:t>
            </a:r>
            <a:r>
              <a:rPr lang="en-US" dirty="0" smtClean="0"/>
              <a:t>different parts of the </a:t>
            </a:r>
            <a:r>
              <a:rPr lang="en-US" dirty="0" smtClean="0"/>
              <a:t>state-machine </a:t>
            </a:r>
            <a:r>
              <a:rPr lang="en-US" dirty="0" smtClean="0"/>
              <a:t>semantics</a:t>
            </a:r>
            <a:endParaRPr lang="en-US" dirty="0"/>
          </a:p>
        </p:txBody>
      </p:sp>
      <p:sp>
        <p:nvSpPr>
          <p:cNvPr id="4" name="Espace réservé de la date 3"/>
          <p:cNvSpPr>
            <a:spLocks noGrp="1"/>
          </p:cNvSpPr>
          <p:nvPr>
            <p:ph type="dt" sz="half" idx="2"/>
          </p:nvPr>
        </p:nvSpPr>
        <p:spPr/>
        <p:txBody>
          <a:bodyPr/>
          <a:lstStyle/>
          <a:p>
            <a:r>
              <a:rPr lang="en-US" altLang="en-US" smtClean="0"/>
              <a:t>14 September 2016</a:t>
            </a:r>
            <a:endParaRPr lang="en-US" altLang="en-US" dirty="0"/>
          </a:p>
        </p:txBody>
      </p:sp>
      <p:sp>
        <p:nvSpPr>
          <p:cNvPr id="2" name="Slide Number Placeholder 1"/>
          <p:cNvSpPr>
            <a:spLocks noGrp="1"/>
          </p:cNvSpPr>
          <p:nvPr>
            <p:ph type="sldNum" sz="quarter" idx="4"/>
          </p:nvPr>
        </p:nvSpPr>
        <p:spPr/>
        <p:txBody>
          <a:bodyPr/>
          <a:lstStyle/>
          <a:p>
            <a:fld id="{8C53F4D0-3818-D347-966E-B96BA407C75C}" type="slidenum">
              <a:rPr lang="en-US" altLang="en-US" smtClean="0"/>
              <a:pPr/>
              <a:t>52</a:t>
            </a:fld>
            <a:endParaRPr lang="en-US" altLang="en-US"/>
          </a:p>
        </p:txBody>
      </p:sp>
    </p:spTree>
    <p:extLst>
      <p:ext uri="{BB962C8B-B14F-4D97-AF65-F5344CB8AC3E}">
        <p14:creationId xmlns:p14="http://schemas.microsoft.com/office/powerpoint/2010/main" val="7047742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Test Suite: Semantic </a:t>
            </a:r>
            <a:r>
              <a:rPr lang="en-US" sz="3200" dirty="0"/>
              <a:t>M</a:t>
            </a:r>
            <a:r>
              <a:rPr lang="en-US" sz="3200" dirty="0" smtClean="0"/>
              <a:t>odel assessment</a:t>
            </a:r>
            <a:endParaRPr lang="en-US" sz="3200" dirty="0"/>
          </a:p>
        </p:txBody>
      </p:sp>
      <p:sp>
        <p:nvSpPr>
          <p:cNvPr id="3" name="Espace réservé du contenu 2"/>
          <p:cNvSpPr>
            <a:spLocks noGrp="1"/>
          </p:cNvSpPr>
          <p:nvPr>
            <p:ph sz="quarter" idx="4294967295"/>
          </p:nvPr>
        </p:nvSpPr>
        <p:spPr>
          <a:xfrm>
            <a:off x="439540" y="1118921"/>
            <a:ext cx="8208962" cy="2742127"/>
          </a:xfrm>
          <a:prstGeom prst="rect">
            <a:avLst/>
          </a:prstGeom>
        </p:spPr>
        <p:txBody>
          <a:bodyPr>
            <a:normAutofit fontScale="70000" lnSpcReduction="20000"/>
          </a:bodyPr>
          <a:lstStyle/>
          <a:p>
            <a:r>
              <a:rPr lang="en-US" dirty="0" err="1" smtClean="0"/>
              <a:t>Util</a:t>
            </a:r>
            <a:r>
              <a:rPr lang="en-US" dirty="0" smtClean="0"/>
              <a:t> package</a:t>
            </a:r>
          </a:p>
          <a:p>
            <a:pPr lvl="1"/>
            <a:r>
              <a:rPr lang="en-US" dirty="0" smtClean="0"/>
              <a:t>Defines how a semantic test is designed</a:t>
            </a:r>
          </a:p>
          <a:p>
            <a:pPr lvl="1"/>
            <a:r>
              <a:rPr lang="en-US" dirty="0" smtClean="0"/>
              <a:t>Defines how semantic tests are grouped into semantic test suites</a:t>
            </a:r>
          </a:p>
          <a:p>
            <a:pPr lvl="1"/>
            <a:r>
              <a:rPr lang="en-US" dirty="0" smtClean="0"/>
              <a:t>Defines how elements composing a test interact</a:t>
            </a:r>
          </a:p>
          <a:p>
            <a:r>
              <a:rPr lang="en-US" dirty="0" smtClean="0"/>
              <a:t>Other packages</a:t>
            </a:r>
          </a:p>
          <a:p>
            <a:pPr lvl="1"/>
            <a:r>
              <a:rPr lang="en-US" dirty="0" smtClean="0"/>
              <a:t>Define test categories</a:t>
            </a:r>
          </a:p>
          <a:p>
            <a:pPr lvl="1"/>
            <a:r>
              <a:rPr lang="en-US" dirty="0" smtClean="0"/>
              <a:t>Each category is related to particular part of state-machine semantics</a:t>
            </a:r>
          </a:p>
          <a:p>
            <a:pPr lvl="1"/>
            <a:r>
              <a:rPr lang="en-US" dirty="0" smtClean="0"/>
              <a:t>Each category contains test cases</a:t>
            </a:r>
          </a:p>
          <a:p>
            <a:pPr lvl="1"/>
            <a:r>
              <a:rPr lang="en-US" dirty="0" smtClean="0"/>
              <a:t>Each test case is defined to validate a specific semantic requirement</a:t>
            </a:r>
          </a:p>
        </p:txBody>
      </p:sp>
      <p:sp>
        <p:nvSpPr>
          <p:cNvPr id="5" name="Rectangle 4"/>
          <p:cNvSpPr/>
          <p:nvPr/>
        </p:nvSpPr>
        <p:spPr>
          <a:xfrm>
            <a:off x="2915816" y="4869160"/>
            <a:ext cx="2952328" cy="5040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Test category related to transition semantics</a:t>
            </a:r>
            <a:endParaRPr lang="en-US" sz="1100" dirty="0">
              <a:cs typeface="Courier New" panose="02070309020205020404" pitchFamily="49" charset="0"/>
            </a:endParaRPr>
          </a:p>
        </p:txBody>
      </p:sp>
      <p:pic>
        <p:nvPicPr>
          <p:cNvPr id="6" name="Image 5"/>
          <p:cNvPicPr>
            <a:picLocks noChangeAspect="1"/>
          </p:cNvPicPr>
          <p:nvPr/>
        </p:nvPicPr>
        <p:blipFill>
          <a:blip r:embed="rId2"/>
          <a:stretch>
            <a:fillRect/>
          </a:stretch>
        </p:blipFill>
        <p:spPr>
          <a:xfrm>
            <a:off x="6687940" y="3717032"/>
            <a:ext cx="2058061" cy="2728739"/>
          </a:xfrm>
          <a:prstGeom prst="rect">
            <a:avLst/>
          </a:prstGeom>
          <a:ln w="12700">
            <a:solidFill>
              <a:schemeClr val="tx1"/>
            </a:solidFill>
          </a:ln>
        </p:spPr>
      </p:pic>
      <p:cxnSp>
        <p:nvCxnSpPr>
          <p:cNvPr id="7" name="Connecteur droit 15"/>
          <p:cNvCxnSpPr>
            <a:endCxn id="5" idx="3"/>
          </p:cNvCxnSpPr>
          <p:nvPr/>
        </p:nvCxnSpPr>
        <p:spPr>
          <a:xfrm flipH="1" flipV="1">
            <a:off x="5868144" y="5121188"/>
            <a:ext cx="1008112" cy="468052"/>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915816" y="5513449"/>
            <a:ext cx="2952328" cy="5040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Semantic tests available in that category</a:t>
            </a:r>
            <a:endParaRPr lang="en-US" sz="1100" dirty="0">
              <a:cs typeface="Courier New" panose="02070309020205020404" pitchFamily="49" charset="0"/>
            </a:endParaRPr>
          </a:p>
        </p:txBody>
      </p:sp>
      <p:cxnSp>
        <p:nvCxnSpPr>
          <p:cNvPr id="12" name="Connecteur droit 15"/>
          <p:cNvCxnSpPr>
            <a:endCxn id="11" idx="3"/>
          </p:cNvCxnSpPr>
          <p:nvPr/>
        </p:nvCxnSpPr>
        <p:spPr>
          <a:xfrm flipH="1">
            <a:off x="5868144" y="5729473"/>
            <a:ext cx="1080120" cy="36004"/>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Connecteur droit 15"/>
          <p:cNvCxnSpPr>
            <a:endCxn id="11" idx="3"/>
          </p:cNvCxnSpPr>
          <p:nvPr/>
        </p:nvCxnSpPr>
        <p:spPr>
          <a:xfrm flipH="1" flipV="1">
            <a:off x="5868144" y="5765477"/>
            <a:ext cx="1080120" cy="75791"/>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Connecteur droit 15"/>
          <p:cNvCxnSpPr>
            <a:endCxn id="11" idx="3"/>
          </p:cNvCxnSpPr>
          <p:nvPr/>
        </p:nvCxnSpPr>
        <p:spPr>
          <a:xfrm flipH="1" flipV="1">
            <a:off x="5868144" y="5765477"/>
            <a:ext cx="1080120" cy="181911"/>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920000" y="4121700"/>
            <a:ext cx="2952328" cy="5040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Library providing base elements to define semantic tests</a:t>
            </a:r>
            <a:endParaRPr lang="en-US" sz="1100" dirty="0">
              <a:cs typeface="Courier New" panose="02070309020205020404" pitchFamily="49" charset="0"/>
            </a:endParaRPr>
          </a:p>
        </p:txBody>
      </p:sp>
      <p:cxnSp>
        <p:nvCxnSpPr>
          <p:cNvPr id="22" name="Connecteur droit 15"/>
          <p:cNvCxnSpPr>
            <a:endCxn id="21" idx="3"/>
          </p:cNvCxnSpPr>
          <p:nvPr/>
        </p:nvCxnSpPr>
        <p:spPr>
          <a:xfrm flipH="1" flipV="1">
            <a:off x="5872328" y="4373728"/>
            <a:ext cx="1003928" cy="135392"/>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0"/>
          </p:nvPr>
        </p:nvSpPr>
        <p:spPr/>
        <p:txBody>
          <a:bodyPr/>
          <a:lstStyle/>
          <a:p>
            <a:r>
              <a:rPr lang="en-US" altLang="en-US" smtClean="0"/>
              <a:t>14 September 2016</a:t>
            </a:r>
            <a:endParaRPr lang="en-US" altLang="en-US"/>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53</a:t>
            </a:fld>
            <a:endParaRPr lang="en-US" altLang="en-US"/>
          </a:p>
        </p:txBody>
      </p:sp>
    </p:spTree>
    <p:extLst>
      <p:ext uri="{BB962C8B-B14F-4D97-AF65-F5344CB8AC3E}">
        <p14:creationId xmlns:p14="http://schemas.microsoft.com/office/powerpoint/2010/main" val="63423621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Test Suite: Semantic Test Architecture</a:t>
            </a:r>
            <a:endParaRPr lang="en-US"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01" y="1556792"/>
            <a:ext cx="5014796" cy="3548808"/>
          </a:xfrm>
          <a:prstGeom prst="rect">
            <a:avLst/>
          </a:prstGeom>
        </p:spPr>
      </p:pic>
      <p:sp>
        <p:nvSpPr>
          <p:cNvPr id="16" name="Rectangle 15"/>
          <p:cNvSpPr/>
          <p:nvPr/>
        </p:nvSpPr>
        <p:spPr>
          <a:xfrm>
            <a:off x="179512" y="1320353"/>
            <a:ext cx="1584125" cy="108012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Provide a stimulation sequence (i.e., a set of event occurrences) to the Target.</a:t>
            </a:r>
            <a:endParaRPr lang="en-US" sz="1100" dirty="0">
              <a:cs typeface="Courier New" panose="02070309020205020404" pitchFamily="49" charset="0"/>
            </a:endParaRPr>
          </a:p>
        </p:txBody>
      </p:sp>
      <p:cxnSp>
        <p:nvCxnSpPr>
          <p:cNvPr id="17" name="Connecteur droit 15"/>
          <p:cNvCxnSpPr/>
          <p:nvPr/>
        </p:nvCxnSpPr>
        <p:spPr>
          <a:xfrm flipH="1" flipV="1">
            <a:off x="1766317" y="1735408"/>
            <a:ext cx="225769" cy="25667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164289" y="1331510"/>
            <a:ext cx="1728192" cy="108012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Execute the </a:t>
            </a:r>
            <a:r>
              <a:rPr lang="en-US" sz="1100" dirty="0" err="1" smtClean="0">
                <a:cs typeface="Courier New" panose="02070309020205020404" pitchFamily="49" charset="0"/>
              </a:rPr>
              <a:t>Statemachine</a:t>
            </a:r>
            <a:r>
              <a:rPr lang="en-US" sz="1100" dirty="0" smtClean="0">
                <a:cs typeface="Courier New" panose="02070309020205020404" pitchFamily="49" charset="0"/>
              </a:rPr>
              <a:t> </a:t>
            </a:r>
            <a:r>
              <a:rPr lang="en-US" sz="1100" dirty="0" smtClean="0">
                <a:cs typeface="Courier New" panose="02070309020205020404" pitchFamily="49" charset="0"/>
              </a:rPr>
              <a:t>under test and record the execution trace produce by this </a:t>
            </a:r>
            <a:r>
              <a:rPr lang="en-US" sz="1100" dirty="0" err="1" smtClean="0">
                <a:cs typeface="Courier New" panose="02070309020205020404" pitchFamily="49" charset="0"/>
              </a:rPr>
              <a:t>StateMachine</a:t>
            </a:r>
            <a:endParaRPr lang="en-US" sz="1100" dirty="0">
              <a:cs typeface="Courier New" panose="02070309020205020404" pitchFamily="49" charset="0"/>
            </a:endParaRPr>
          </a:p>
        </p:txBody>
      </p:sp>
      <p:cxnSp>
        <p:nvCxnSpPr>
          <p:cNvPr id="23" name="Connecteur droit 15"/>
          <p:cNvCxnSpPr>
            <a:stCxn id="20" idx="1"/>
          </p:cNvCxnSpPr>
          <p:nvPr/>
        </p:nvCxnSpPr>
        <p:spPr>
          <a:xfrm flipH="1">
            <a:off x="6803571" y="1871570"/>
            <a:ext cx="360718" cy="218487"/>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051721" y="5391386"/>
            <a:ext cx="4710995" cy="86219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The SemanticTest controls both the Tester and the Target. It is also responsible for the computation of the test verdict. The test verdict calculation is based on the comparison between the generated execution trace and the execution traces expected by the test. </a:t>
            </a:r>
            <a:endParaRPr lang="en-US" sz="1100" dirty="0">
              <a:cs typeface="Courier New" panose="02070309020205020404" pitchFamily="49" charset="0"/>
            </a:endParaRPr>
          </a:p>
        </p:txBody>
      </p:sp>
      <p:cxnSp>
        <p:nvCxnSpPr>
          <p:cNvPr id="25" name="Connecteur droit 15"/>
          <p:cNvCxnSpPr>
            <a:endCxn id="24" idx="0"/>
          </p:cNvCxnSpPr>
          <p:nvPr/>
        </p:nvCxnSpPr>
        <p:spPr>
          <a:xfrm>
            <a:off x="4407218" y="5013176"/>
            <a:ext cx="1" cy="37821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059807" y="1052736"/>
            <a:ext cx="1728192" cy="64807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Communications done by event passing</a:t>
            </a:r>
            <a:endParaRPr lang="en-US" sz="1100" dirty="0">
              <a:cs typeface="Courier New" panose="02070309020205020404" pitchFamily="49" charset="0"/>
            </a:endParaRPr>
          </a:p>
        </p:txBody>
      </p:sp>
      <p:cxnSp>
        <p:nvCxnSpPr>
          <p:cNvPr id="27" name="Connecteur droit 15"/>
          <p:cNvCxnSpPr/>
          <p:nvPr/>
        </p:nvCxnSpPr>
        <p:spPr>
          <a:xfrm>
            <a:off x="4139953" y="1719146"/>
            <a:ext cx="0" cy="46077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pic>
        <p:nvPicPr>
          <p:cNvPr id="2050" name="Picture 2" descr="Afficher l'image d'ori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7003" y="3771013"/>
            <a:ext cx="1161484" cy="784002"/>
          </a:xfrm>
          <a:prstGeom prst="rect">
            <a:avLst/>
          </a:prstGeom>
          <a:noFill/>
          <a:ln w="28575">
            <a:solidFill>
              <a:srgbClr val="E60019"/>
            </a:solidFill>
          </a:ln>
          <a:extLst>
            <a:ext uri="{909E8E84-426E-40DD-AFC4-6F175D3DCCD1}">
              <a14:hiddenFill xmlns:a14="http://schemas.microsoft.com/office/drawing/2010/main">
                <a:solidFill>
                  <a:srgbClr val="FFFFFF"/>
                </a:solidFill>
              </a14:hiddenFill>
            </a:ext>
          </a:extLst>
        </p:spPr>
      </p:pic>
      <p:cxnSp>
        <p:nvCxnSpPr>
          <p:cNvPr id="15" name="Connecteur droit 15"/>
          <p:cNvCxnSpPr>
            <a:stCxn id="2050" idx="1"/>
          </p:cNvCxnSpPr>
          <p:nvPr/>
        </p:nvCxnSpPr>
        <p:spPr>
          <a:xfrm flipH="1" flipV="1">
            <a:off x="3275856" y="2464369"/>
            <a:ext cx="3951147" cy="169864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Connecteur droit 15"/>
          <p:cNvCxnSpPr>
            <a:stCxn id="2050" idx="1"/>
          </p:cNvCxnSpPr>
          <p:nvPr/>
        </p:nvCxnSpPr>
        <p:spPr>
          <a:xfrm flipH="1" flipV="1">
            <a:off x="6156176" y="2668091"/>
            <a:ext cx="1070827" cy="149492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2" name="Connecteur droit 15"/>
          <p:cNvCxnSpPr>
            <a:stCxn id="2050" idx="1"/>
          </p:cNvCxnSpPr>
          <p:nvPr/>
        </p:nvCxnSpPr>
        <p:spPr>
          <a:xfrm flipH="1">
            <a:off x="5724128" y="4163014"/>
            <a:ext cx="1502875" cy="298701"/>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9F92182E-64AA-F941-A040-F5ADA82DD3F4}" type="slidenum">
              <a:rPr lang="en-US" altLang="en-US" smtClean="0"/>
              <a:pPr/>
              <a:t>54</a:t>
            </a:fld>
            <a:endParaRPr lang="en-US" altLang="en-US"/>
          </a:p>
        </p:txBody>
      </p:sp>
    </p:spTree>
    <p:extLst>
      <p:ext uri="{BB962C8B-B14F-4D97-AF65-F5344CB8AC3E}">
        <p14:creationId xmlns:p14="http://schemas.microsoft.com/office/powerpoint/2010/main" val="23078679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Test Suite: Example Test Definition</a:t>
            </a:r>
            <a:endParaRPr lang="en-US"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713" y="2513912"/>
            <a:ext cx="6686687" cy="1832295"/>
          </a:xfrm>
          <a:prstGeom prst="rect">
            <a:avLst/>
          </a:prstGeom>
        </p:spPr>
      </p:pic>
      <p:pic>
        <p:nvPicPr>
          <p:cNvPr id="3" name="Image 2"/>
          <p:cNvPicPr>
            <a:picLocks noChangeAspect="1"/>
          </p:cNvPicPr>
          <p:nvPr/>
        </p:nvPicPr>
        <p:blipFill>
          <a:blip r:embed="rId3"/>
          <a:stretch>
            <a:fillRect/>
          </a:stretch>
        </p:blipFill>
        <p:spPr>
          <a:xfrm>
            <a:off x="971600" y="4346208"/>
            <a:ext cx="3002087" cy="2468383"/>
          </a:xfrm>
          <a:prstGeom prst="rect">
            <a:avLst/>
          </a:prstGeom>
        </p:spPr>
      </p:pic>
      <p:pic>
        <p:nvPicPr>
          <p:cNvPr id="5" name="Image 4"/>
          <p:cNvPicPr>
            <a:picLocks noChangeAspect="1"/>
          </p:cNvPicPr>
          <p:nvPr/>
        </p:nvPicPr>
        <p:blipFill>
          <a:blip r:embed="rId4"/>
          <a:stretch>
            <a:fillRect/>
          </a:stretch>
        </p:blipFill>
        <p:spPr>
          <a:xfrm>
            <a:off x="4143133" y="4355184"/>
            <a:ext cx="3362931" cy="2139280"/>
          </a:xfrm>
          <a:prstGeom prst="rect">
            <a:avLst/>
          </a:prstGeom>
        </p:spPr>
      </p:pic>
      <p:cxnSp>
        <p:nvCxnSpPr>
          <p:cNvPr id="6" name="Connecteur droit 15"/>
          <p:cNvCxnSpPr/>
          <p:nvPr/>
        </p:nvCxnSpPr>
        <p:spPr>
          <a:xfrm flipH="1" flipV="1">
            <a:off x="3134023" y="4005064"/>
            <a:ext cx="2218" cy="360040"/>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 name="Connecteur droit 15"/>
          <p:cNvCxnSpPr/>
          <p:nvPr/>
        </p:nvCxnSpPr>
        <p:spPr>
          <a:xfrm flipV="1">
            <a:off x="4791205" y="4077072"/>
            <a:ext cx="1" cy="288032"/>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19" name="Image 18"/>
          <p:cNvPicPr>
            <a:picLocks noChangeAspect="1"/>
          </p:cNvPicPr>
          <p:nvPr/>
        </p:nvPicPr>
        <p:blipFill>
          <a:blip r:embed="rId5"/>
          <a:stretch>
            <a:fillRect/>
          </a:stretch>
        </p:blipFill>
        <p:spPr>
          <a:xfrm>
            <a:off x="3347864" y="1053642"/>
            <a:ext cx="2160240" cy="1659845"/>
          </a:xfrm>
          <a:prstGeom prst="rect">
            <a:avLst/>
          </a:prstGeom>
          <a:ln>
            <a:solidFill>
              <a:schemeClr val="tx1"/>
            </a:solidFill>
          </a:ln>
        </p:spPr>
      </p:pic>
      <p:sp>
        <p:nvSpPr>
          <p:cNvPr id="20" name="Rectangle 19"/>
          <p:cNvSpPr/>
          <p:nvPr/>
        </p:nvSpPr>
        <p:spPr>
          <a:xfrm>
            <a:off x="3275856" y="1801868"/>
            <a:ext cx="2376264" cy="456200"/>
          </a:xfrm>
          <a:prstGeom prst="rect">
            <a:avLst/>
          </a:prstGeom>
          <a:noFill/>
          <a:ln w="12700">
            <a:solidFill>
              <a:srgbClr val="E6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p:cNvSpPr/>
          <p:nvPr/>
        </p:nvSpPr>
        <p:spPr>
          <a:xfrm>
            <a:off x="6156176" y="980728"/>
            <a:ext cx="1728192" cy="108012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Semantic test is instantiated and  registered in a semantic test suite.</a:t>
            </a:r>
            <a:endParaRPr lang="en-US" sz="1100" dirty="0">
              <a:cs typeface="Courier New" panose="02070309020205020404" pitchFamily="49" charset="0"/>
            </a:endParaRPr>
          </a:p>
        </p:txBody>
      </p:sp>
      <p:cxnSp>
        <p:nvCxnSpPr>
          <p:cNvPr id="21" name="Connecteur droit 15"/>
          <p:cNvCxnSpPr/>
          <p:nvPr/>
        </p:nvCxnSpPr>
        <p:spPr>
          <a:xfrm flipH="1">
            <a:off x="5655340" y="1571166"/>
            <a:ext cx="504056" cy="328524"/>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170624" y="2173427"/>
            <a:ext cx="1918166" cy="34048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Expected execution trace</a:t>
            </a:r>
            <a:endParaRPr lang="en-US" sz="1100" dirty="0">
              <a:cs typeface="Courier New" panose="02070309020205020404" pitchFamily="49" charset="0"/>
            </a:endParaRPr>
          </a:p>
        </p:txBody>
      </p:sp>
      <p:cxnSp>
        <p:nvCxnSpPr>
          <p:cNvPr id="27" name="Connecteur droit 15"/>
          <p:cNvCxnSpPr>
            <a:stCxn id="26" idx="1"/>
          </p:cNvCxnSpPr>
          <p:nvPr/>
        </p:nvCxnSpPr>
        <p:spPr>
          <a:xfrm flipH="1" flipV="1">
            <a:off x="5220072" y="2081865"/>
            <a:ext cx="950552" cy="26180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0"/>
          </p:nvPr>
        </p:nvSpPr>
        <p:spPr/>
        <p:txBody>
          <a:bodyPr/>
          <a:lstStyle/>
          <a:p>
            <a:r>
              <a:rPr lang="en-US" altLang="en-US" smtClean="0"/>
              <a:t>14 September 2016</a:t>
            </a:r>
            <a:endParaRPr lang="en-US" altLang="en-US"/>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55</a:t>
            </a:fld>
            <a:endParaRPr lang="en-US" altLang="en-US"/>
          </a:p>
        </p:txBody>
      </p:sp>
    </p:spTree>
    <p:extLst>
      <p:ext uri="{BB962C8B-B14F-4D97-AF65-F5344CB8AC3E}">
        <p14:creationId xmlns:p14="http://schemas.microsoft.com/office/powerpoint/2010/main" val="202245983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Test Suite: Example Test Execution</a:t>
            </a:r>
            <a:endParaRPr lang="en-US" dirty="0"/>
          </a:p>
        </p:txBody>
      </p:sp>
      <p:sp>
        <p:nvSpPr>
          <p:cNvPr id="5" name="Espace réservé du contenu 6"/>
          <p:cNvSpPr>
            <a:spLocks noGrp="1"/>
          </p:cNvSpPr>
          <p:nvPr>
            <p:ph sz="quarter" idx="4294967295"/>
          </p:nvPr>
        </p:nvSpPr>
        <p:spPr>
          <a:xfrm>
            <a:off x="3985591" y="981075"/>
            <a:ext cx="4701209" cy="2468036"/>
          </a:xfrm>
        </p:spPr>
        <p:txBody>
          <a:bodyPr>
            <a:noAutofit/>
          </a:bodyPr>
          <a:lstStyle/>
          <a:p>
            <a:pPr marL="0" indent="0">
              <a:buNone/>
            </a:pPr>
            <a:r>
              <a:rPr lang="en-US" sz="1400" dirty="0" smtClean="0"/>
              <a:t>Received event occurrences</a:t>
            </a:r>
          </a:p>
          <a:p>
            <a:r>
              <a:rPr lang="en-US" sz="1400" dirty="0" smtClean="0">
                <a:solidFill>
                  <a:schemeClr val="tx1"/>
                </a:solidFill>
                <a:latin typeface="Courier New" panose="02070309020205020404" pitchFamily="49" charset="0"/>
                <a:cs typeface="Courier New" panose="02070309020205020404" pitchFamily="49" charset="0"/>
              </a:rPr>
              <a:t>AnotherSignal – S1</a:t>
            </a:r>
          </a:p>
          <a:p>
            <a:r>
              <a:rPr lang="en-US" sz="1400" dirty="0" smtClean="0">
                <a:solidFill>
                  <a:schemeClr val="tx1"/>
                </a:solidFill>
                <a:latin typeface="Courier New" panose="02070309020205020404" pitchFamily="49" charset="0"/>
                <a:cs typeface="Courier New" panose="02070309020205020404" pitchFamily="49" charset="0"/>
              </a:rPr>
              <a:t>Continue – S3</a:t>
            </a:r>
          </a:p>
          <a:p>
            <a:r>
              <a:rPr lang="en-US" sz="1400" dirty="0" smtClean="0">
                <a:solidFill>
                  <a:schemeClr val="tx1"/>
                </a:solidFill>
                <a:latin typeface="Courier New" panose="02070309020205020404" pitchFamily="49" charset="0"/>
                <a:cs typeface="Courier New" panose="02070309020205020404" pitchFamily="49" charset="0"/>
              </a:rPr>
              <a:t>Continue – S1</a:t>
            </a:r>
          </a:p>
          <a:p>
            <a:pPr marL="0" indent="0">
              <a:buNone/>
            </a:pPr>
            <a:r>
              <a:rPr lang="en-US" sz="1400" dirty="0" smtClean="0">
                <a:cs typeface="Courier New" panose="02070309020205020404" pitchFamily="49" charset="0"/>
              </a:rPr>
              <a:t>Expected trace</a:t>
            </a:r>
          </a:p>
          <a:p>
            <a:r>
              <a:rPr lang="en-US" sz="1400" dirty="0" smtClean="0">
                <a:solidFill>
                  <a:schemeClr val="tx1"/>
                </a:solidFill>
                <a:latin typeface="Courier New" panose="02070309020205020404" pitchFamily="49" charset="0"/>
                <a:cs typeface="Courier New" panose="02070309020205020404" pitchFamily="49" charset="0"/>
              </a:rPr>
              <a:t>T1(effect)::T2(effect)::T3(effect)</a:t>
            </a:r>
          </a:p>
          <a:p>
            <a:pPr marL="0" indent="0">
              <a:buNone/>
            </a:pPr>
            <a:r>
              <a:rPr lang="en-US" sz="1400" dirty="0" smtClean="0">
                <a:cs typeface="Courier New" panose="02070309020205020404" pitchFamily="49" charset="0"/>
              </a:rPr>
              <a:t>Requirement</a:t>
            </a:r>
          </a:p>
          <a:p>
            <a:r>
              <a:rPr lang="en-US" sz="1400" i="1" dirty="0" smtClean="0">
                <a:cs typeface="Courier New" panose="02070309020205020404" pitchFamily="49" charset="0"/>
              </a:rPr>
              <a:t>A transition may own a set of Triggers, each of which specifies an Event whose occurrence, when dispatched, may trigger traversal of a transition.</a:t>
            </a:r>
          </a:p>
          <a:p>
            <a:pPr marL="885825" lvl="2" indent="0">
              <a:buNone/>
            </a:pPr>
            <a:endParaRPr lang="en-US" sz="1400" dirty="0" smtClean="0"/>
          </a:p>
          <a:p>
            <a:pPr marL="885825" lvl="2" indent="0">
              <a:buNone/>
            </a:pPr>
            <a:endParaRPr lang="en-US" sz="1400" dirty="0" smtClean="0"/>
          </a:p>
        </p:txBody>
      </p:sp>
      <p:pic>
        <p:nvPicPr>
          <p:cNvPr id="3" name="Image 2"/>
          <p:cNvPicPr>
            <a:picLocks noChangeAspect="1"/>
          </p:cNvPicPr>
          <p:nvPr/>
        </p:nvPicPr>
        <p:blipFill>
          <a:blip r:embed="rId2"/>
          <a:stretch>
            <a:fillRect/>
          </a:stretch>
        </p:blipFill>
        <p:spPr>
          <a:xfrm>
            <a:off x="888122" y="980728"/>
            <a:ext cx="2963798" cy="2468383"/>
          </a:xfrm>
          <a:prstGeom prst="rect">
            <a:avLst/>
          </a:prstGeom>
        </p:spPr>
      </p:pic>
      <p:graphicFrame>
        <p:nvGraphicFramePr>
          <p:cNvPr id="2" name="Tableau 1"/>
          <p:cNvGraphicFramePr>
            <a:graphicFrameLocks noGrp="1"/>
          </p:cNvGraphicFramePr>
          <p:nvPr>
            <p:extLst>
              <p:ext uri="{D42A27DB-BD31-4B8C-83A1-F6EECF244321}">
                <p14:modId xmlns:p14="http://schemas.microsoft.com/office/powerpoint/2010/main" val="4188596981"/>
              </p:ext>
            </p:extLst>
          </p:nvPr>
        </p:nvGraphicFramePr>
        <p:xfrm>
          <a:off x="899592" y="3573016"/>
          <a:ext cx="7416824" cy="2886704"/>
        </p:xfrm>
        <a:graphic>
          <a:graphicData uri="http://schemas.openxmlformats.org/drawingml/2006/table">
            <a:tbl>
              <a:tblPr firstRow="1" bandRow="1">
                <a:tableStyleId>{073A0DAA-6AF3-43AB-8588-CEC1D06C72B9}</a:tableStyleId>
              </a:tblPr>
              <a:tblGrid>
                <a:gridCol w="504056"/>
                <a:gridCol w="2448272"/>
                <a:gridCol w="2304256"/>
                <a:gridCol w="2160240"/>
              </a:tblGrid>
              <a:tr h="267936">
                <a:tc>
                  <a:txBody>
                    <a:bodyPr/>
                    <a:lstStyle/>
                    <a:p>
                      <a:r>
                        <a:rPr lang="en-US" sz="1200" b="0" noProof="0" dirty="0" smtClean="0">
                          <a:latin typeface="+mn-lt"/>
                          <a:cs typeface="Courier New" panose="02070309020205020404" pitchFamily="49" charset="0"/>
                        </a:rPr>
                        <a:t>Step</a:t>
                      </a:r>
                      <a:endParaRPr lang="en-US" sz="1200" b="0" noProof="0" dirty="0">
                        <a:latin typeface="+mn-lt"/>
                        <a:cs typeface="Courier New" panose="02070309020205020404" pitchFamily="49" charset="0"/>
                      </a:endParaRPr>
                    </a:p>
                  </a:txBody>
                  <a:tcPr/>
                </a:tc>
                <a:tc>
                  <a:txBody>
                    <a:bodyPr/>
                    <a:lstStyle/>
                    <a:p>
                      <a:r>
                        <a:rPr lang="en-US" sz="1200" b="0" noProof="0" dirty="0" smtClean="0">
                          <a:latin typeface="+mn-lt"/>
                          <a:cs typeface="Courier New" panose="02070309020205020404" pitchFamily="49" charset="0"/>
                        </a:rPr>
                        <a:t>Event</a:t>
                      </a:r>
                      <a:r>
                        <a:rPr lang="en-US" sz="1200" b="0" baseline="0" noProof="0" dirty="0" smtClean="0">
                          <a:latin typeface="+mn-lt"/>
                          <a:cs typeface="Courier New" panose="02070309020205020404" pitchFamily="49" charset="0"/>
                        </a:rPr>
                        <a:t> Pool</a:t>
                      </a:r>
                      <a:endParaRPr lang="en-US" sz="1200" b="0" noProof="0" dirty="0">
                        <a:latin typeface="+mn-lt"/>
                        <a:cs typeface="Courier New" panose="02070309020205020404" pitchFamily="49" charset="0"/>
                      </a:endParaRPr>
                    </a:p>
                  </a:txBody>
                  <a:tcPr/>
                </a:tc>
                <a:tc>
                  <a:txBody>
                    <a:bodyPr/>
                    <a:lstStyle/>
                    <a:p>
                      <a:r>
                        <a:rPr lang="en-US" sz="1200" b="0" noProof="0" dirty="0" smtClean="0">
                          <a:latin typeface="+mn-lt"/>
                          <a:cs typeface="Courier New" panose="02070309020205020404" pitchFamily="49" charset="0"/>
                        </a:rPr>
                        <a:t>Configuration</a:t>
                      </a:r>
                    </a:p>
                  </a:txBody>
                  <a:tcPr/>
                </a:tc>
                <a:tc>
                  <a:txBody>
                    <a:bodyPr/>
                    <a:lstStyle/>
                    <a:p>
                      <a:r>
                        <a:rPr lang="en-US" sz="1200" b="0" noProof="0" dirty="0" smtClean="0">
                          <a:latin typeface="+mn-lt"/>
                          <a:cs typeface="Courier New" panose="02070309020205020404" pitchFamily="49" charset="0"/>
                        </a:rPr>
                        <a:t>Fired transitions</a:t>
                      </a:r>
                      <a:endParaRPr lang="en-US" sz="1200" b="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 – Initial RTC step</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[InitialTransition]</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2</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[AnotherSignal, </a:t>
                      </a:r>
                      <a:r>
                        <a:rPr lang="en-US" sz="1200" noProof="0" dirty="0" smtClean="0">
                          <a:solidFill>
                            <a:srgbClr val="E60019"/>
                          </a:solidFill>
                          <a:latin typeface="+mn-lt"/>
                          <a:cs typeface="Courier New" panose="02070309020205020404" pitchFamily="49" charset="0"/>
                        </a:rPr>
                        <a:t>CE(S1)</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3</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r>
                        <a:rPr lang="en-US" sz="1200" noProof="0" dirty="0" smtClean="0">
                          <a:solidFill>
                            <a:srgbClr val="E60019"/>
                          </a:solidFill>
                          <a:latin typeface="+mn-lt"/>
                          <a:cs typeface="Courier New" panose="02070309020205020404" pitchFamily="49" charset="0"/>
                        </a:rPr>
                        <a:t>AnotherSignal</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[T1]</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4</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[Continue, </a:t>
                      </a:r>
                      <a:r>
                        <a:rPr lang="en-US" sz="1200" noProof="0" dirty="0" smtClean="0">
                          <a:solidFill>
                            <a:srgbClr val="E60019"/>
                          </a:solidFill>
                          <a:latin typeface="+mn-lt"/>
                          <a:cs typeface="Courier New" panose="02070309020205020404" pitchFamily="49" charset="0"/>
                        </a:rPr>
                        <a:t>CE(S3)</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[S3]</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5</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r>
                        <a:rPr lang="en-US" sz="1200" noProof="0" dirty="0" smtClean="0">
                          <a:solidFill>
                            <a:srgbClr val="E60019"/>
                          </a:solidFill>
                          <a:latin typeface="+mn-lt"/>
                          <a:cs typeface="Courier New" panose="02070309020205020404" pitchFamily="49" charset="0"/>
                        </a:rPr>
                        <a:t>Continue</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[S3]</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[T2]</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6</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[Continue, </a:t>
                      </a:r>
                      <a:r>
                        <a:rPr lang="en-US" sz="1200" noProof="0" dirty="0" smtClean="0">
                          <a:solidFill>
                            <a:srgbClr val="E60019"/>
                          </a:solidFill>
                          <a:latin typeface="+mn-lt"/>
                          <a:cs typeface="Courier New" panose="02070309020205020404" pitchFamily="49" charset="0"/>
                        </a:rPr>
                        <a:t>CE(S1</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7</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r>
                        <a:rPr lang="en-US" sz="1200" noProof="0" dirty="0" smtClean="0">
                          <a:solidFill>
                            <a:srgbClr val="E60019"/>
                          </a:solidFill>
                          <a:latin typeface="+mn-lt"/>
                          <a:cs typeface="Courier New" panose="02070309020205020404" pitchFamily="49" charset="0"/>
                        </a:rPr>
                        <a:t>Continue</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[T3]</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8</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r>
                        <a:rPr lang="en-US" sz="1200" noProof="0" dirty="0" smtClean="0">
                          <a:solidFill>
                            <a:srgbClr val="E60019"/>
                          </a:solidFill>
                          <a:latin typeface="+mn-lt"/>
                          <a:cs typeface="Courier New" panose="02070309020205020404" pitchFamily="49" charset="0"/>
                        </a:rPr>
                        <a:t>CE(S2)</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[S2]</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[T4]</a:t>
                      </a:r>
                      <a:endParaRPr lang="en-US" sz="1200" noProof="0" dirty="0">
                        <a:latin typeface="+mn-lt"/>
                        <a:cs typeface="Courier New" panose="02070309020205020404" pitchFamily="49" charset="0"/>
                      </a:endParaRPr>
                    </a:p>
                  </a:txBody>
                  <a:tcPr/>
                </a:tc>
              </a:tr>
            </a:tbl>
          </a:graphicData>
        </a:graphic>
      </p:graphicFrame>
      <p:sp>
        <p:nvSpPr>
          <p:cNvPr id="7" name="Date Placeholder 6"/>
          <p:cNvSpPr>
            <a:spLocks noGrp="1"/>
          </p:cNvSpPr>
          <p:nvPr>
            <p:ph type="dt" sz="half" idx="10"/>
          </p:nvPr>
        </p:nvSpPr>
        <p:spPr/>
        <p:txBody>
          <a:bodyPr/>
          <a:lstStyle/>
          <a:p>
            <a:r>
              <a:rPr lang="en-US" altLang="en-US" smtClean="0"/>
              <a:t>14 September 2016</a:t>
            </a:r>
            <a:endParaRPr lang="en-US" altLang="en-US"/>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56</a:t>
            </a:fld>
            <a:endParaRPr lang="en-US" altLang="en-US"/>
          </a:p>
        </p:txBody>
      </p:sp>
    </p:spTree>
    <p:extLst>
      <p:ext uri="{BB962C8B-B14F-4D97-AF65-F5344CB8AC3E}">
        <p14:creationId xmlns:p14="http://schemas.microsoft.com/office/powerpoint/2010/main" val="40475595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Testing Status: Requirement Coverage</a:t>
            </a:r>
            <a:endParaRPr lang="en-US" sz="2800" dirty="0"/>
          </a:p>
        </p:txBody>
      </p:sp>
      <p:sp>
        <p:nvSpPr>
          <p:cNvPr id="6" name="Date Placeholder 5"/>
          <p:cNvSpPr>
            <a:spLocks noGrp="1"/>
          </p:cNvSpPr>
          <p:nvPr>
            <p:ph type="dt" sz="half" idx="10"/>
          </p:nvPr>
        </p:nvSpPr>
        <p:spPr/>
        <p:txBody>
          <a:bodyPr/>
          <a:lstStyle/>
          <a:p>
            <a:r>
              <a:rPr lang="en-US" altLang="en-US" smtClean="0"/>
              <a:t>14 September 2016</a:t>
            </a:r>
            <a:endParaRPr lang="en-US" altLang="en-US" dirty="0"/>
          </a:p>
        </p:txBody>
      </p:sp>
      <p:graphicFrame>
        <p:nvGraphicFramePr>
          <p:cNvPr id="13" name="Graphique 12"/>
          <p:cNvGraphicFramePr/>
          <p:nvPr>
            <p:extLst>
              <p:ext uri="{D42A27DB-BD31-4B8C-83A1-F6EECF244321}">
                <p14:modId xmlns:p14="http://schemas.microsoft.com/office/powerpoint/2010/main" val="1702114854"/>
              </p:ext>
            </p:extLst>
          </p:nvPr>
        </p:nvGraphicFramePr>
        <p:xfrm>
          <a:off x="457200" y="1052736"/>
          <a:ext cx="8229600" cy="5184576"/>
        </p:xfrm>
        <a:graphic>
          <a:graphicData uri="http://schemas.openxmlformats.org/drawingml/2006/chart">
            <c:chart xmlns:c="http://schemas.openxmlformats.org/drawingml/2006/chart" xmlns:r="http://schemas.openxmlformats.org/officeDocument/2006/relationships" r:id="rId2"/>
          </a:graphicData>
        </a:graphic>
      </p:graphicFrame>
      <p:cxnSp>
        <p:nvCxnSpPr>
          <p:cNvPr id="15" name="Connecteur droit 14"/>
          <p:cNvCxnSpPr/>
          <p:nvPr/>
        </p:nvCxnSpPr>
        <p:spPr>
          <a:xfrm>
            <a:off x="5364088" y="3068960"/>
            <a:ext cx="0" cy="288032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7884368" y="2420888"/>
            <a:ext cx="0" cy="3528392"/>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543374" y="4725144"/>
            <a:ext cx="1641428" cy="362423"/>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Initial submission</a:t>
            </a:r>
            <a:endParaRPr lang="en-US" sz="1100" dirty="0">
              <a:cs typeface="Courier New" panose="02070309020205020404" pitchFamily="49" charset="0"/>
            </a:endParaRPr>
          </a:p>
        </p:txBody>
      </p:sp>
      <p:sp>
        <p:nvSpPr>
          <p:cNvPr id="20" name="Rectangle 19"/>
          <p:cNvSpPr/>
          <p:nvPr/>
        </p:nvSpPr>
        <p:spPr>
          <a:xfrm>
            <a:off x="6948264" y="1508648"/>
            <a:ext cx="1641428" cy="54006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Full support of the requirements</a:t>
            </a:r>
            <a:endParaRPr lang="en-US" sz="1100" dirty="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9F92182E-64AA-F941-A040-F5ADA82DD3F4}" type="slidenum">
              <a:rPr lang="en-US" altLang="en-US" smtClean="0"/>
              <a:pPr/>
              <a:t>57</a:t>
            </a:fld>
            <a:endParaRPr lang="en-US" altLang="en-US"/>
          </a:p>
        </p:txBody>
      </p:sp>
    </p:spTree>
    <p:extLst>
      <p:ext uri="{BB962C8B-B14F-4D97-AF65-F5344CB8AC3E}">
        <p14:creationId xmlns:p14="http://schemas.microsoft.com/office/powerpoint/2010/main" val="12535367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normAutofit lnSpcReduction="10000"/>
          </a:bodyPr>
          <a:lstStyle/>
          <a:p>
            <a:r>
              <a:rPr lang="en-US" dirty="0" smtClean="0"/>
              <a:t>Revised submission</a:t>
            </a:r>
          </a:p>
          <a:p>
            <a:pPr lvl="1"/>
            <a:r>
              <a:rPr lang="en-US" dirty="0" smtClean="0"/>
              <a:t>Due in November</a:t>
            </a:r>
          </a:p>
          <a:p>
            <a:pPr lvl="1"/>
            <a:r>
              <a:rPr lang="en-US" dirty="0" smtClean="0"/>
              <a:t>Invite review of draft prior to submission</a:t>
            </a:r>
          </a:p>
          <a:p>
            <a:r>
              <a:rPr lang="en-US" dirty="0" smtClean="0"/>
              <a:t>UML urgent issues (for UML 2.5.1)</a:t>
            </a:r>
          </a:p>
          <a:p>
            <a:pPr lvl="1"/>
            <a:r>
              <a:rPr lang="en-US" dirty="0"/>
              <a:t>UMLR-92 UML/OCL spec mismatch-</a:t>
            </a:r>
            <a:r>
              <a:rPr lang="en-US" dirty="0" err="1"/>
              <a:t>Constraint.context</a:t>
            </a:r>
            <a:r>
              <a:rPr lang="en-US" dirty="0"/>
              <a:t> vs </a:t>
            </a:r>
            <a:r>
              <a:rPr lang="en-US" dirty="0" err="1"/>
              <a:t>Constraint.constrainedElement</a:t>
            </a:r>
            <a:endParaRPr lang="en-US" dirty="0" smtClean="0"/>
          </a:p>
          <a:p>
            <a:pPr lvl="1"/>
            <a:r>
              <a:rPr lang="en-US" dirty="0"/>
              <a:t>UMLR-685 UML 2.5: </a:t>
            </a:r>
            <a:r>
              <a:rPr lang="en-US" dirty="0" err="1"/>
              <a:t>StateMachine</a:t>
            </a:r>
            <a:r>
              <a:rPr lang="en-US" dirty="0"/>
              <a:t> Vertex needs to be made a kind of </a:t>
            </a:r>
            <a:r>
              <a:rPr lang="en-US" dirty="0" err="1"/>
              <a:t>RedefinableElement</a:t>
            </a:r>
            <a:r>
              <a:rPr lang="en-US" dirty="0"/>
              <a:t> instead of State</a:t>
            </a:r>
            <a:endParaRPr lang="en-US" dirty="0" smtClean="0"/>
          </a:p>
          <a:p>
            <a:pPr lvl="1"/>
            <a:r>
              <a:rPr lang="en-US" dirty="0"/>
              <a:t>UMLR-696 The behavior of an </a:t>
            </a:r>
            <a:r>
              <a:rPr lang="en-US" dirty="0" err="1"/>
              <a:t>OpaqueExpression</a:t>
            </a:r>
            <a:r>
              <a:rPr lang="en-US" dirty="0"/>
              <a:t> should be allowed to have input parameters</a:t>
            </a:r>
            <a:endParaRPr lang="en-US" dirty="0" smtClean="0"/>
          </a:p>
          <a:p>
            <a:r>
              <a:rPr lang="en-US" dirty="0"/>
              <a:t>Moving fUML and PSCS to UML </a:t>
            </a:r>
            <a:r>
              <a:rPr lang="en-US" dirty="0" smtClean="0"/>
              <a:t>2.5</a:t>
            </a:r>
          </a:p>
          <a:p>
            <a:pPr lvl="1"/>
            <a:r>
              <a:rPr lang="en-US" dirty="0" smtClean="0"/>
              <a:t>To be done as part of PSSM finalization</a:t>
            </a:r>
          </a:p>
          <a:p>
            <a:pPr lvl="1"/>
            <a:endParaRPr lang="en-US" dirty="0"/>
          </a:p>
          <a:p>
            <a:endParaRPr lang="en-US" dirty="0"/>
          </a:p>
        </p:txBody>
      </p:sp>
      <p:sp>
        <p:nvSpPr>
          <p:cNvPr id="4" name="Date Placeholder 3"/>
          <p:cNvSpPr>
            <a:spLocks noGrp="1"/>
          </p:cNvSpPr>
          <p:nvPr>
            <p:ph type="dt" sz="half" idx="10"/>
          </p:nvPr>
        </p:nvSpPr>
        <p:spPr/>
        <p:txBody>
          <a:bodyPr/>
          <a:lstStyle/>
          <a:p>
            <a:r>
              <a:rPr lang="en-US" altLang="en-US" smtClean="0"/>
              <a:t>14 September 2016</a:t>
            </a:r>
            <a:endParaRPr lang="en-US" altLang="en-US" dirty="0"/>
          </a:p>
        </p:txBody>
      </p:sp>
      <p:sp>
        <p:nvSpPr>
          <p:cNvPr id="6" name="Slide Number Placeholder 5"/>
          <p:cNvSpPr>
            <a:spLocks noGrp="1"/>
          </p:cNvSpPr>
          <p:nvPr>
            <p:ph type="sldNum" sz="quarter" idx="12"/>
          </p:nvPr>
        </p:nvSpPr>
        <p:spPr/>
        <p:txBody>
          <a:bodyPr/>
          <a:lstStyle/>
          <a:p>
            <a:fld id="{24E3016D-4C6C-FC42-B389-9B6B8C67C5F0}" type="slidenum">
              <a:rPr lang="en-US" altLang="en-US" smtClean="0"/>
              <a:pPr/>
              <a:t>58</a:t>
            </a:fld>
            <a:endParaRPr lang="en-US" altLang="en-US"/>
          </a:p>
        </p:txBody>
      </p:sp>
    </p:spTree>
    <p:extLst>
      <p:ext uri="{BB962C8B-B14F-4D97-AF65-F5344CB8AC3E}">
        <p14:creationId xmlns:p14="http://schemas.microsoft.com/office/powerpoint/2010/main" val="1655406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To Be Discussed</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i="1" dirty="0" smtClean="0"/>
              <a:t>State machines for passive classes</a:t>
            </a:r>
          </a:p>
          <a:p>
            <a:pPr marL="914400" lvl="1" indent="-514350"/>
            <a:r>
              <a:rPr lang="en-US" dirty="0" smtClean="0"/>
              <a:t>Supported in several UML tools.</a:t>
            </a:r>
          </a:p>
          <a:p>
            <a:pPr marL="914400" lvl="1" indent="-514350"/>
            <a:r>
              <a:rPr lang="en-US" dirty="0" smtClean="0"/>
              <a:t>Semantics are not entirely consistent with active behavior machine semantics.</a:t>
            </a:r>
          </a:p>
          <a:p>
            <a:pPr marL="914400" lvl="1" indent="-514350"/>
            <a:r>
              <a:rPr lang="en-US" dirty="0" smtClean="0"/>
              <a:t>Discussed in informative annex in proposal.</a:t>
            </a:r>
          </a:p>
          <a:p>
            <a:pPr marL="514350" indent="-514350">
              <a:buFont typeface="+mj-lt"/>
              <a:buAutoNum type="arabicPeriod"/>
            </a:pPr>
            <a:r>
              <a:rPr lang="en-US" i="1" dirty="0" smtClean="0"/>
              <a:t>Abstract syntax issues with passing event data</a:t>
            </a:r>
          </a:p>
          <a:p>
            <a:pPr marL="914400" lvl="1" indent="-514350"/>
            <a:r>
              <a:rPr lang="en-US" dirty="0" smtClean="0"/>
              <a:t>Event data passing to/from effect, entry, exit and do behaviors </a:t>
            </a:r>
            <a:r>
              <a:rPr lang="en-US" dirty="0" smtClean="0">
                <a:solidFill>
                  <a:srgbClr val="FF0000"/>
                </a:solidFill>
              </a:rPr>
              <a:t>without changing UML abstract syntax</a:t>
            </a:r>
            <a:r>
              <a:rPr lang="en-US" dirty="0" smtClean="0"/>
              <a:t>.</a:t>
            </a:r>
          </a:p>
          <a:p>
            <a:pPr marL="914400" lvl="1" indent="-514350"/>
            <a:r>
              <a:rPr lang="en-US" dirty="0" smtClean="0"/>
              <a:t>Event data passing to transition guards </a:t>
            </a:r>
            <a:r>
              <a:rPr lang="en-US" dirty="0" smtClean="0">
                <a:solidFill>
                  <a:srgbClr val="FF0000"/>
                </a:solidFill>
              </a:rPr>
              <a:t>require an abstract syntax change </a:t>
            </a:r>
            <a:r>
              <a:rPr lang="en-US" dirty="0" smtClean="0"/>
              <a:t>(to be made in UML 2.5.1).</a:t>
            </a:r>
          </a:p>
          <a:p>
            <a:pPr marL="514350" indent="-514350">
              <a:buFont typeface="+mj-lt"/>
              <a:buAutoNum type="arabicPeriod"/>
            </a:pPr>
            <a:r>
              <a:rPr lang="en-US" i="1" dirty="0" smtClean="0"/>
              <a:t>Relationship to MARTE causality model</a:t>
            </a:r>
          </a:p>
          <a:p>
            <a:pPr marL="914400" lvl="1" indent="-514350"/>
            <a:r>
              <a:rPr lang="en-US" dirty="0" smtClean="0"/>
              <a:t>MARTE causality model based on UML 2.1 semantics.</a:t>
            </a:r>
          </a:p>
          <a:p>
            <a:pPr marL="914400" lvl="1" indent="-514350"/>
            <a:r>
              <a:rPr lang="en-US" dirty="0" smtClean="0"/>
              <a:t>Still seems generally consistent with UML 2.5 common behavior semantics.</a:t>
            </a:r>
          </a:p>
        </p:txBody>
      </p:sp>
      <p:sp>
        <p:nvSpPr>
          <p:cNvPr id="4" name="Date Placeholder 3"/>
          <p:cNvSpPr>
            <a:spLocks noGrp="1"/>
          </p:cNvSpPr>
          <p:nvPr>
            <p:ph type="dt" sz="half" idx="10"/>
          </p:nvPr>
        </p:nvSpPr>
        <p:spPr/>
        <p:txBody>
          <a:bodyPr/>
          <a:lstStyle/>
          <a:p>
            <a:r>
              <a:rPr lang="en-US" altLang="en-US" smtClean="0"/>
              <a:t>14 September 2016</a:t>
            </a:r>
            <a:endParaRPr lang="en-US" altLang="en-US" dirty="0"/>
          </a:p>
        </p:txBody>
      </p:sp>
      <p:sp>
        <p:nvSpPr>
          <p:cNvPr id="6" name="Slide Number Placeholder 5"/>
          <p:cNvSpPr>
            <a:spLocks noGrp="1"/>
          </p:cNvSpPr>
          <p:nvPr>
            <p:ph type="sldNum" sz="quarter" idx="12"/>
          </p:nvPr>
        </p:nvSpPr>
        <p:spPr/>
        <p:txBody>
          <a:bodyPr/>
          <a:lstStyle/>
          <a:p>
            <a:fld id="{24E3016D-4C6C-FC42-B389-9B6B8C67C5F0}" type="slidenum">
              <a:rPr lang="en-US" altLang="en-US" smtClean="0"/>
              <a:pPr/>
              <a:t>6</a:t>
            </a:fld>
            <a:endParaRPr lang="en-US" altLang="en-US"/>
          </a:p>
        </p:txBody>
      </p:sp>
    </p:spTree>
    <p:extLst>
      <p:ext uri="{BB962C8B-B14F-4D97-AF65-F5344CB8AC3E}">
        <p14:creationId xmlns:p14="http://schemas.microsoft.com/office/powerpoint/2010/main" val="441372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To Be Discussed</a:t>
            </a:r>
            <a:endParaRPr lang="en-US" dirty="0"/>
          </a:p>
        </p:txBody>
      </p:sp>
      <p:sp>
        <p:nvSpPr>
          <p:cNvPr id="3" name="Content Placeholder 2"/>
          <p:cNvSpPr>
            <a:spLocks noGrp="1"/>
          </p:cNvSpPr>
          <p:nvPr>
            <p:ph idx="1"/>
          </p:nvPr>
        </p:nvSpPr>
        <p:spPr>
          <a:xfrm>
            <a:off x="457200" y="1066800"/>
            <a:ext cx="8229600" cy="5410200"/>
          </a:xfrm>
        </p:spPr>
        <p:txBody>
          <a:bodyPr>
            <a:normAutofit fontScale="92500" lnSpcReduction="10000"/>
          </a:bodyPr>
          <a:lstStyle/>
          <a:p>
            <a:pPr marL="514350" indent="-514350">
              <a:buFont typeface="+mj-lt"/>
              <a:buAutoNum type="arabicPeriod" startAt="4"/>
            </a:pPr>
            <a:r>
              <a:rPr lang="en-US" i="1" dirty="0" smtClean="0"/>
              <a:t>Relationship to </a:t>
            </a:r>
            <a:r>
              <a:rPr lang="en-US" i="1" dirty="0" err="1" smtClean="0"/>
              <a:t>OntoIOP</a:t>
            </a:r>
            <a:endParaRPr lang="en-US" i="1" dirty="0" smtClean="0"/>
          </a:p>
          <a:p>
            <a:pPr marL="914400" lvl="1" indent="-514350"/>
            <a:r>
              <a:rPr lang="en-US" dirty="0" smtClean="0"/>
              <a:t>Not yet addressed.</a:t>
            </a:r>
          </a:p>
          <a:p>
            <a:pPr marL="514350" indent="-514350">
              <a:buFont typeface="+mj-lt"/>
              <a:buAutoNum type="arabicPeriod" startAt="4"/>
            </a:pPr>
            <a:r>
              <a:rPr lang="en-US" i="1" dirty="0" smtClean="0"/>
              <a:t>Relationship to SCXML</a:t>
            </a:r>
          </a:p>
          <a:p>
            <a:pPr marL="914400" lvl="1" indent="-514350"/>
            <a:r>
              <a:rPr lang="en-US" dirty="0" smtClean="0"/>
              <a:t>SCXML has a significant overlap with UML state machines, but there are differences.</a:t>
            </a:r>
          </a:p>
          <a:p>
            <a:pPr marL="914400" lvl="1" indent="-514350"/>
            <a:r>
              <a:rPr lang="en-US" dirty="0" smtClean="0"/>
              <a:t>Possible to define a mapping from a subset of UML state machine syntax to SCXML with consistent semantics.</a:t>
            </a:r>
          </a:p>
          <a:p>
            <a:pPr marL="514350" indent="-514350">
              <a:buFont typeface="+mj-lt"/>
              <a:buAutoNum type="arabicPeriod" startAt="4"/>
            </a:pPr>
            <a:r>
              <a:rPr lang="en-US" i="1" dirty="0" smtClean="0"/>
              <a:t>Proof of concept implementation</a:t>
            </a:r>
          </a:p>
          <a:p>
            <a:pPr marL="914400" lvl="1" indent="-514350"/>
            <a:r>
              <a:rPr lang="en-US" dirty="0" smtClean="0"/>
              <a:t>Developed by CEA .</a:t>
            </a:r>
          </a:p>
          <a:p>
            <a:pPr marL="914400" lvl="1" indent="-514350"/>
            <a:r>
              <a:rPr lang="en-US" dirty="0"/>
              <a:t>I</a:t>
            </a:r>
            <a:r>
              <a:rPr lang="en-US" dirty="0" smtClean="0"/>
              <a:t>ntegrated into the Eclipse Papyrus/</a:t>
            </a:r>
            <a:r>
              <a:rPr lang="en-US" dirty="0" err="1" smtClean="0"/>
              <a:t>Moka</a:t>
            </a:r>
            <a:r>
              <a:rPr lang="en-US" dirty="0" smtClean="0"/>
              <a:t> model execution framework, built on PSCS/fUML implementation.</a:t>
            </a:r>
          </a:p>
          <a:p>
            <a:pPr marL="914400" lvl="1" indent="-514350"/>
            <a:r>
              <a:rPr lang="en-US" dirty="0" smtClean="0"/>
              <a:t>Passes all 98 current PSSM tests, without violating any PSCS tests.</a:t>
            </a:r>
            <a:endParaRPr lang="en-US" dirty="0"/>
          </a:p>
        </p:txBody>
      </p:sp>
      <p:sp>
        <p:nvSpPr>
          <p:cNvPr id="4" name="Date Placeholder 3"/>
          <p:cNvSpPr>
            <a:spLocks noGrp="1"/>
          </p:cNvSpPr>
          <p:nvPr>
            <p:ph type="dt" sz="half" idx="10"/>
          </p:nvPr>
        </p:nvSpPr>
        <p:spPr/>
        <p:txBody>
          <a:bodyPr/>
          <a:lstStyle/>
          <a:p>
            <a:r>
              <a:rPr lang="en-US" altLang="en-US" smtClean="0"/>
              <a:t>14 September 2016</a:t>
            </a:r>
            <a:endParaRPr lang="en-US" altLang="en-US" dirty="0"/>
          </a:p>
        </p:txBody>
      </p:sp>
      <p:sp>
        <p:nvSpPr>
          <p:cNvPr id="6" name="Slide Number Placeholder 5"/>
          <p:cNvSpPr>
            <a:spLocks noGrp="1"/>
          </p:cNvSpPr>
          <p:nvPr>
            <p:ph type="sldNum" sz="quarter" idx="12"/>
          </p:nvPr>
        </p:nvSpPr>
        <p:spPr/>
        <p:txBody>
          <a:bodyPr/>
          <a:lstStyle/>
          <a:p>
            <a:fld id="{24E3016D-4C6C-FC42-B389-9B6B8C67C5F0}" type="slidenum">
              <a:rPr lang="en-US" altLang="en-US" smtClean="0"/>
              <a:pPr/>
              <a:t>7</a:t>
            </a:fld>
            <a:endParaRPr lang="en-US" altLang="en-US"/>
          </a:p>
        </p:txBody>
      </p:sp>
    </p:spTree>
    <p:extLst>
      <p:ext uri="{BB962C8B-B14F-4D97-AF65-F5344CB8AC3E}">
        <p14:creationId xmlns:p14="http://schemas.microsoft.com/office/powerpoint/2010/main" val="441372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Conformance</a:t>
            </a:r>
            <a:endParaRPr lang="en-US" dirty="0"/>
          </a:p>
        </p:txBody>
      </p:sp>
      <p:sp>
        <p:nvSpPr>
          <p:cNvPr id="4" name="Date Placeholder 3"/>
          <p:cNvSpPr>
            <a:spLocks noGrp="1"/>
          </p:cNvSpPr>
          <p:nvPr>
            <p:ph type="dt" sz="half" idx="10"/>
          </p:nvPr>
        </p:nvSpPr>
        <p:spPr/>
        <p:txBody>
          <a:bodyPr/>
          <a:lstStyle/>
          <a:p>
            <a:r>
              <a:rPr lang="en-US" altLang="en-US" smtClean="0"/>
              <a:t>14 September 2016</a:t>
            </a:r>
            <a:endParaRPr lang="en-US" altLang="en-US" dirty="0"/>
          </a:p>
        </p:txBody>
      </p:sp>
      <p:graphicFrame>
        <p:nvGraphicFramePr>
          <p:cNvPr id="7" name="Content Placeholder 5"/>
          <p:cNvGraphicFramePr>
            <a:graphicFrameLocks noGrp="1"/>
          </p:cNvGraphicFramePr>
          <p:nvPr>
            <p:ph idx="1"/>
            <p:extLst>
              <p:ext uri="{D42A27DB-BD31-4B8C-83A1-F6EECF244321}">
                <p14:modId xmlns:p14="http://schemas.microsoft.com/office/powerpoint/2010/main" val="406779339"/>
              </p:ext>
            </p:extLst>
          </p:nvPr>
        </p:nvGraphicFramePr>
        <p:xfrm>
          <a:off x="457200" y="1124744"/>
          <a:ext cx="8229599" cy="5268424"/>
        </p:xfrm>
        <a:graphic>
          <a:graphicData uri="http://schemas.openxmlformats.org/drawingml/2006/table">
            <a:tbl>
              <a:tblPr firstRow="1" bandRow="1">
                <a:tableStyleId>{5940675A-B579-460E-94D1-54222C63F5DA}</a:tableStyleId>
              </a:tblPr>
              <a:tblGrid>
                <a:gridCol w="1306488"/>
                <a:gridCol w="3384376"/>
                <a:gridCol w="3538735"/>
              </a:tblGrid>
              <a:tr h="417984">
                <a:tc>
                  <a:txBody>
                    <a:bodyPr/>
                    <a:lstStyle/>
                    <a:p>
                      <a:pPr algn="r"/>
                      <a:r>
                        <a:rPr lang="en-US" sz="1600" b="1" dirty="0" smtClean="0">
                          <a:solidFill>
                            <a:schemeClr val="tx1"/>
                          </a:solidFill>
                        </a:rPr>
                        <a:t>Level</a:t>
                      </a:r>
                    </a:p>
                    <a:p>
                      <a:r>
                        <a:rPr lang="en-US" sz="1600" b="1" dirty="0" smtClean="0">
                          <a:solidFill>
                            <a:schemeClr val="tx1"/>
                          </a:solidFill>
                        </a:rPr>
                        <a:t>Aspect</a:t>
                      </a:r>
                      <a:endParaRPr lang="en-US" sz="1600" b="1" dirty="0">
                        <a:solidFill>
                          <a:schemeClr val="tx1"/>
                        </a:solidFill>
                      </a:endParaRPr>
                    </a:p>
                  </a:txBody>
                  <a:tcPr/>
                </a:tc>
                <a:tc>
                  <a:txBody>
                    <a:bodyPr/>
                    <a:lstStyle/>
                    <a:p>
                      <a:r>
                        <a:rPr lang="en-US" dirty="0" smtClean="0"/>
                        <a:t>PSSM only</a:t>
                      </a:r>
                      <a:endParaRPr lang="en-US" dirty="0">
                        <a:solidFill>
                          <a:schemeClr val="tx1"/>
                        </a:solidFill>
                      </a:endParaRPr>
                    </a:p>
                  </a:txBody>
                  <a:tcPr>
                    <a:solidFill>
                      <a:schemeClr val="bg2">
                        <a:lumMod val="20000"/>
                        <a:lumOff val="80000"/>
                      </a:schemeClr>
                    </a:solidFill>
                  </a:tcPr>
                </a:tc>
                <a:tc>
                  <a:txBody>
                    <a:bodyPr/>
                    <a:lstStyle/>
                    <a:p>
                      <a:r>
                        <a:rPr lang="en-US" dirty="0" smtClean="0"/>
                        <a:t>PSSM and PSCS</a:t>
                      </a:r>
                      <a:endParaRPr lang="en-US" dirty="0">
                        <a:solidFill>
                          <a:schemeClr val="tx1"/>
                        </a:solidFill>
                      </a:endParaRPr>
                    </a:p>
                  </a:txBody>
                  <a:tcPr>
                    <a:solidFill>
                      <a:schemeClr val="bg2">
                        <a:lumMod val="20000"/>
                        <a:lumOff val="80000"/>
                      </a:schemeClr>
                    </a:solidFill>
                  </a:tcPr>
                </a:tc>
              </a:tr>
              <a:tr h="2344652">
                <a:tc>
                  <a:txBody>
                    <a:bodyPr/>
                    <a:lstStyle/>
                    <a:p>
                      <a:r>
                        <a:rPr lang="en-US" dirty="0" smtClean="0"/>
                        <a:t>Syntax</a:t>
                      </a:r>
                      <a:endParaRPr lang="en-US" b="1" dirty="0">
                        <a:solidFill>
                          <a:schemeClr val="bg1"/>
                        </a:solidFill>
                      </a:endParaRPr>
                    </a:p>
                  </a:txBody>
                  <a:tcPr>
                    <a:solidFill>
                      <a:schemeClr val="bg2">
                        <a:lumMod val="20000"/>
                        <a:lumOff val="80000"/>
                      </a:schemeClr>
                    </a:solidFill>
                  </a:tcPr>
                </a:tc>
                <a:tc>
                  <a:txBody>
                    <a:bodyPr/>
                    <a:lstStyle/>
                    <a:p>
                      <a:pPr marL="285750" indent="-285750">
                        <a:buFont typeface="Wingdings" panose="05000000000000000000" pitchFamily="2" charset="2"/>
                        <a:buChar char="§"/>
                      </a:pPr>
                      <a:r>
                        <a:rPr lang="en-US" sz="1600" dirty="0" smtClean="0">
                          <a:solidFill>
                            <a:schemeClr val="tx1"/>
                          </a:solidFill>
                        </a:rPr>
                        <a:t>PSSM</a:t>
                      </a:r>
                      <a:r>
                        <a:rPr lang="en-US" sz="1600" baseline="0" dirty="0" smtClean="0">
                          <a:solidFill>
                            <a:schemeClr val="tx1"/>
                          </a:solidFill>
                        </a:rPr>
                        <a:t> abstract syntax is a </a:t>
                      </a:r>
                      <a:r>
                        <a:rPr lang="en-US" sz="1600" baseline="0" dirty="0" smtClean="0">
                          <a:solidFill>
                            <a:srgbClr val="E60019"/>
                          </a:solidFill>
                        </a:rPr>
                        <a:t>superset</a:t>
                      </a:r>
                      <a:r>
                        <a:rPr lang="en-US" sz="1600" baseline="0" dirty="0" smtClean="0">
                          <a:solidFill>
                            <a:schemeClr val="tx1"/>
                          </a:solidFill>
                        </a:rPr>
                        <a:t> of fUML abstract syntax</a:t>
                      </a:r>
                    </a:p>
                    <a:p>
                      <a:pPr marL="285750" indent="-285750">
                        <a:buFont typeface="Wingdings" panose="05000000000000000000" pitchFamily="2" charset="2"/>
                        <a:buChar char="§"/>
                      </a:pPr>
                      <a:endParaRPr lang="en-US" sz="1600" baseline="0" dirty="0" smtClean="0">
                        <a:solidFill>
                          <a:schemeClr val="tx1"/>
                        </a:solidFill>
                      </a:endParaRPr>
                    </a:p>
                    <a:p>
                      <a:pPr marL="285750" indent="-285750">
                        <a:buFont typeface="Wingdings" panose="05000000000000000000" pitchFamily="2" charset="2"/>
                        <a:buChar char="§"/>
                      </a:pPr>
                      <a:r>
                        <a:rPr lang="en-US" sz="1600" baseline="0" dirty="0" smtClean="0">
                          <a:solidFill>
                            <a:schemeClr val="tx1"/>
                          </a:solidFill>
                        </a:rPr>
                        <a:t>PSSM abstract </a:t>
                      </a:r>
                      <a:r>
                        <a:rPr lang="en-US" sz="1600" baseline="0" dirty="0" smtClean="0">
                          <a:solidFill>
                            <a:srgbClr val="E60019"/>
                          </a:solidFill>
                        </a:rPr>
                        <a:t>does not </a:t>
                      </a:r>
                      <a:r>
                        <a:rPr lang="en-US" sz="1600" baseline="0" dirty="0" smtClean="0">
                          <a:solidFill>
                            <a:schemeClr val="tx1"/>
                          </a:solidFill>
                        </a:rPr>
                        <a:t>include PSCS abstract syntax</a:t>
                      </a:r>
                      <a:endParaRPr lang="en-US" sz="1600" dirty="0">
                        <a:solidFill>
                          <a:schemeClr val="tx1"/>
                        </a:solidFill>
                      </a:endParaRPr>
                    </a:p>
                  </a:txBody>
                  <a:tcPr/>
                </a:tc>
                <a:tc>
                  <a:txBody>
                    <a:bodyPr/>
                    <a:lstStyle/>
                    <a:p>
                      <a:pPr marL="285750" lvl="0" indent="-285750">
                        <a:buFont typeface="Wingdings" panose="05000000000000000000" pitchFamily="2" charset="2"/>
                        <a:buChar char="§"/>
                      </a:pPr>
                      <a:r>
                        <a:rPr lang="en-US" sz="1600" dirty="0" smtClean="0">
                          <a:solidFill>
                            <a:srgbClr val="E60019"/>
                          </a:solidFill>
                        </a:rPr>
                        <a:t>Union</a:t>
                      </a:r>
                      <a:r>
                        <a:rPr lang="en-US" sz="1600" baseline="0" dirty="0" smtClean="0">
                          <a:solidFill>
                            <a:schemeClr val="tx1"/>
                          </a:solidFill>
                        </a:rPr>
                        <a:t> of PSSM abstract syntax and PSCS abstract syntax</a:t>
                      </a:r>
                      <a:endParaRPr lang="en-US" sz="1600" dirty="0">
                        <a:solidFill>
                          <a:schemeClr val="tx1"/>
                        </a:solidFill>
                      </a:endParaRPr>
                    </a:p>
                  </a:txBody>
                  <a:tcPr/>
                </a:tc>
              </a:tr>
              <a:tr h="2344652">
                <a:tc>
                  <a:txBody>
                    <a:bodyPr/>
                    <a:lstStyle/>
                    <a:p>
                      <a:r>
                        <a:rPr lang="en-US" dirty="0" smtClean="0"/>
                        <a:t>Semantics</a:t>
                      </a:r>
                      <a:endParaRPr lang="en-US" b="1" dirty="0">
                        <a:solidFill>
                          <a:schemeClr val="bg1"/>
                        </a:solidFill>
                      </a:endParaRPr>
                    </a:p>
                  </a:txBody>
                  <a:tcPr>
                    <a:solidFill>
                      <a:schemeClr val="bg2">
                        <a:lumMod val="20000"/>
                        <a:lumOff val="80000"/>
                      </a:schemeClr>
                    </a:solidFill>
                  </a:tcPr>
                </a:tc>
                <a:tc>
                  <a:txBody>
                    <a:bodyPr/>
                    <a:lstStyle/>
                    <a:p>
                      <a:pPr marL="285750" indent="-285750">
                        <a:buFont typeface="Wingdings" panose="05000000000000000000" pitchFamily="2" charset="2"/>
                        <a:buChar char="§"/>
                      </a:pPr>
                      <a:r>
                        <a:rPr lang="en-US" sz="1600" dirty="0" smtClean="0">
                          <a:solidFill>
                            <a:schemeClr val="tx1"/>
                          </a:solidFill>
                        </a:rPr>
                        <a:t>Execution tool must provide semantics consistent with PSSM execution model.</a:t>
                      </a:r>
                    </a:p>
                    <a:p>
                      <a:pPr marL="742950" lvl="1" indent="-285750">
                        <a:buFont typeface="Wingdings" panose="05000000000000000000" pitchFamily="2" charset="2"/>
                        <a:buChar char="§"/>
                      </a:pPr>
                      <a:r>
                        <a:rPr lang="en-US" sz="1600" dirty="0" smtClean="0">
                          <a:solidFill>
                            <a:schemeClr val="tx1"/>
                          </a:solidFill>
                        </a:rPr>
                        <a:t>Semantic conformance</a:t>
                      </a:r>
                      <a:r>
                        <a:rPr lang="en-US" sz="1600" baseline="0" dirty="0" smtClean="0">
                          <a:solidFill>
                            <a:schemeClr val="tx1"/>
                          </a:solidFill>
                        </a:rPr>
                        <a:t> with fUML</a:t>
                      </a:r>
                    </a:p>
                    <a:p>
                      <a:pPr marL="742950" lvl="1" indent="-285750">
                        <a:buFont typeface="Wingdings" panose="05000000000000000000" pitchFamily="2" charset="2"/>
                        <a:buChar char="§"/>
                      </a:pPr>
                      <a:r>
                        <a:rPr lang="en-US" sz="1600" baseline="0" dirty="0" smtClean="0">
                          <a:solidFill>
                            <a:schemeClr val="tx1"/>
                          </a:solidFill>
                        </a:rPr>
                        <a:t>All PSSM tests pass </a:t>
                      </a:r>
                      <a:r>
                        <a:rPr lang="en-US" sz="1600" baseline="0" dirty="0" smtClean="0">
                          <a:solidFill>
                            <a:srgbClr val="E60019"/>
                          </a:solidFill>
                        </a:rPr>
                        <a:t>except those related to triggers-with-ports references</a:t>
                      </a:r>
                      <a:r>
                        <a:rPr lang="en-US" sz="1600" baseline="0" dirty="0" smtClean="0">
                          <a:solidFill>
                            <a:schemeClr val="tx1"/>
                          </a:solidFill>
                        </a:rPr>
                        <a:t>. </a:t>
                      </a:r>
                      <a:endParaRPr lang="en-US" sz="1600" dirty="0">
                        <a:solidFill>
                          <a:schemeClr val="tx1"/>
                        </a:solidFill>
                      </a:endParaRPr>
                    </a:p>
                  </a:txBody>
                  <a:tcPr/>
                </a:tc>
                <a:tc>
                  <a:txBody>
                    <a:bodyPr/>
                    <a:lstStyle/>
                    <a:p>
                      <a:pPr marL="285750" lvl="0" indent="-285750">
                        <a:buFont typeface="Wingdings" panose="05000000000000000000" pitchFamily="2" charset="2"/>
                        <a:buChar char="§"/>
                      </a:pPr>
                      <a:r>
                        <a:rPr lang="en-US" sz="1600" dirty="0" smtClean="0">
                          <a:solidFill>
                            <a:schemeClr val="tx1"/>
                          </a:solidFill>
                        </a:rPr>
                        <a:t>Execution tool must provide semantics consistent with PSSM </a:t>
                      </a:r>
                      <a:r>
                        <a:rPr lang="en-US" sz="1600" dirty="0" smtClean="0">
                          <a:solidFill>
                            <a:srgbClr val="E60019"/>
                          </a:solidFill>
                        </a:rPr>
                        <a:t>and</a:t>
                      </a:r>
                      <a:r>
                        <a:rPr lang="en-US" sz="1600" baseline="0" dirty="0" smtClean="0">
                          <a:solidFill>
                            <a:schemeClr val="tx1"/>
                          </a:solidFill>
                        </a:rPr>
                        <a:t> PSCS execution models.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dirty="0" smtClean="0">
                          <a:solidFill>
                            <a:schemeClr val="tx1"/>
                          </a:solidFill>
                        </a:rPr>
                        <a:t>Semantic conformance</a:t>
                      </a:r>
                      <a:r>
                        <a:rPr lang="en-US" sz="1600" baseline="0" dirty="0" smtClean="0">
                          <a:solidFill>
                            <a:schemeClr val="tx1"/>
                          </a:solidFill>
                        </a:rPr>
                        <a:t> with fUML</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baseline="0" dirty="0" smtClean="0">
                          <a:solidFill>
                            <a:schemeClr val="tx1"/>
                          </a:solidFill>
                        </a:rPr>
                        <a:t>All PSSM tests pass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baseline="0" dirty="0" smtClean="0">
                          <a:solidFill>
                            <a:schemeClr val="tx1"/>
                          </a:solidFill>
                        </a:rPr>
                        <a:t>All PSCS tests pass</a:t>
                      </a:r>
                    </a:p>
                  </a:txBody>
                  <a:tcPr/>
                </a:tc>
              </a:tr>
            </a:tbl>
          </a:graphicData>
        </a:graphic>
      </p:graphicFrame>
      <p:cxnSp>
        <p:nvCxnSpPr>
          <p:cNvPr id="6" name="Straight Connector 5"/>
          <p:cNvCxnSpPr/>
          <p:nvPr/>
        </p:nvCxnSpPr>
        <p:spPr>
          <a:xfrm>
            <a:off x="457200" y="1196752"/>
            <a:ext cx="1306488"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24E3016D-4C6C-FC42-B389-9B6B8C67C5F0}" type="slidenum">
              <a:rPr lang="en-US" altLang="en-US" smtClean="0"/>
              <a:pPr/>
              <a:t>8</a:t>
            </a:fld>
            <a:endParaRPr lang="en-US" altLang="en-US"/>
          </a:p>
        </p:txBody>
      </p:sp>
    </p:spTree>
    <p:extLst>
      <p:ext uri="{BB962C8B-B14F-4D97-AF65-F5344CB8AC3E}">
        <p14:creationId xmlns:p14="http://schemas.microsoft.com/office/powerpoint/2010/main" val="779607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Structure</a:t>
            </a:r>
            <a:endParaRPr lang="en-US" dirty="0"/>
          </a:p>
        </p:txBody>
      </p:sp>
      <p:grpSp>
        <p:nvGrpSpPr>
          <p:cNvPr id="13" name="Groupe 12"/>
          <p:cNvGrpSpPr/>
          <p:nvPr/>
        </p:nvGrpSpPr>
        <p:grpSpPr>
          <a:xfrm>
            <a:off x="1240608" y="1687093"/>
            <a:ext cx="2232248" cy="1080120"/>
            <a:chOff x="1043608" y="1772816"/>
            <a:chExt cx="2232248" cy="1080120"/>
          </a:xfrm>
        </p:grpSpPr>
        <p:sp>
          <p:nvSpPr>
            <p:cNvPr id="5" name="Rectangle 4"/>
            <p:cNvSpPr/>
            <p:nvPr/>
          </p:nvSpPr>
          <p:spPr>
            <a:xfrm>
              <a:off x="1043608" y="2060848"/>
              <a:ext cx="2232248"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1043608" y="1772816"/>
              <a:ext cx="1512168" cy="2925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PSSM Syntax</a:t>
              </a:r>
              <a:endParaRPr lang="fr-FR" sz="1200" dirty="0">
                <a:solidFill>
                  <a:schemeClr val="tx1"/>
                </a:solidFill>
              </a:endParaRPr>
            </a:p>
          </p:txBody>
        </p:sp>
      </p:grpSp>
      <p:grpSp>
        <p:nvGrpSpPr>
          <p:cNvPr id="12" name="Groupe 11"/>
          <p:cNvGrpSpPr/>
          <p:nvPr/>
        </p:nvGrpSpPr>
        <p:grpSpPr>
          <a:xfrm>
            <a:off x="1240608" y="4495405"/>
            <a:ext cx="2232248" cy="1080120"/>
            <a:chOff x="1043608" y="3098304"/>
            <a:chExt cx="2232248" cy="1080120"/>
          </a:xfrm>
        </p:grpSpPr>
        <p:sp>
          <p:nvSpPr>
            <p:cNvPr id="7" name="Rectangle 6"/>
            <p:cNvSpPr/>
            <p:nvPr/>
          </p:nvSpPr>
          <p:spPr>
            <a:xfrm>
              <a:off x="1043608" y="3386336"/>
              <a:ext cx="2232248"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1043608" y="3098304"/>
              <a:ext cx="1512168" cy="2925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PSSM Semantic</a:t>
              </a:r>
              <a:endParaRPr lang="en-US" sz="1200" dirty="0">
                <a:solidFill>
                  <a:schemeClr val="tx1"/>
                </a:solidFill>
              </a:endParaRPr>
            </a:p>
          </p:txBody>
        </p:sp>
      </p:grpSp>
      <p:grpSp>
        <p:nvGrpSpPr>
          <p:cNvPr id="11" name="Groupe 10"/>
          <p:cNvGrpSpPr/>
          <p:nvPr/>
        </p:nvGrpSpPr>
        <p:grpSpPr>
          <a:xfrm>
            <a:off x="5921128" y="1687093"/>
            <a:ext cx="2232248" cy="1080120"/>
            <a:chOff x="1043608" y="4423792"/>
            <a:chExt cx="2232248" cy="1080120"/>
          </a:xfrm>
        </p:grpSpPr>
        <p:sp>
          <p:nvSpPr>
            <p:cNvPr id="9" name="Rectangle 8"/>
            <p:cNvSpPr/>
            <p:nvPr/>
          </p:nvSpPr>
          <p:spPr>
            <a:xfrm>
              <a:off x="1043608" y="4711824"/>
              <a:ext cx="2232248"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1043608" y="4423792"/>
              <a:ext cx="1512168" cy="2925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PSSM Test suite</a:t>
              </a:r>
              <a:endParaRPr lang="en-US" sz="1200" dirty="0">
                <a:solidFill>
                  <a:schemeClr val="tx1"/>
                </a:solidFill>
              </a:endParaRPr>
            </a:p>
          </p:txBody>
        </p:sp>
      </p:grpSp>
      <p:cxnSp>
        <p:nvCxnSpPr>
          <p:cNvPr id="17" name="Connecteur droit avec flèche 16"/>
          <p:cNvCxnSpPr>
            <a:stCxn id="8" idx="0"/>
          </p:cNvCxnSpPr>
          <p:nvPr/>
        </p:nvCxnSpPr>
        <p:spPr>
          <a:xfrm flipV="1">
            <a:off x="1996692" y="2767213"/>
            <a:ext cx="0" cy="1728192"/>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a:stCxn id="7" idx="3"/>
            <a:endCxn id="31" idx="1"/>
          </p:cNvCxnSpPr>
          <p:nvPr/>
        </p:nvCxnSpPr>
        <p:spPr>
          <a:xfrm>
            <a:off x="3472856" y="5179481"/>
            <a:ext cx="2448272" cy="4800"/>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921128" y="4406815"/>
            <a:ext cx="2232248" cy="15549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p:cNvSpPr/>
          <p:nvPr/>
        </p:nvSpPr>
        <p:spPr>
          <a:xfrm>
            <a:off x="5921128" y="4118783"/>
            <a:ext cx="1512168" cy="2925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Implementation</a:t>
            </a:r>
            <a:endParaRPr lang="en-US" sz="1200" dirty="0">
              <a:solidFill>
                <a:schemeClr val="tx1"/>
              </a:solidFill>
            </a:endParaRPr>
          </a:p>
        </p:txBody>
      </p:sp>
      <p:grpSp>
        <p:nvGrpSpPr>
          <p:cNvPr id="25" name="Groupe 24"/>
          <p:cNvGrpSpPr/>
          <p:nvPr/>
        </p:nvGrpSpPr>
        <p:grpSpPr>
          <a:xfrm>
            <a:off x="7108715" y="4376409"/>
            <a:ext cx="791470" cy="995753"/>
            <a:chOff x="4787998" y="3526977"/>
            <a:chExt cx="791470" cy="995753"/>
          </a:xfrm>
        </p:grpSpPr>
        <p:sp>
          <p:nvSpPr>
            <p:cNvPr id="21" name="Rectangle 20"/>
            <p:cNvSpPr/>
            <p:nvPr/>
          </p:nvSpPr>
          <p:spPr>
            <a:xfrm>
              <a:off x="4787998" y="3694638"/>
              <a:ext cx="791470" cy="828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descr="file, java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1536" y="3526977"/>
              <a:ext cx="718845" cy="7188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e 21"/>
          <p:cNvGrpSpPr/>
          <p:nvPr/>
        </p:nvGrpSpPr>
        <p:grpSpPr>
          <a:xfrm>
            <a:off x="6219322" y="4376409"/>
            <a:ext cx="791470" cy="995753"/>
            <a:chOff x="6084168" y="3580358"/>
            <a:chExt cx="791470" cy="995753"/>
          </a:xfrm>
        </p:grpSpPr>
        <p:sp>
          <p:nvSpPr>
            <p:cNvPr id="23" name="Rectangle 22"/>
            <p:cNvSpPr/>
            <p:nvPr/>
          </p:nvSpPr>
          <p:spPr>
            <a:xfrm>
              <a:off x="6084168" y="3748019"/>
              <a:ext cx="791470" cy="828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4" name="Picture 2" descr="file, java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7706" y="3580358"/>
              <a:ext cx="718845" cy="7188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e 26"/>
          <p:cNvGrpSpPr/>
          <p:nvPr/>
        </p:nvGrpSpPr>
        <p:grpSpPr>
          <a:xfrm>
            <a:off x="6643439" y="4852342"/>
            <a:ext cx="791470" cy="995753"/>
            <a:chOff x="4787998" y="3526977"/>
            <a:chExt cx="791470" cy="995753"/>
          </a:xfrm>
        </p:grpSpPr>
        <p:sp>
          <p:nvSpPr>
            <p:cNvPr id="28" name="Rectangle 27"/>
            <p:cNvSpPr/>
            <p:nvPr/>
          </p:nvSpPr>
          <p:spPr>
            <a:xfrm>
              <a:off x="4787998" y="3694638"/>
              <a:ext cx="791470" cy="828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9" name="Picture 2" descr="file, java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1536" y="3526977"/>
              <a:ext cx="718845" cy="718846"/>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5" name="Connecteur droit avec flèche 34"/>
          <p:cNvCxnSpPr>
            <a:stCxn id="32" idx="0"/>
          </p:cNvCxnSpPr>
          <p:nvPr/>
        </p:nvCxnSpPr>
        <p:spPr>
          <a:xfrm flipV="1">
            <a:off x="6677212" y="2767213"/>
            <a:ext cx="0" cy="1351570"/>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a:stCxn id="9" idx="1"/>
            <a:endCxn id="5" idx="3"/>
          </p:cNvCxnSpPr>
          <p:nvPr/>
        </p:nvCxnSpPr>
        <p:spPr>
          <a:xfrm flipH="1">
            <a:off x="3472856" y="2371169"/>
            <a:ext cx="2448272" cy="0"/>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p:nvPr/>
        </p:nvCxnSpPr>
        <p:spPr>
          <a:xfrm flipH="1">
            <a:off x="3472856" y="2797619"/>
            <a:ext cx="2441501" cy="1985818"/>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472855" y="1039020"/>
            <a:ext cx="2304257" cy="56359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test suite models conform to the PSSM syntax</a:t>
            </a:r>
            <a:endParaRPr lang="en-US" sz="1100" dirty="0">
              <a:cs typeface="Courier New" panose="02070309020205020404" pitchFamily="49" charset="0"/>
            </a:endParaRPr>
          </a:p>
        </p:txBody>
      </p:sp>
      <p:cxnSp>
        <p:nvCxnSpPr>
          <p:cNvPr id="49" name="Connecteur droit 48"/>
          <p:cNvCxnSpPr>
            <a:stCxn id="47" idx="2"/>
          </p:cNvCxnSpPr>
          <p:nvPr/>
        </p:nvCxnSpPr>
        <p:spPr>
          <a:xfrm>
            <a:off x="4624984" y="1602617"/>
            <a:ext cx="0" cy="768552"/>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424065" y="5961747"/>
            <a:ext cx="2304257" cy="56359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semantics in Papyrus Moka model execution tool</a:t>
            </a:r>
            <a:endParaRPr lang="en-US" sz="1100" dirty="0">
              <a:cs typeface="Courier New" panose="02070309020205020404" pitchFamily="49" charset="0"/>
            </a:endParaRPr>
          </a:p>
        </p:txBody>
      </p:sp>
      <p:cxnSp>
        <p:nvCxnSpPr>
          <p:cNvPr id="52" name="Connecteur droit 51"/>
          <p:cNvCxnSpPr/>
          <p:nvPr/>
        </p:nvCxnSpPr>
        <p:spPr>
          <a:xfrm>
            <a:off x="4552976" y="5186912"/>
            <a:ext cx="0" cy="768552"/>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7010792" y="2984905"/>
            <a:ext cx="1620179" cy="9133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Implementation is used to execute the test models defined within the test suite</a:t>
            </a:r>
            <a:endParaRPr lang="en-US" sz="1100" dirty="0">
              <a:cs typeface="Courier New" panose="02070309020205020404" pitchFamily="49" charset="0"/>
            </a:endParaRPr>
          </a:p>
        </p:txBody>
      </p:sp>
      <p:cxnSp>
        <p:nvCxnSpPr>
          <p:cNvPr id="58" name="Connecteur droit 57"/>
          <p:cNvCxnSpPr>
            <a:stCxn id="53" idx="1"/>
          </p:cNvCxnSpPr>
          <p:nvPr/>
        </p:nvCxnSpPr>
        <p:spPr>
          <a:xfrm flipH="1">
            <a:off x="6677212" y="3441583"/>
            <a:ext cx="333580" cy="45710"/>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376513" y="3030615"/>
            <a:ext cx="1368100" cy="9133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Semantic models captures semantics of PSSM syntax</a:t>
            </a:r>
            <a:endParaRPr lang="en-US" sz="1100" dirty="0">
              <a:cs typeface="Courier New" panose="02070309020205020404" pitchFamily="49" charset="0"/>
            </a:endParaRPr>
          </a:p>
        </p:txBody>
      </p:sp>
      <p:cxnSp>
        <p:nvCxnSpPr>
          <p:cNvPr id="64" name="Connecteur droit 63"/>
          <p:cNvCxnSpPr/>
          <p:nvPr/>
        </p:nvCxnSpPr>
        <p:spPr>
          <a:xfrm flipH="1" flipV="1">
            <a:off x="1744613" y="3441583"/>
            <a:ext cx="252079" cy="113236"/>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2896792" y="3024670"/>
            <a:ext cx="1368100" cy="9133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Test execution enables semantic definition validation</a:t>
            </a:r>
            <a:endParaRPr lang="en-US" sz="1100" dirty="0">
              <a:cs typeface="Courier New" panose="02070309020205020404" pitchFamily="49" charset="0"/>
            </a:endParaRPr>
          </a:p>
        </p:txBody>
      </p:sp>
      <p:cxnSp>
        <p:nvCxnSpPr>
          <p:cNvPr id="67" name="Connecteur droit 66"/>
          <p:cNvCxnSpPr/>
          <p:nvPr/>
        </p:nvCxnSpPr>
        <p:spPr>
          <a:xfrm flipH="1" flipV="1">
            <a:off x="4264892" y="3527059"/>
            <a:ext cx="576064" cy="104250"/>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0" name="Connecteur droit avec flèche 69"/>
          <p:cNvCxnSpPr>
            <a:stCxn id="10" idx="3"/>
          </p:cNvCxnSpPr>
          <p:nvPr/>
        </p:nvCxnSpPr>
        <p:spPr>
          <a:xfrm flipV="1">
            <a:off x="7433296" y="1304786"/>
            <a:ext cx="621611" cy="528564"/>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document, excel, spreadsheet, table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0834" y="951470"/>
            <a:ext cx="600001" cy="600001"/>
          </a:xfrm>
          <a:prstGeom prst="rect">
            <a:avLst/>
          </a:prstGeom>
          <a:noFill/>
          <a:extLst>
            <a:ext uri="{909E8E84-426E-40DD-AFC4-6F175D3DCCD1}">
              <a14:hiddenFill xmlns:a14="http://schemas.microsoft.com/office/drawing/2010/main">
                <a:solidFill>
                  <a:srgbClr val="FFFFFF"/>
                </a:solidFill>
              </a14:hiddenFill>
            </a:ext>
          </a:extLst>
        </p:spPr>
      </p:pic>
      <p:sp>
        <p:nvSpPr>
          <p:cNvPr id="72" name="ZoneTexte 71"/>
          <p:cNvSpPr txBox="1"/>
          <p:nvPr/>
        </p:nvSpPr>
        <p:spPr>
          <a:xfrm>
            <a:off x="7829368" y="1514083"/>
            <a:ext cx="1063112" cy="261610"/>
          </a:xfrm>
          <a:prstGeom prst="rect">
            <a:avLst/>
          </a:prstGeom>
          <a:noFill/>
        </p:spPr>
        <p:txBody>
          <a:bodyPr wrap="none" rtlCol="0">
            <a:spAutoFit/>
          </a:bodyPr>
          <a:lstStyle/>
          <a:p>
            <a:r>
              <a:rPr lang="en-US" sz="1100" dirty="0" smtClean="0"/>
              <a:t>Requirements</a:t>
            </a:r>
            <a:endParaRPr lang="en-US" sz="1100" dirty="0"/>
          </a:p>
        </p:txBody>
      </p:sp>
      <p:sp>
        <p:nvSpPr>
          <p:cNvPr id="14" name="Date Placeholder 13"/>
          <p:cNvSpPr>
            <a:spLocks noGrp="1"/>
          </p:cNvSpPr>
          <p:nvPr>
            <p:ph type="dt" sz="half" idx="10"/>
          </p:nvPr>
        </p:nvSpPr>
        <p:spPr/>
        <p:txBody>
          <a:bodyPr/>
          <a:lstStyle/>
          <a:p>
            <a:r>
              <a:rPr lang="en-US" altLang="en-US" smtClean="0"/>
              <a:t>14 September 2016</a:t>
            </a:r>
            <a:endParaRPr lang="en-US" altLang="en-US" dirty="0"/>
          </a:p>
        </p:txBody>
      </p:sp>
      <p:sp>
        <p:nvSpPr>
          <p:cNvPr id="3" name="Slide Number Placeholder 2"/>
          <p:cNvSpPr>
            <a:spLocks noGrp="1"/>
          </p:cNvSpPr>
          <p:nvPr>
            <p:ph type="sldNum" sz="quarter" idx="12"/>
          </p:nvPr>
        </p:nvSpPr>
        <p:spPr/>
        <p:txBody>
          <a:bodyPr/>
          <a:lstStyle/>
          <a:p>
            <a:fld id="{9F92182E-64AA-F941-A040-F5ADA82DD3F4}" type="slidenum">
              <a:rPr lang="en-US" altLang="en-US" smtClean="0"/>
              <a:pPr/>
              <a:t>9</a:t>
            </a:fld>
            <a:endParaRPr lang="en-US" altLang="en-US"/>
          </a:p>
        </p:txBody>
      </p:sp>
    </p:spTree>
    <p:extLst>
      <p:ext uri="{BB962C8B-B14F-4D97-AF65-F5344CB8AC3E}">
        <p14:creationId xmlns:p14="http://schemas.microsoft.com/office/powerpoint/2010/main" val="199408688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28053</TotalTime>
  <Words>5192</Words>
  <Application>Microsoft Macintosh PowerPoint</Application>
  <PresentationFormat>On-screen Show (4:3)</PresentationFormat>
  <Paragraphs>622</Paragraphs>
  <Slides>58</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Calibri</vt:lpstr>
      <vt:lpstr>Courier New</vt:lpstr>
      <vt:lpstr>Wingdings</vt:lpstr>
      <vt:lpstr>Arial</vt:lpstr>
      <vt:lpstr>Default Design</vt:lpstr>
      <vt:lpstr>Precise Semantics of  UML State Machines (PSSM)</vt:lpstr>
      <vt:lpstr>Submission Team</vt:lpstr>
      <vt:lpstr>Mandatory Requirements</vt:lpstr>
      <vt:lpstr>Mandatory Requirements</vt:lpstr>
      <vt:lpstr>Non-Mandatory Features</vt:lpstr>
      <vt:lpstr>Issues To Be Discussed</vt:lpstr>
      <vt:lpstr>Issues To Be Discussed</vt:lpstr>
      <vt:lpstr>Conformance</vt:lpstr>
      <vt:lpstr>Submission Structure</vt:lpstr>
      <vt:lpstr>PSSM Syntax</vt:lpstr>
      <vt:lpstr>PSSM Syntax: Subsetting</vt:lpstr>
      <vt:lpstr>PSSM Syntax: Constraints</vt:lpstr>
      <vt:lpstr>Constraints: Additions and Updates</vt:lpstr>
      <vt:lpstr>Constraints: Behavior State Machines</vt:lpstr>
      <vt:lpstr>Constraints: State Machine Redefinition</vt:lpstr>
      <vt:lpstr>PSSM Semantics</vt:lpstr>
      <vt:lpstr>Extensions to PSCS</vt:lpstr>
      <vt:lpstr>PSSM: Structured Classifiers</vt:lpstr>
      <vt:lpstr>PSSM: Values</vt:lpstr>
      <vt:lpstr>PSSM: Common Behavior (1)</vt:lpstr>
      <vt:lpstr>PSSM: Common Behavior (2)</vt:lpstr>
      <vt:lpstr>PSSM: Loci</vt:lpstr>
      <vt:lpstr>State Machines Semantics</vt:lpstr>
      <vt:lpstr>Core</vt:lpstr>
      <vt:lpstr>PSSM: State Machine Execution</vt:lpstr>
      <vt:lpstr>PSSM: Configuration and Accepter</vt:lpstr>
      <vt:lpstr>PSSM: State Machine Visitor</vt:lpstr>
      <vt:lpstr>PSSM: Region Activation, Vertex Activation and Transition Activations</vt:lpstr>
      <vt:lpstr>PSSM: Region Activation</vt:lpstr>
      <vt:lpstr>PSSM: Vertex Activation</vt:lpstr>
      <vt:lpstr>PSSM: Transition Activation</vt:lpstr>
      <vt:lpstr>PSSM: State Machine Configuration</vt:lpstr>
      <vt:lpstr>Vertex Activation Specializations</vt:lpstr>
      <vt:lpstr>PSSM: State Activation</vt:lpstr>
      <vt:lpstr>PSSM: Final State Activation</vt:lpstr>
      <vt:lpstr>PSSM: Do Activity Execution</vt:lpstr>
      <vt:lpstr>PSSM: Pseudostate Activation</vt:lpstr>
      <vt:lpstr>PSSM: Initial, Terminate, Fork and Join</vt:lpstr>
      <vt:lpstr>PSSM: Connection Point Pseudostate Activations</vt:lpstr>
      <vt:lpstr>PSSM: Conditional Pseudostate Activations</vt:lpstr>
      <vt:lpstr>PSSM: History Pseudostate Activations</vt:lpstr>
      <vt:lpstr>PSSM: Transition Activations</vt:lpstr>
      <vt:lpstr>Event Occurrences</vt:lpstr>
      <vt:lpstr>PSSM: State Activation and Event Occurrence</vt:lpstr>
      <vt:lpstr>PSSM: Completion Event and Deferred Event Occurrence</vt:lpstr>
      <vt:lpstr>PSSM: Call Event Occurrence</vt:lpstr>
      <vt:lpstr>Event Data Passing</vt:lpstr>
      <vt:lpstr>PSSM: Event Data Passing</vt:lpstr>
      <vt:lpstr>State Machine Redefinition</vt:lpstr>
      <vt:lpstr>PSSM: State Machine Redefinition (1)</vt:lpstr>
      <vt:lpstr>PSSM: State Machine Redefinition (2)</vt:lpstr>
      <vt:lpstr>Semantic Model Testing</vt:lpstr>
      <vt:lpstr>Test Suite: Semantic Model assessment</vt:lpstr>
      <vt:lpstr>Test Suite: Semantic Test Architecture</vt:lpstr>
      <vt:lpstr>Test Suite: Example Test Definition</vt:lpstr>
      <vt:lpstr>Test Suite: Example Test Execution</vt:lpstr>
      <vt:lpstr>Testing Status: Requirement Coverage</vt:lpstr>
      <vt:lpstr>Next Steps</vt:lpstr>
    </vt:vector>
  </TitlesOfParts>
  <Company>CEA</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LEFEVRE-REMY Elisabeth 133892</dc:creator>
  <cp:lastModifiedBy>Ed Seidewitz</cp:lastModifiedBy>
  <cp:revision>4090</cp:revision>
  <cp:lastPrinted>2016-03-11T20:29:26Z</cp:lastPrinted>
  <dcterms:created xsi:type="dcterms:W3CDTF">2013-02-01T10:51:35Z</dcterms:created>
  <dcterms:modified xsi:type="dcterms:W3CDTF">2016-09-14T04:53:13Z</dcterms:modified>
</cp:coreProperties>
</file>