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6" r:id="rId3"/>
    <p:sldId id="257" r:id="rId4"/>
    <p:sldId id="259" r:id="rId5"/>
    <p:sldId id="260" r:id="rId6"/>
    <p:sldId id="261" r:id="rId7"/>
    <p:sldId id="262" r:id="rId8"/>
    <p:sldId id="263" r:id="rId9"/>
    <p:sldId id="258"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9"/>
    <p:restoredTop sz="94528"/>
  </p:normalViewPr>
  <p:slideViewPr>
    <p:cSldViewPr snapToGrid="0" snapToObjects="1">
      <p:cViewPr varScale="1">
        <p:scale>
          <a:sx n="116" d="100"/>
          <a:sy n="116" d="100"/>
        </p:scale>
        <p:origin x="7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4D6E7-BBD7-3741-8DA3-29144E790CEC}" type="datetimeFigureOut">
              <a:rPr lang="en-US" smtClean="0"/>
              <a:t>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AF900-C1E4-7F43-A45F-13D35182138E}" type="slidenum">
              <a:rPr lang="en-US" smtClean="0"/>
              <a:t>‹#›</a:t>
            </a:fld>
            <a:endParaRPr lang="en-US"/>
          </a:p>
        </p:txBody>
      </p:sp>
    </p:spTree>
    <p:extLst>
      <p:ext uri="{BB962C8B-B14F-4D97-AF65-F5344CB8AC3E}">
        <p14:creationId xmlns:p14="http://schemas.microsoft.com/office/powerpoint/2010/main" val="107557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3AF900-C1E4-7F43-A45F-13D35182138E}" type="slidenum">
              <a:rPr lang="en-US" smtClean="0"/>
              <a:t>1</a:t>
            </a:fld>
            <a:endParaRPr lang="en-US"/>
          </a:p>
        </p:txBody>
      </p:sp>
    </p:spTree>
    <p:extLst>
      <p:ext uri="{BB962C8B-B14F-4D97-AF65-F5344CB8AC3E}">
        <p14:creationId xmlns:p14="http://schemas.microsoft.com/office/powerpoint/2010/main" val="180197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D7BEED-3877-7C47-AFF9-B62BECCA939C}"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15F-34F7-634A-8E01-2E37A0217820}" type="slidenum">
              <a:rPr lang="en-US" smtClean="0"/>
              <a:t>‹#›</a:t>
            </a:fld>
            <a:endParaRPr lang="en-US"/>
          </a:p>
        </p:txBody>
      </p:sp>
      <p:cxnSp>
        <p:nvCxnSpPr>
          <p:cNvPr id="7" name="Straight Connector 6"/>
          <p:cNvCxnSpPr/>
          <p:nvPr userDrawn="1"/>
        </p:nvCxnSpPr>
        <p:spPr>
          <a:xfrm>
            <a:off x="838200" y="1122363"/>
            <a:ext cx="1051560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userDrawn="1"/>
        </p:nvCxnSpPr>
        <p:spPr>
          <a:xfrm>
            <a:off x="838200" y="5256919"/>
            <a:ext cx="105156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3878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CCDAE-E23F-C74B-B451-4B4A83701830}"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15F-34F7-634A-8E01-2E37A0217820}" type="slidenum">
              <a:rPr lang="en-US" smtClean="0"/>
              <a:t>‹#›</a:t>
            </a:fld>
            <a:endParaRPr lang="en-US"/>
          </a:p>
        </p:txBody>
      </p:sp>
    </p:spTree>
    <p:extLst>
      <p:ext uri="{BB962C8B-B14F-4D97-AF65-F5344CB8AC3E}">
        <p14:creationId xmlns:p14="http://schemas.microsoft.com/office/powerpoint/2010/main" val="96196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16F25-9422-FE40-83B1-7B48DA24A043}"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15F-34F7-634A-8E01-2E37A0217820}" type="slidenum">
              <a:rPr lang="en-US" smtClean="0"/>
              <a:t>‹#›</a:t>
            </a:fld>
            <a:endParaRPr lang="en-US"/>
          </a:p>
        </p:txBody>
      </p:sp>
    </p:spTree>
    <p:extLst>
      <p:ext uri="{BB962C8B-B14F-4D97-AF65-F5344CB8AC3E}">
        <p14:creationId xmlns:p14="http://schemas.microsoft.com/office/powerpoint/2010/main" val="141356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4742"/>
          </a:xfrm>
        </p:spPr>
        <p:txBody>
          <a:bodyPr>
            <a:normAutofit/>
          </a:bodyPr>
          <a:lstStyle>
            <a:lvl1pPr>
              <a:defRPr sz="3200" b="1"/>
            </a:lvl1pPr>
          </a:lstStyle>
          <a:p>
            <a:r>
              <a:rPr lang="en-US" dirty="0" smtClean="0"/>
              <a:t>Click to edit Master title style</a:t>
            </a:r>
            <a:endParaRPr lang="en-US" dirty="0"/>
          </a:p>
        </p:txBody>
      </p:sp>
      <p:sp>
        <p:nvSpPr>
          <p:cNvPr id="3" name="Content Placeholder 2"/>
          <p:cNvSpPr>
            <a:spLocks noGrp="1"/>
          </p:cNvSpPr>
          <p:nvPr>
            <p:ph idx="1"/>
          </p:nvPr>
        </p:nvSpPr>
        <p:spPr>
          <a:xfrm>
            <a:off x="838200" y="1286933"/>
            <a:ext cx="10515600" cy="489003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BCCB1DC-7377-E14A-8BD8-B6FAF33E0101}"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15F-34F7-634A-8E01-2E37A0217820}" type="slidenum">
              <a:rPr lang="en-US" smtClean="0"/>
              <a:t>‹#›</a:t>
            </a:fld>
            <a:endParaRPr lang="en-US"/>
          </a:p>
        </p:txBody>
      </p:sp>
      <p:cxnSp>
        <p:nvCxnSpPr>
          <p:cNvPr id="7" name="Straight Connector 6"/>
          <p:cNvCxnSpPr/>
          <p:nvPr userDrawn="1"/>
        </p:nvCxnSpPr>
        <p:spPr>
          <a:xfrm>
            <a:off x="838200" y="1051102"/>
            <a:ext cx="105156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897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D6C04-21B9-E747-9ECA-F5206777CE83}"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15F-34F7-634A-8E01-2E37A0217820}" type="slidenum">
              <a:rPr lang="en-US" smtClean="0"/>
              <a:t>‹#›</a:t>
            </a:fld>
            <a:endParaRPr lang="en-US"/>
          </a:p>
        </p:txBody>
      </p:sp>
    </p:spTree>
    <p:extLst>
      <p:ext uri="{BB962C8B-B14F-4D97-AF65-F5344CB8AC3E}">
        <p14:creationId xmlns:p14="http://schemas.microsoft.com/office/powerpoint/2010/main" val="69649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974DC0-6A3A-544F-B97B-85167D7626B3}" type="datetime1">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8915F-34F7-634A-8E01-2E37A0217820}" type="slidenum">
              <a:rPr lang="en-US" smtClean="0"/>
              <a:t>‹#›</a:t>
            </a:fld>
            <a:endParaRPr lang="en-US"/>
          </a:p>
        </p:txBody>
      </p:sp>
    </p:spTree>
    <p:extLst>
      <p:ext uri="{BB962C8B-B14F-4D97-AF65-F5344CB8AC3E}">
        <p14:creationId xmlns:p14="http://schemas.microsoft.com/office/powerpoint/2010/main" val="10543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FE4205-9AF3-5B4A-93F9-FB3F7E8D91F3}" type="datetime1">
              <a:rPr lang="en-US" smtClean="0"/>
              <a:t>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8915F-34F7-634A-8E01-2E37A0217820}" type="slidenum">
              <a:rPr lang="en-US" smtClean="0"/>
              <a:t>‹#›</a:t>
            </a:fld>
            <a:endParaRPr lang="en-US"/>
          </a:p>
        </p:txBody>
      </p:sp>
    </p:spTree>
    <p:extLst>
      <p:ext uri="{BB962C8B-B14F-4D97-AF65-F5344CB8AC3E}">
        <p14:creationId xmlns:p14="http://schemas.microsoft.com/office/powerpoint/2010/main" val="35043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385B0-B1E2-8743-912F-DECCCA81DB18}" type="datetime1">
              <a:rPr lang="en-US" smtClean="0"/>
              <a:t>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8915F-34F7-634A-8E01-2E37A0217820}" type="slidenum">
              <a:rPr lang="en-US" smtClean="0"/>
              <a:t>‹#›</a:t>
            </a:fld>
            <a:endParaRPr lang="en-US"/>
          </a:p>
        </p:txBody>
      </p:sp>
      <p:cxnSp>
        <p:nvCxnSpPr>
          <p:cNvPr id="6" name="Straight Connector 5"/>
          <p:cNvCxnSpPr/>
          <p:nvPr userDrawn="1"/>
        </p:nvCxnSpPr>
        <p:spPr>
          <a:xfrm>
            <a:off x="838200" y="1051102"/>
            <a:ext cx="105156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3197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909E-C5F6-6C44-8CC2-D2F4286FE7D5}" type="datetime1">
              <a:rPr lang="en-US" smtClean="0"/>
              <a:t>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8915F-34F7-634A-8E01-2E37A0217820}" type="slidenum">
              <a:rPr lang="en-US" smtClean="0"/>
              <a:t>‹#›</a:t>
            </a:fld>
            <a:endParaRPr lang="en-US"/>
          </a:p>
        </p:txBody>
      </p:sp>
    </p:spTree>
    <p:extLst>
      <p:ext uri="{BB962C8B-B14F-4D97-AF65-F5344CB8AC3E}">
        <p14:creationId xmlns:p14="http://schemas.microsoft.com/office/powerpoint/2010/main" val="41402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24EE94-58C8-5B4F-AA8B-5D2F432364DB}" type="datetime1">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8915F-34F7-634A-8E01-2E37A0217820}" type="slidenum">
              <a:rPr lang="en-US" smtClean="0"/>
              <a:t>‹#›</a:t>
            </a:fld>
            <a:endParaRPr lang="en-US"/>
          </a:p>
        </p:txBody>
      </p:sp>
    </p:spTree>
    <p:extLst>
      <p:ext uri="{BB962C8B-B14F-4D97-AF65-F5344CB8AC3E}">
        <p14:creationId xmlns:p14="http://schemas.microsoft.com/office/powerpoint/2010/main" val="63120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D2C20-A47F-6744-84FF-D00AFFC309F5}" type="datetime1">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8915F-34F7-634A-8E01-2E37A0217820}" type="slidenum">
              <a:rPr lang="en-US" smtClean="0"/>
              <a:t>‹#›</a:t>
            </a:fld>
            <a:endParaRPr lang="en-US"/>
          </a:p>
        </p:txBody>
      </p:sp>
    </p:spTree>
    <p:extLst>
      <p:ext uri="{BB962C8B-B14F-4D97-AF65-F5344CB8AC3E}">
        <p14:creationId xmlns:p14="http://schemas.microsoft.com/office/powerpoint/2010/main" val="1517239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8597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86932"/>
            <a:ext cx="10515600" cy="489002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ABEE2-F93D-2242-9261-B8D939235D31}" type="datetime1">
              <a:rPr lang="en-US" smtClean="0"/>
              <a:t>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8915F-34F7-634A-8E01-2E37A0217820}" type="slidenum">
              <a:rPr lang="en-US" smtClean="0"/>
              <a:t>‹#›</a:t>
            </a:fld>
            <a:endParaRPr lang="en-US"/>
          </a:p>
        </p:txBody>
      </p:sp>
    </p:spTree>
    <p:extLst>
      <p:ext uri="{BB962C8B-B14F-4D97-AF65-F5344CB8AC3E}">
        <p14:creationId xmlns:p14="http://schemas.microsoft.com/office/powerpoint/2010/main" val="132546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Issue Resolutions Needed for PSSM</a:t>
            </a:r>
            <a:endParaRPr lang="en-US" dirty="0"/>
          </a:p>
        </p:txBody>
      </p:sp>
      <p:sp>
        <p:nvSpPr>
          <p:cNvPr id="3" name="Subtitle 2"/>
          <p:cNvSpPr>
            <a:spLocks noGrp="1"/>
          </p:cNvSpPr>
          <p:nvPr>
            <p:ph type="subTitle" idx="1"/>
          </p:nvPr>
        </p:nvSpPr>
        <p:spPr/>
        <p:txBody>
          <a:bodyPr/>
          <a:lstStyle/>
          <a:p>
            <a:r>
              <a:rPr lang="en-US" dirty="0" smtClean="0"/>
              <a:t>Ed Seidewitz (for the PSSM Submission Team)</a:t>
            </a:r>
          </a:p>
          <a:p>
            <a:r>
              <a:rPr lang="en-US" dirty="0" smtClean="0"/>
              <a:t>UML 2.6 RTF Meeting, Orlando FL</a:t>
            </a:r>
          </a:p>
          <a:p>
            <a:r>
              <a:rPr lang="en-US" dirty="0" smtClean="0"/>
              <a:t>21 June 2016</a:t>
            </a:r>
            <a:endParaRPr lang="en-US" dirty="0"/>
          </a:p>
        </p:txBody>
      </p:sp>
      <p:sp>
        <p:nvSpPr>
          <p:cNvPr id="4" name="Slide Number Placeholder 3"/>
          <p:cNvSpPr>
            <a:spLocks noGrp="1"/>
          </p:cNvSpPr>
          <p:nvPr>
            <p:ph type="sldNum" sz="quarter" idx="12"/>
          </p:nvPr>
        </p:nvSpPr>
        <p:spPr/>
        <p:txBody>
          <a:bodyPr/>
          <a:lstStyle/>
          <a:p>
            <a:fld id="{4BC8915F-34F7-634A-8E01-2E37A0217820}" type="slidenum">
              <a:rPr lang="en-US" smtClean="0"/>
              <a:t>1</a:t>
            </a:fld>
            <a:endParaRPr lang="en-US"/>
          </a:p>
        </p:txBody>
      </p:sp>
    </p:spTree>
    <p:extLst>
      <p:ext uri="{BB962C8B-B14F-4D97-AF65-F5344CB8AC3E}">
        <p14:creationId xmlns:p14="http://schemas.microsoft.com/office/powerpoint/2010/main" val="45547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Guards: PSSM Issue</a:t>
            </a:r>
            <a:endParaRPr lang="en-US" dirty="0"/>
          </a:p>
        </p:txBody>
      </p:sp>
      <p:sp>
        <p:nvSpPr>
          <p:cNvPr id="4" name="Rectangle 3"/>
          <p:cNvSpPr/>
          <p:nvPr/>
        </p:nvSpPr>
        <p:spPr>
          <a:xfrm>
            <a:off x="1865489" y="4282986"/>
            <a:ext cx="1241778" cy="575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State</a:t>
            </a:r>
            <a:endParaRPr lang="en-US">
              <a:solidFill>
                <a:schemeClr val="tx1"/>
              </a:solidFill>
            </a:endParaRPr>
          </a:p>
        </p:txBody>
      </p:sp>
      <p:sp>
        <p:nvSpPr>
          <p:cNvPr id="5" name="Rectangle 4"/>
          <p:cNvSpPr/>
          <p:nvPr/>
        </p:nvSpPr>
        <p:spPr>
          <a:xfrm>
            <a:off x="5675489" y="4282986"/>
            <a:ext cx="1241778" cy="575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Behavior</a:t>
            </a:r>
            <a:endParaRPr lang="en-US" dirty="0">
              <a:solidFill>
                <a:schemeClr val="tx1"/>
              </a:solidFill>
            </a:endParaRPr>
          </a:p>
        </p:txBody>
      </p:sp>
      <p:sp>
        <p:nvSpPr>
          <p:cNvPr id="6" name="Rectangle 5"/>
          <p:cNvSpPr/>
          <p:nvPr/>
        </p:nvSpPr>
        <p:spPr>
          <a:xfrm>
            <a:off x="1865489" y="1455119"/>
            <a:ext cx="1241778" cy="575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Transition</a:t>
            </a:r>
            <a:endParaRPr lang="en-US" dirty="0">
              <a:solidFill>
                <a:schemeClr val="tx1"/>
              </a:solidFill>
            </a:endParaRPr>
          </a:p>
        </p:txBody>
      </p:sp>
      <p:sp>
        <p:nvSpPr>
          <p:cNvPr id="7" name="Rectangle 6"/>
          <p:cNvSpPr/>
          <p:nvPr/>
        </p:nvSpPr>
        <p:spPr>
          <a:xfrm>
            <a:off x="5675489" y="1455119"/>
            <a:ext cx="1241778" cy="575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Constraint</a:t>
            </a:r>
            <a:endParaRPr lang="en-US" dirty="0">
              <a:solidFill>
                <a:schemeClr val="tx1"/>
              </a:solidFill>
            </a:endParaRPr>
          </a:p>
        </p:txBody>
      </p:sp>
      <p:sp>
        <p:nvSpPr>
          <p:cNvPr id="8" name="Rectangle 7"/>
          <p:cNvSpPr/>
          <p:nvPr/>
        </p:nvSpPr>
        <p:spPr>
          <a:xfrm>
            <a:off x="5675489" y="2869052"/>
            <a:ext cx="1241778" cy="575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Opaque Expression</a:t>
            </a:r>
            <a:endParaRPr lang="en-US" dirty="0">
              <a:solidFill>
                <a:schemeClr val="tx1"/>
              </a:solidFill>
            </a:endParaRPr>
          </a:p>
        </p:txBody>
      </p:sp>
      <p:cxnSp>
        <p:nvCxnSpPr>
          <p:cNvPr id="10" name="Straight Arrow Connector 9"/>
          <p:cNvCxnSpPr>
            <a:stCxn id="6" idx="3"/>
            <a:endCxn id="7" idx="1"/>
          </p:cNvCxnSpPr>
          <p:nvPr/>
        </p:nvCxnSpPr>
        <p:spPr>
          <a:xfrm>
            <a:off x="3107267" y="1742987"/>
            <a:ext cx="256822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07267" y="4433635"/>
            <a:ext cx="256822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07267" y="4779629"/>
            <a:ext cx="256822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8" idx="0"/>
          </p:cNvCxnSpPr>
          <p:nvPr/>
        </p:nvCxnSpPr>
        <p:spPr>
          <a:xfrm>
            <a:off x="6296378" y="2030854"/>
            <a:ext cx="0" cy="8381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96378" y="3444787"/>
            <a:ext cx="0" cy="8381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107267" y="2002242"/>
            <a:ext cx="2568222" cy="22807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16242" y="1435209"/>
            <a:ext cx="605550" cy="307777"/>
          </a:xfrm>
          <a:prstGeom prst="rect">
            <a:avLst/>
          </a:prstGeom>
          <a:noFill/>
        </p:spPr>
        <p:txBody>
          <a:bodyPr wrap="none" rtlCol="0">
            <a:spAutoFit/>
          </a:bodyPr>
          <a:lstStyle/>
          <a:p>
            <a:r>
              <a:rPr lang="en-US" sz="1400" dirty="0" smtClean="0"/>
              <a:t>guard</a:t>
            </a:r>
            <a:endParaRPr lang="en-US" sz="1400" dirty="0"/>
          </a:p>
        </p:txBody>
      </p:sp>
      <p:sp>
        <p:nvSpPr>
          <p:cNvPr id="20" name="TextBox 19"/>
          <p:cNvSpPr txBox="1"/>
          <p:nvPr/>
        </p:nvSpPr>
        <p:spPr>
          <a:xfrm>
            <a:off x="4916242" y="4119115"/>
            <a:ext cx="573298" cy="307777"/>
          </a:xfrm>
          <a:prstGeom prst="rect">
            <a:avLst/>
          </a:prstGeom>
          <a:noFill/>
        </p:spPr>
        <p:txBody>
          <a:bodyPr wrap="none" rtlCol="0">
            <a:spAutoFit/>
          </a:bodyPr>
          <a:lstStyle/>
          <a:p>
            <a:r>
              <a:rPr lang="en-US" sz="1400" dirty="0" smtClean="0"/>
              <a:t>entry</a:t>
            </a:r>
            <a:endParaRPr lang="en-US" sz="1400" dirty="0"/>
          </a:p>
        </p:txBody>
      </p:sp>
      <p:sp>
        <p:nvSpPr>
          <p:cNvPr id="21" name="TextBox 20"/>
          <p:cNvSpPr txBox="1"/>
          <p:nvPr/>
        </p:nvSpPr>
        <p:spPr>
          <a:xfrm>
            <a:off x="4916242" y="4471852"/>
            <a:ext cx="452881" cy="307777"/>
          </a:xfrm>
          <a:prstGeom prst="rect">
            <a:avLst/>
          </a:prstGeom>
          <a:noFill/>
        </p:spPr>
        <p:txBody>
          <a:bodyPr wrap="none" rtlCol="0">
            <a:spAutoFit/>
          </a:bodyPr>
          <a:lstStyle/>
          <a:p>
            <a:r>
              <a:rPr lang="en-US" sz="1400" dirty="0" smtClean="0"/>
              <a:t>exit</a:t>
            </a:r>
            <a:endParaRPr lang="en-US" sz="1400" dirty="0"/>
          </a:p>
        </p:txBody>
      </p:sp>
      <p:sp>
        <p:nvSpPr>
          <p:cNvPr id="22" name="TextBox 21"/>
          <p:cNvSpPr txBox="1"/>
          <p:nvPr/>
        </p:nvSpPr>
        <p:spPr>
          <a:xfrm>
            <a:off x="5235143" y="3704041"/>
            <a:ext cx="602153" cy="307777"/>
          </a:xfrm>
          <a:prstGeom prst="rect">
            <a:avLst/>
          </a:prstGeom>
          <a:noFill/>
        </p:spPr>
        <p:txBody>
          <a:bodyPr wrap="none" rtlCol="0">
            <a:spAutoFit/>
          </a:bodyPr>
          <a:lstStyle/>
          <a:p>
            <a:r>
              <a:rPr lang="en-US" sz="1400" dirty="0" smtClean="0"/>
              <a:t>effect</a:t>
            </a:r>
            <a:endParaRPr lang="en-US" sz="1400" dirty="0"/>
          </a:p>
        </p:txBody>
      </p:sp>
      <p:sp>
        <p:nvSpPr>
          <p:cNvPr id="23" name="TextBox 22"/>
          <p:cNvSpPr txBox="1"/>
          <p:nvPr/>
        </p:nvSpPr>
        <p:spPr>
          <a:xfrm>
            <a:off x="6313047" y="2536644"/>
            <a:ext cx="1103379" cy="307777"/>
          </a:xfrm>
          <a:prstGeom prst="rect">
            <a:avLst/>
          </a:prstGeom>
          <a:noFill/>
        </p:spPr>
        <p:txBody>
          <a:bodyPr wrap="none" rtlCol="0">
            <a:spAutoFit/>
          </a:bodyPr>
          <a:lstStyle/>
          <a:p>
            <a:r>
              <a:rPr lang="en-US" sz="1400" smtClean="0"/>
              <a:t>specification</a:t>
            </a:r>
            <a:endParaRPr lang="en-US" sz="1400" dirty="0"/>
          </a:p>
        </p:txBody>
      </p:sp>
      <p:sp>
        <p:nvSpPr>
          <p:cNvPr id="24" name="TextBox 23"/>
          <p:cNvSpPr txBox="1"/>
          <p:nvPr/>
        </p:nvSpPr>
        <p:spPr>
          <a:xfrm>
            <a:off x="6313047" y="3859854"/>
            <a:ext cx="827791" cy="307777"/>
          </a:xfrm>
          <a:prstGeom prst="rect">
            <a:avLst/>
          </a:prstGeom>
          <a:noFill/>
        </p:spPr>
        <p:txBody>
          <a:bodyPr wrap="none" rtlCol="0">
            <a:spAutoFit/>
          </a:bodyPr>
          <a:lstStyle/>
          <a:p>
            <a:r>
              <a:rPr lang="en-US" sz="1400" dirty="0" smtClean="0"/>
              <a:t>behavior</a:t>
            </a:r>
            <a:endParaRPr lang="en-US" sz="1400" dirty="0"/>
          </a:p>
        </p:txBody>
      </p:sp>
      <p:sp>
        <p:nvSpPr>
          <p:cNvPr id="26" name="Rectangle 25"/>
          <p:cNvSpPr/>
          <p:nvPr/>
        </p:nvSpPr>
        <p:spPr>
          <a:xfrm>
            <a:off x="838200" y="5210916"/>
            <a:ext cx="10515600" cy="1107996"/>
          </a:xfrm>
          <a:prstGeom prst="rect">
            <a:avLst/>
          </a:prstGeom>
          <a:ln>
            <a:solidFill>
              <a:schemeClr val="tx1"/>
            </a:solidFill>
          </a:ln>
        </p:spPr>
        <p:txBody>
          <a:bodyPr wrap="square">
            <a:spAutoFit/>
          </a:bodyPr>
          <a:lstStyle/>
          <a:p>
            <a:r>
              <a:rPr lang="en-US" sz="2200" b="1" i="1" dirty="0" smtClean="0"/>
              <a:t>Proposal:</a:t>
            </a:r>
            <a:r>
              <a:rPr lang="en-US" sz="2200" i="1" dirty="0" smtClean="0"/>
              <a:t> Allow the behavior of an opaque expression to have input parameters in addition to the required return parameter. (Other than for transition guards, this could also be used, e.g., as an informal way for mapping local names in the body of an opaque expression.) </a:t>
            </a:r>
            <a:endParaRPr lang="en-US" sz="2200" i="1" dirty="0"/>
          </a:p>
        </p:txBody>
      </p:sp>
      <p:sp>
        <p:nvSpPr>
          <p:cNvPr id="27" name="Slide Number Placeholder 26"/>
          <p:cNvSpPr>
            <a:spLocks noGrp="1"/>
          </p:cNvSpPr>
          <p:nvPr>
            <p:ph type="sldNum" sz="quarter" idx="12"/>
          </p:nvPr>
        </p:nvSpPr>
        <p:spPr/>
        <p:txBody>
          <a:bodyPr/>
          <a:lstStyle/>
          <a:p>
            <a:fld id="{4BC8915F-34F7-634A-8E01-2E37A0217820}" type="slidenum">
              <a:rPr lang="en-US" smtClean="0"/>
              <a:t>10</a:t>
            </a:fld>
            <a:endParaRPr lang="en-US"/>
          </a:p>
        </p:txBody>
      </p:sp>
      <p:sp>
        <p:nvSpPr>
          <p:cNvPr id="29" name="Rounded Rectangular Callout 28"/>
          <p:cNvSpPr/>
          <p:nvPr/>
        </p:nvSpPr>
        <p:spPr>
          <a:xfrm>
            <a:off x="7707099" y="2772593"/>
            <a:ext cx="3302390" cy="1217891"/>
          </a:xfrm>
          <a:prstGeom prst="wedgeRoundRectCallout">
            <a:avLst>
              <a:gd name="adj1" fmla="val -68323"/>
              <a:gd name="adj2" fmla="val 44919"/>
              <a:gd name="adj3" fmla="val 16667"/>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However, the behavior of an opaque expression currently cannot have input parameters (only a return parameter).</a:t>
            </a:r>
            <a:endParaRPr lang="en-US" sz="1600" dirty="0" smtClean="0">
              <a:solidFill>
                <a:schemeClr val="tx1"/>
              </a:solidFill>
            </a:endParaRPr>
          </a:p>
        </p:txBody>
      </p:sp>
      <p:sp>
        <p:nvSpPr>
          <p:cNvPr id="31" name="Rounded Rectangular Callout 30"/>
          <p:cNvSpPr/>
          <p:nvPr/>
        </p:nvSpPr>
        <p:spPr>
          <a:xfrm>
            <a:off x="1766252" y="2272937"/>
            <a:ext cx="3302390" cy="1478509"/>
          </a:xfrm>
          <a:prstGeom prst="wedgeRoundRectCallout">
            <a:avLst>
              <a:gd name="adj1" fmla="val 50638"/>
              <a:gd name="adj2" fmla="val 81604"/>
              <a:gd name="adj3" fmla="val 16667"/>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In PSSM, event occurrence data (signal attribute values or operation parameter values) are passed to entry exit and effect behaviors through behavior parameters</a:t>
            </a:r>
            <a:r>
              <a:rPr lang="en-US" sz="1600" dirty="0">
                <a:solidFill>
                  <a:schemeClr val="tx1"/>
                </a:solidFill>
              </a:rPr>
              <a:t>.</a:t>
            </a:r>
            <a:endParaRPr lang="en-US" sz="1600" dirty="0" smtClean="0">
              <a:solidFill>
                <a:schemeClr val="tx1"/>
              </a:solidFill>
            </a:endParaRPr>
          </a:p>
        </p:txBody>
      </p:sp>
    </p:spTree>
    <p:extLst>
      <p:ext uri="{BB962C8B-B14F-4D97-AF65-F5344CB8AC3E}">
        <p14:creationId xmlns:p14="http://schemas.microsoft.com/office/powerpoint/2010/main" val="109854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Approaches to Resolving the Critical Issues</a:t>
            </a:r>
            <a:endParaRPr lang="en-US" dirty="0"/>
          </a:p>
        </p:txBody>
      </p:sp>
      <p:sp>
        <p:nvSpPr>
          <p:cNvPr id="3" name="Content Placeholder 2"/>
          <p:cNvSpPr>
            <a:spLocks noGrp="1"/>
          </p:cNvSpPr>
          <p:nvPr>
            <p:ph idx="1"/>
          </p:nvPr>
        </p:nvSpPr>
        <p:spPr>
          <a:xfrm>
            <a:off x="838200" y="1185332"/>
            <a:ext cx="10515600" cy="5271912"/>
          </a:xfrm>
        </p:spPr>
        <p:txBody>
          <a:bodyPr>
            <a:normAutofit/>
          </a:bodyPr>
          <a:lstStyle/>
          <a:p>
            <a:pPr marL="514350" indent="-514350">
              <a:buFont typeface="+mj-lt"/>
              <a:buAutoNum type="arabicPeriod"/>
            </a:pPr>
            <a:r>
              <a:rPr lang="en-US" dirty="0" smtClean="0"/>
              <a:t>Declare them to be urgent issues and resolve them immediately, leading to UML 2.5.1.</a:t>
            </a:r>
          </a:p>
          <a:p>
            <a:pPr lvl="1"/>
            <a:r>
              <a:rPr lang="en-US" dirty="0" smtClean="0"/>
              <a:t>The PSSM revised submission would reference UML 2.5.1.</a:t>
            </a:r>
          </a:p>
          <a:p>
            <a:pPr lvl="1"/>
            <a:r>
              <a:rPr lang="en-US" dirty="0" smtClean="0"/>
              <a:t>This could be revised to UML 2.6, if that is completed before PSSM 1.0 is finalized. </a:t>
            </a:r>
          </a:p>
          <a:p>
            <a:pPr marL="514350" indent="-514350">
              <a:buFont typeface="+mj-lt"/>
              <a:buAutoNum type="arabicPeriod"/>
            </a:pPr>
            <a:r>
              <a:rPr lang="en-US" dirty="0" smtClean="0"/>
              <a:t>Approve resolutions for them before the PSSM revised submission.</a:t>
            </a:r>
          </a:p>
          <a:p>
            <a:pPr lvl="1"/>
            <a:r>
              <a:rPr lang="en-US" dirty="0" smtClean="0"/>
              <a:t>The PSSM revised submission would reference UML 2.6 as “in progress”, noting the resolution of the critical issues.</a:t>
            </a:r>
          </a:p>
          <a:p>
            <a:pPr lvl="1"/>
            <a:r>
              <a:rPr lang="en-US" dirty="0" smtClean="0"/>
              <a:t>UML 2.6 would need to be adopted before PSSM 1.0 could be finalized.</a:t>
            </a:r>
          </a:p>
          <a:p>
            <a:pPr marL="514350" indent="-514350">
              <a:buFont typeface="+mj-lt"/>
              <a:buAutoNum type="arabicPeriod"/>
            </a:pPr>
            <a:r>
              <a:rPr lang="en-US" dirty="0" smtClean="0"/>
              <a:t>Propose updates to UML to resolve them as part of the PSSM revised submission.</a:t>
            </a:r>
          </a:p>
          <a:p>
            <a:pPr lvl="1"/>
            <a:r>
              <a:rPr lang="en-US" dirty="0" smtClean="0"/>
              <a:t>If the submission is adopted, UML would then be updated during PSSM finalization.</a:t>
            </a:r>
            <a:endParaRPr lang="en-US" dirty="0"/>
          </a:p>
        </p:txBody>
      </p:sp>
      <p:sp>
        <p:nvSpPr>
          <p:cNvPr id="4" name="Slide Number Placeholder 3"/>
          <p:cNvSpPr>
            <a:spLocks noGrp="1"/>
          </p:cNvSpPr>
          <p:nvPr>
            <p:ph type="sldNum" sz="quarter" idx="12"/>
          </p:nvPr>
        </p:nvSpPr>
        <p:spPr/>
        <p:txBody>
          <a:bodyPr/>
          <a:lstStyle/>
          <a:p>
            <a:fld id="{4BC8915F-34F7-634A-8E01-2E37A0217820}" type="slidenum">
              <a:rPr lang="en-US" smtClean="0"/>
              <a:t>11</a:t>
            </a:fld>
            <a:endParaRPr lang="en-US"/>
          </a:p>
        </p:txBody>
      </p:sp>
    </p:spTree>
    <p:extLst>
      <p:ext uri="{BB962C8B-B14F-4D97-AF65-F5344CB8AC3E}">
        <p14:creationId xmlns:p14="http://schemas.microsoft.com/office/powerpoint/2010/main" val="769729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UML 2.6 Issues for PSSM</a:t>
            </a:r>
            <a:endParaRPr lang="en-US" dirty="0"/>
          </a:p>
        </p:txBody>
      </p:sp>
      <p:sp>
        <p:nvSpPr>
          <p:cNvPr id="3" name="Content Placeholder 2"/>
          <p:cNvSpPr>
            <a:spLocks noGrp="1"/>
          </p:cNvSpPr>
          <p:nvPr>
            <p:ph idx="1"/>
          </p:nvPr>
        </p:nvSpPr>
        <p:spPr>
          <a:xfrm>
            <a:off x="838200" y="2020711"/>
            <a:ext cx="10515600" cy="4156252"/>
          </a:xfrm>
        </p:spPr>
        <p:txBody>
          <a:bodyPr/>
          <a:lstStyle/>
          <a:p>
            <a:r>
              <a:rPr lang="en-US" b="1" dirty="0" smtClean="0"/>
              <a:t>UMLR-685: </a:t>
            </a:r>
            <a:r>
              <a:rPr lang="en-US" dirty="0" err="1" smtClean="0"/>
              <a:t>StateMachine</a:t>
            </a:r>
            <a:r>
              <a:rPr lang="en-US" dirty="0" smtClean="0"/>
              <a:t> Vertex needs to be made a kind of  </a:t>
            </a:r>
            <a:r>
              <a:rPr lang="en-US" dirty="0" err="1" smtClean="0"/>
              <a:t>RedefinableElement</a:t>
            </a:r>
            <a:r>
              <a:rPr lang="en-US" dirty="0" smtClean="0"/>
              <a:t> instead of State</a:t>
            </a:r>
          </a:p>
          <a:p>
            <a:endParaRPr lang="en-US" dirty="0" smtClean="0"/>
          </a:p>
          <a:p>
            <a:r>
              <a:rPr lang="en-US" b="1" dirty="0" smtClean="0"/>
              <a:t>UMLR-696: </a:t>
            </a:r>
            <a:r>
              <a:rPr lang="en-US" dirty="0" smtClean="0"/>
              <a:t>The behavior of an </a:t>
            </a:r>
            <a:r>
              <a:rPr lang="en-US" dirty="0" err="1" smtClean="0"/>
              <a:t>OpaqueExpression</a:t>
            </a:r>
            <a:r>
              <a:rPr lang="en-US" dirty="0" smtClean="0"/>
              <a:t> should be allowed to have input parameters</a:t>
            </a:r>
          </a:p>
          <a:p>
            <a:endParaRPr lang="en-US" dirty="0"/>
          </a:p>
        </p:txBody>
      </p:sp>
      <p:sp>
        <p:nvSpPr>
          <p:cNvPr id="4" name="Slide Number Placeholder 3"/>
          <p:cNvSpPr>
            <a:spLocks noGrp="1"/>
          </p:cNvSpPr>
          <p:nvPr>
            <p:ph type="sldNum" sz="quarter" idx="12"/>
          </p:nvPr>
        </p:nvSpPr>
        <p:spPr/>
        <p:txBody>
          <a:bodyPr/>
          <a:lstStyle/>
          <a:p>
            <a:fld id="{4BC8915F-34F7-634A-8E01-2E37A0217820}" type="slidenum">
              <a:rPr lang="en-US" smtClean="0"/>
              <a:t>2</a:t>
            </a:fld>
            <a:endParaRPr lang="en-US"/>
          </a:p>
        </p:txBody>
      </p:sp>
    </p:spTree>
    <p:extLst>
      <p:ext uri="{BB962C8B-B14F-4D97-AF65-F5344CB8AC3E}">
        <p14:creationId xmlns:p14="http://schemas.microsoft.com/office/powerpoint/2010/main" val="608584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370"/>
            <a:ext cx="10515600" cy="684741"/>
          </a:xfrm>
        </p:spPr>
        <p:txBody>
          <a:bodyPr>
            <a:noAutofit/>
          </a:bodyPr>
          <a:lstStyle/>
          <a:p>
            <a:r>
              <a:rPr lang="en-US" dirty="0" smtClean="0"/>
              <a:t>Issue UMLR-685: </a:t>
            </a:r>
            <a:r>
              <a:rPr lang="en-US" dirty="0" err="1" smtClean="0"/>
              <a:t>StateMachine</a:t>
            </a:r>
            <a:r>
              <a:rPr lang="en-US" dirty="0" smtClean="0"/>
              <a:t> Vertex needs to be made a kind of  </a:t>
            </a:r>
            <a:r>
              <a:rPr lang="en-US" dirty="0" err="1" smtClean="0"/>
              <a:t>RedefinableElement</a:t>
            </a:r>
            <a:r>
              <a:rPr lang="en-US" dirty="0" smtClean="0"/>
              <a:t> instead of State</a:t>
            </a:r>
            <a:endParaRPr lang="en-US" dirty="0"/>
          </a:p>
        </p:txBody>
      </p:sp>
      <p:sp>
        <p:nvSpPr>
          <p:cNvPr id="3" name="Content Placeholder 2"/>
          <p:cNvSpPr>
            <a:spLocks noGrp="1"/>
          </p:cNvSpPr>
          <p:nvPr>
            <p:ph idx="1"/>
          </p:nvPr>
        </p:nvSpPr>
        <p:spPr>
          <a:xfrm>
            <a:off x="838200" y="1749777"/>
            <a:ext cx="10515600" cy="4427185"/>
          </a:xfrm>
        </p:spPr>
        <p:txBody>
          <a:bodyPr>
            <a:normAutofit/>
          </a:bodyPr>
          <a:lstStyle/>
          <a:p>
            <a:pPr marL="0" indent="0">
              <a:buNone/>
            </a:pPr>
            <a:r>
              <a:rPr lang="en-US" sz="2400" dirty="0" smtClean="0"/>
              <a:t>In clause 14.3 dealing with state machine redefinition, State is declared as a kind of </a:t>
            </a:r>
            <a:r>
              <a:rPr lang="en-US" sz="2400" dirty="0" err="1" smtClean="0"/>
              <a:t>RedefinableElement</a:t>
            </a:r>
            <a:r>
              <a:rPr lang="en-US" sz="2400" dirty="0" smtClean="0"/>
              <a:t> (see Figure 14.37). This is necessary not only to allow States to be refined, but also because adding a Transition in an extending state machine necessarily has an impact on the "source" and "target" properties of the States that serve as the source and target (respectively) of that Transition. However, the source and target of a Transition is not necessarily a State; it could, in fact, be any kind of Vertex, such as a Pseudostate.</a:t>
            </a:r>
          </a:p>
          <a:p>
            <a:pPr marL="0" indent="0">
              <a:buNone/>
            </a:pPr>
            <a:r>
              <a:rPr lang="en-US" sz="2400" dirty="0" smtClean="0"/>
              <a:t>Consequently, it is necessary to declare Vertex as a kind of </a:t>
            </a:r>
            <a:r>
              <a:rPr lang="en-US" sz="2400" dirty="0" err="1" smtClean="0"/>
              <a:t>RedefinableElement</a:t>
            </a:r>
            <a:r>
              <a:rPr lang="en-US" sz="2400" dirty="0" smtClean="0"/>
              <a:t>. Since State is a kind of Vertex, the necessary change to the metamodel is to replace State (see figure 14.37) by Vertex. </a:t>
            </a:r>
          </a:p>
          <a:p>
            <a:pPr marL="0" lvl="0" indent="0">
              <a:buNone/>
            </a:pPr>
            <a:endParaRPr lang="en-US" sz="2400" dirty="0"/>
          </a:p>
        </p:txBody>
      </p:sp>
      <p:sp>
        <p:nvSpPr>
          <p:cNvPr id="6" name="Slide Number Placeholder 5"/>
          <p:cNvSpPr>
            <a:spLocks noGrp="1"/>
          </p:cNvSpPr>
          <p:nvPr>
            <p:ph type="sldNum" sz="quarter" idx="12"/>
          </p:nvPr>
        </p:nvSpPr>
        <p:spPr/>
        <p:txBody>
          <a:bodyPr/>
          <a:lstStyle/>
          <a:p>
            <a:fld id="{4BC8915F-34F7-634A-8E01-2E37A0217820}" type="slidenum">
              <a:rPr lang="en-US" smtClean="0"/>
              <a:t>3</a:t>
            </a:fld>
            <a:endParaRPr lang="en-US"/>
          </a:p>
        </p:txBody>
      </p:sp>
    </p:spTree>
    <p:extLst>
      <p:ext uri="{BB962C8B-B14F-4D97-AF65-F5344CB8AC3E}">
        <p14:creationId xmlns:p14="http://schemas.microsoft.com/office/powerpoint/2010/main" val="175771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894764" cy="684742"/>
          </a:xfrm>
        </p:spPr>
        <p:txBody>
          <a:bodyPr>
            <a:normAutofit fontScale="90000"/>
          </a:bodyPr>
          <a:lstStyle/>
          <a:p>
            <a:r>
              <a:rPr lang="en-US" dirty="0" smtClean="0"/>
              <a:t>Spec Confusion Between State Machine </a:t>
            </a:r>
            <a:r>
              <a:rPr lang="en-US" smtClean="0"/>
              <a:t>Generalization and Redefinition</a:t>
            </a:r>
            <a:endParaRPr lang="en-US" dirty="0"/>
          </a:p>
        </p:txBody>
      </p:sp>
      <p:sp>
        <p:nvSpPr>
          <p:cNvPr id="3" name="Content Placeholder 2"/>
          <p:cNvSpPr>
            <a:spLocks noGrp="1"/>
          </p:cNvSpPr>
          <p:nvPr>
            <p:ph idx="1"/>
          </p:nvPr>
        </p:nvSpPr>
        <p:spPr>
          <a:xfrm>
            <a:off x="838200" y="1614314"/>
            <a:ext cx="10515600" cy="4890030"/>
          </a:xfrm>
        </p:spPr>
        <p:txBody>
          <a:bodyPr>
            <a:normAutofit fontScale="92500" lnSpcReduction="10000"/>
          </a:bodyPr>
          <a:lstStyle/>
          <a:p>
            <a:pPr marL="0" indent="0">
              <a:buNone/>
            </a:pPr>
            <a:r>
              <a:rPr lang="en-US" b="1" dirty="0"/>
              <a:t>14.3.3.1 </a:t>
            </a:r>
            <a:r>
              <a:rPr lang="en-US" b="1" dirty="0" err="1"/>
              <a:t>StateMachine</a:t>
            </a:r>
            <a:r>
              <a:rPr lang="en-US" b="1" dirty="0"/>
              <a:t> Extension </a:t>
            </a:r>
            <a:endParaRPr lang="en-US" dirty="0" smtClean="0"/>
          </a:p>
          <a:p>
            <a:pPr marL="0" indent="0">
              <a:buNone/>
            </a:pPr>
            <a:r>
              <a:rPr lang="en-US" dirty="0" smtClean="0"/>
              <a:t>A </a:t>
            </a:r>
            <a:r>
              <a:rPr lang="en-US" dirty="0" err="1" smtClean="0"/>
              <a:t>StateMachine</a:t>
            </a:r>
            <a:r>
              <a:rPr lang="en-US" dirty="0" smtClean="0"/>
              <a:t> is generalizable. A specialized </a:t>
            </a:r>
            <a:r>
              <a:rPr lang="en-US" dirty="0" err="1" smtClean="0"/>
              <a:t>StateMachine</a:t>
            </a:r>
            <a:r>
              <a:rPr lang="en-US" dirty="0" smtClean="0"/>
              <a:t> is an extension of the </a:t>
            </a:r>
            <a:r>
              <a:rPr lang="en-US" i="1" dirty="0" smtClean="0"/>
              <a:t>general</a:t>
            </a:r>
            <a:r>
              <a:rPr lang="en-US" dirty="0" smtClean="0"/>
              <a:t> </a:t>
            </a:r>
            <a:r>
              <a:rPr lang="en-US" dirty="0" err="1" smtClean="0"/>
              <a:t>StateMachine</a:t>
            </a:r>
            <a:r>
              <a:rPr lang="is-IS" dirty="0" smtClean="0"/>
              <a:t>…</a:t>
            </a:r>
            <a:r>
              <a:rPr lang="en-US" dirty="0" smtClean="0"/>
              <a:t> </a:t>
            </a:r>
          </a:p>
          <a:p>
            <a:pPr marL="0" indent="0">
              <a:buNone/>
            </a:pPr>
            <a:r>
              <a:rPr lang="en-US" dirty="0" smtClean="0"/>
              <a:t>This can be done as part of Classifier specialization; that is, </a:t>
            </a:r>
            <a:r>
              <a:rPr lang="en-US" dirty="0" err="1" smtClean="0"/>
              <a:t>StateMachine</a:t>
            </a:r>
            <a:r>
              <a:rPr lang="en-US" dirty="0" smtClean="0"/>
              <a:t> behaviors and </a:t>
            </a:r>
            <a:r>
              <a:rPr lang="en-US" dirty="0" err="1" smtClean="0"/>
              <a:t>classifierBehaviors</a:t>
            </a:r>
            <a:r>
              <a:rPr lang="en-US" dirty="0" smtClean="0"/>
              <a:t> owned by a general Classifier can be specialized</a:t>
            </a:r>
            <a:r>
              <a:rPr lang="is-IS" dirty="0" smtClean="0"/>
              <a:t>…</a:t>
            </a:r>
            <a:endParaRPr lang="en-US" dirty="0" smtClean="0"/>
          </a:p>
          <a:p>
            <a:pPr marL="0" indent="0">
              <a:buNone/>
            </a:pPr>
            <a:r>
              <a:rPr lang="en-US" b="1" dirty="0" smtClean="0"/>
              <a:t>14.3.4 Notation</a:t>
            </a:r>
            <a:r>
              <a:rPr lang="en-US" dirty="0" smtClean="0"/>
              <a:t> </a:t>
            </a:r>
          </a:p>
          <a:p>
            <a:pPr marL="0" indent="0">
              <a:buNone/>
            </a:pPr>
            <a:r>
              <a:rPr lang="en-US" dirty="0" smtClean="0"/>
              <a:t>A </a:t>
            </a:r>
            <a:r>
              <a:rPr lang="en-US" dirty="0" err="1" smtClean="0"/>
              <a:t>StateMachine</a:t>
            </a:r>
            <a:r>
              <a:rPr lang="en-US" dirty="0" smtClean="0"/>
              <a:t> that is an extension of the </a:t>
            </a:r>
            <a:r>
              <a:rPr lang="en-US" dirty="0" err="1" smtClean="0"/>
              <a:t>StateMachine</a:t>
            </a:r>
            <a:r>
              <a:rPr lang="en-US" dirty="0" smtClean="0"/>
              <a:t> in a general Classifier will have the keyword «extended» associated with the name of the </a:t>
            </a:r>
            <a:r>
              <a:rPr lang="en-US" dirty="0" err="1" smtClean="0"/>
              <a:t>StateMachine</a:t>
            </a:r>
            <a:r>
              <a:rPr lang="en-US" dirty="0" smtClean="0"/>
              <a:t> </a:t>
            </a:r>
            <a:r>
              <a:rPr lang="is-IS" dirty="0" smtClean="0"/>
              <a:t>…</a:t>
            </a:r>
            <a:r>
              <a:rPr lang="en-US" dirty="0" smtClean="0"/>
              <a:t>. Similarly, to indicate that an inherited Region is extended or that a State is extended, the keyword «extended» is added to the name of the element. Inherited elements in a </a:t>
            </a:r>
            <a:r>
              <a:rPr lang="en-US" dirty="0" err="1" smtClean="0"/>
              <a:t>StateMachine</a:t>
            </a:r>
            <a:r>
              <a:rPr lang="en-US" dirty="0" smtClean="0"/>
              <a:t>, Region, or State are drawn either with dashed lines or light-toned lines</a:t>
            </a:r>
            <a:r>
              <a:rPr lang="is-IS" dirty="0" smtClean="0"/>
              <a:t>…</a:t>
            </a:r>
            <a:r>
              <a:rPr lang="en-US" dirty="0" smtClean="0"/>
              <a:t>. </a:t>
            </a:r>
          </a:p>
          <a:p>
            <a:pPr marL="0" indent="0">
              <a:buNone/>
            </a:pPr>
            <a:endParaRPr lang="en-US" dirty="0"/>
          </a:p>
        </p:txBody>
      </p:sp>
      <p:sp>
        <p:nvSpPr>
          <p:cNvPr id="4" name="Slide Number Placeholder 3"/>
          <p:cNvSpPr>
            <a:spLocks noGrp="1"/>
          </p:cNvSpPr>
          <p:nvPr>
            <p:ph type="sldNum" sz="quarter" idx="12"/>
          </p:nvPr>
        </p:nvSpPr>
        <p:spPr>
          <a:xfrm>
            <a:off x="8610600" y="6378928"/>
            <a:ext cx="2743200" cy="365125"/>
          </a:xfrm>
        </p:spPr>
        <p:txBody>
          <a:bodyPr/>
          <a:lstStyle/>
          <a:p>
            <a:fld id="{4BC8915F-34F7-634A-8E01-2E37A0217820}" type="slidenum">
              <a:rPr lang="en-US" smtClean="0"/>
              <a:t>4</a:t>
            </a:fld>
            <a:endParaRPr lang="en-US"/>
          </a:p>
        </p:txBody>
      </p:sp>
      <p:sp>
        <p:nvSpPr>
          <p:cNvPr id="5" name="Rounded Rectangular Callout 4"/>
          <p:cNvSpPr/>
          <p:nvPr/>
        </p:nvSpPr>
        <p:spPr>
          <a:xfrm>
            <a:off x="7507110" y="1110435"/>
            <a:ext cx="3014134" cy="898990"/>
          </a:xfrm>
          <a:prstGeom prst="wedgeRoundRectCallout">
            <a:avLst>
              <a:gd name="adj1" fmla="val -67622"/>
              <a:gd name="adj2" fmla="val 59666"/>
              <a:gd name="adj3" fmla="val 16667"/>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State machine extension is actually based on redefinition, </a:t>
            </a:r>
            <a:r>
              <a:rPr lang="en-US" sz="1600" i="1" dirty="0" smtClean="0">
                <a:solidFill>
                  <a:schemeClr val="tx1"/>
                </a:solidFill>
              </a:rPr>
              <a:t>not</a:t>
            </a:r>
            <a:r>
              <a:rPr lang="en-US" sz="1600" dirty="0" smtClean="0">
                <a:solidFill>
                  <a:schemeClr val="tx1"/>
                </a:solidFill>
              </a:rPr>
              <a:t> generalization.</a:t>
            </a:r>
            <a:endParaRPr lang="en-US" sz="1600" dirty="0">
              <a:solidFill>
                <a:schemeClr val="tx1"/>
              </a:solidFill>
            </a:endParaRPr>
          </a:p>
        </p:txBody>
      </p:sp>
      <p:sp>
        <p:nvSpPr>
          <p:cNvPr id="6" name="Rounded Rectangular Callout 5"/>
          <p:cNvSpPr/>
          <p:nvPr/>
        </p:nvSpPr>
        <p:spPr>
          <a:xfrm>
            <a:off x="6530620" y="3443111"/>
            <a:ext cx="3234268" cy="1003005"/>
          </a:xfrm>
          <a:prstGeom prst="wedgeRoundRectCallout">
            <a:avLst>
              <a:gd name="adj1" fmla="val -85772"/>
              <a:gd name="adj2" fmla="val -57117"/>
              <a:gd name="adj3" fmla="val 16667"/>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It is important the redefinition be used for this, so that the </a:t>
            </a:r>
            <a:r>
              <a:rPr lang="en-US" sz="1600" dirty="0" err="1" smtClean="0">
                <a:solidFill>
                  <a:schemeClr val="tx1"/>
                </a:solidFill>
              </a:rPr>
              <a:t>classifierBehavior</a:t>
            </a:r>
            <a:r>
              <a:rPr lang="en-US" sz="1600" dirty="0" smtClean="0">
                <a:solidFill>
                  <a:schemeClr val="tx1"/>
                </a:solidFill>
              </a:rPr>
              <a:t> of the general Classifier </a:t>
            </a:r>
            <a:r>
              <a:rPr lang="en-US" sz="1600" i="1" dirty="0" smtClean="0">
                <a:solidFill>
                  <a:schemeClr val="tx1"/>
                </a:solidFill>
              </a:rPr>
              <a:t>not</a:t>
            </a:r>
            <a:r>
              <a:rPr lang="en-US" sz="1600" dirty="0" smtClean="0">
                <a:solidFill>
                  <a:schemeClr val="tx1"/>
                </a:solidFill>
              </a:rPr>
              <a:t> be inherited.</a:t>
            </a:r>
            <a:endParaRPr lang="en-US" sz="1600" dirty="0">
              <a:solidFill>
                <a:schemeClr val="tx1"/>
              </a:solidFill>
            </a:endParaRPr>
          </a:p>
        </p:txBody>
      </p:sp>
      <p:sp>
        <p:nvSpPr>
          <p:cNvPr id="7" name="Rounded Rectangular Callout 6"/>
          <p:cNvSpPr/>
          <p:nvPr/>
        </p:nvSpPr>
        <p:spPr>
          <a:xfrm>
            <a:off x="8286044" y="5879802"/>
            <a:ext cx="2348089" cy="744396"/>
          </a:xfrm>
          <a:prstGeom prst="wedgeRoundRectCallout">
            <a:avLst>
              <a:gd name="adj1" fmla="val -51863"/>
              <a:gd name="adj2" fmla="val -126201"/>
              <a:gd name="adj3" fmla="val 16667"/>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With redefinition, there is </a:t>
            </a:r>
            <a:r>
              <a:rPr lang="en-US" sz="1600" smtClean="0">
                <a:solidFill>
                  <a:schemeClr val="tx1"/>
                </a:solidFill>
              </a:rPr>
              <a:t>no inheritance.</a:t>
            </a:r>
            <a:endParaRPr lang="en-US" sz="1600" dirty="0">
              <a:solidFill>
                <a:schemeClr val="tx1"/>
              </a:solidFill>
            </a:endParaRPr>
          </a:p>
        </p:txBody>
      </p:sp>
    </p:spTree>
    <p:extLst>
      <p:ext uri="{BB962C8B-B14F-4D97-AF65-F5344CB8AC3E}">
        <p14:creationId xmlns:p14="http://schemas.microsoft.com/office/powerpoint/2010/main" val="36102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Redefinition Example</a:t>
            </a:r>
            <a:endParaRPr lang="en-US" dirty="0"/>
          </a:p>
        </p:txBody>
      </p:sp>
      <p:pic>
        <p:nvPicPr>
          <p:cNvPr id="5" name="Picture 4"/>
          <p:cNvPicPr>
            <a:picLocks noChangeAspect="1"/>
          </p:cNvPicPr>
          <p:nvPr/>
        </p:nvPicPr>
        <p:blipFill>
          <a:blip r:embed="rId2"/>
          <a:stretch>
            <a:fillRect/>
          </a:stretch>
        </p:blipFill>
        <p:spPr>
          <a:xfrm>
            <a:off x="838200" y="2134424"/>
            <a:ext cx="4673600" cy="3162300"/>
          </a:xfrm>
          <a:prstGeom prst="rect">
            <a:avLst/>
          </a:prstGeom>
        </p:spPr>
      </p:pic>
      <p:pic>
        <p:nvPicPr>
          <p:cNvPr id="7" name="Picture 6"/>
          <p:cNvPicPr>
            <a:picLocks noChangeAspect="1"/>
          </p:cNvPicPr>
          <p:nvPr/>
        </p:nvPicPr>
        <p:blipFill>
          <a:blip r:embed="rId3"/>
          <a:stretch>
            <a:fillRect/>
          </a:stretch>
        </p:blipFill>
        <p:spPr>
          <a:xfrm>
            <a:off x="6872111" y="2542237"/>
            <a:ext cx="3505200" cy="2730500"/>
          </a:xfrm>
          <a:prstGeom prst="rect">
            <a:avLst/>
          </a:prstGeom>
        </p:spPr>
      </p:pic>
      <p:sp>
        <p:nvSpPr>
          <p:cNvPr id="8" name="Slide Number Placeholder 7"/>
          <p:cNvSpPr>
            <a:spLocks noGrp="1"/>
          </p:cNvSpPr>
          <p:nvPr>
            <p:ph type="sldNum" sz="quarter" idx="12"/>
          </p:nvPr>
        </p:nvSpPr>
        <p:spPr/>
        <p:txBody>
          <a:bodyPr/>
          <a:lstStyle/>
          <a:p>
            <a:fld id="{4BC8915F-34F7-634A-8E01-2E37A0217820}" type="slidenum">
              <a:rPr lang="en-US" smtClean="0"/>
              <a:t>5</a:t>
            </a:fld>
            <a:endParaRPr lang="en-US"/>
          </a:p>
        </p:txBody>
      </p:sp>
      <p:sp>
        <p:nvSpPr>
          <p:cNvPr id="9" name="Rounded Rectangular Callout 8"/>
          <p:cNvSpPr/>
          <p:nvPr/>
        </p:nvSpPr>
        <p:spPr>
          <a:xfrm>
            <a:off x="5658555" y="1535000"/>
            <a:ext cx="2427112" cy="898990"/>
          </a:xfrm>
          <a:prstGeom prst="wedgeRoundRectCallout">
            <a:avLst>
              <a:gd name="adj1" fmla="val 36098"/>
              <a:gd name="adj2" fmla="val 157613"/>
              <a:gd name="adj3" fmla="val 16667"/>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These elements are </a:t>
            </a:r>
            <a:r>
              <a:rPr lang="en-US" sz="1600" i="1" dirty="0" smtClean="0">
                <a:solidFill>
                  <a:schemeClr val="tx1"/>
                </a:solidFill>
              </a:rPr>
              <a:t>not</a:t>
            </a:r>
            <a:r>
              <a:rPr lang="en-US" sz="1600" dirty="0" smtClean="0">
                <a:solidFill>
                  <a:schemeClr val="tx1"/>
                </a:solidFill>
              </a:rPr>
              <a:t> </a:t>
            </a:r>
            <a:r>
              <a:rPr lang="en-US" sz="1600" smtClean="0">
                <a:solidFill>
                  <a:schemeClr val="tx1"/>
                </a:solidFill>
              </a:rPr>
              <a:t>actually ”inherited”.</a:t>
            </a:r>
            <a:endParaRPr lang="en-US" sz="1600" dirty="0">
              <a:solidFill>
                <a:schemeClr val="tx1"/>
              </a:solidFill>
            </a:endParaRPr>
          </a:p>
        </p:txBody>
      </p:sp>
      <p:sp>
        <p:nvSpPr>
          <p:cNvPr id="10" name="Rounded Rectangular Callout 9"/>
          <p:cNvSpPr/>
          <p:nvPr/>
        </p:nvSpPr>
        <p:spPr>
          <a:xfrm>
            <a:off x="8768644" y="1471905"/>
            <a:ext cx="2870200" cy="1128890"/>
          </a:xfrm>
          <a:prstGeom prst="wedgeRoundRectCallout">
            <a:avLst>
              <a:gd name="adj1" fmla="val -46227"/>
              <a:gd name="adj2" fmla="val 123708"/>
              <a:gd name="adj3" fmla="val 16667"/>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This transition is between a State in the extended </a:t>
            </a:r>
            <a:r>
              <a:rPr lang="en-US" sz="1600" dirty="0" err="1" smtClean="0">
                <a:solidFill>
                  <a:schemeClr val="tx1"/>
                </a:solidFill>
              </a:rPr>
              <a:t>StateMachine</a:t>
            </a:r>
            <a:r>
              <a:rPr lang="en-US" sz="1600" dirty="0" smtClean="0">
                <a:solidFill>
                  <a:schemeClr val="tx1"/>
                </a:solidFill>
              </a:rPr>
              <a:t> and a State in the extending </a:t>
            </a:r>
            <a:r>
              <a:rPr lang="en-US" sz="1600" dirty="0" err="1" smtClean="0">
                <a:solidFill>
                  <a:schemeClr val="tx1"/>
                </a:solidFill>
              </a:rPr>
              <a:t>StateMachine</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83216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Machine Redefinition: PSSM Issues</a:t>
            </a:r>
            <a:endParaRPr lang="en-US" dirty="0"/>
          </a:p>
        </p:txBody>
      </p:sp>
      <p:sp>
        <p:nvSpPr>
          <p:cNvPr id="3" name="Content Placeholder 2"/>
          <p:cNvSpPr>
            <a:spLocks noGrp="1"/>
          </p:cNvSpPr>
          <p:nvPr>
            <p:ph idx="1"/>
          </p:nvPr>
        </p:nvSpPr>
        <p:spPr/>
        <p:txBody>
          <a:bodyPr/>
          <a:lstStyle/>
          <a:p>
            <a:r>
              <a:rPr lang="en-US" dirty="0" smtClean="0"/>
              <a:t>PSSM adds a constraint that the source and target of a transition must have the same containing state machine as the transition (there is currently no such constraint in UML).</a:t>
            </a:r>
          </a:p>
          <a:p>
            <a:pPr lvl="1"/>
            <a:r>
              <a:rPr lang="en-US" dirty="0" smtClean="0"/>
              <a:t>This constraint is necessary because, in general, we could not figure out what the semantics were for a transition that crossed state machine boundaries.</a:t>
            </a:r>
          </a:p>
          <a:p>
            <a:r>
              <a:rPr lang="en-US" dirty="0" smtClean="0"/>
              <a:t>This implies that rather than allowing transitions in extended state machines be to or from “inherited” states, such states must be explicitly redefined, so they are owned by the extended state machine.</a:t>
            </a:r>
          </a:p>
        </p:txBody>
      </p:sp>
      <p:sp>
        <p:nvSpPr>
          <p:cNvPr id="12" name="Slide Number Placeholder 11"/>
          <p:cNvSpPr>
            <a:spLocks noGrp="1"/>
          </p:cNvSpPr>
          <p:nvPr>
            <p:ph type="sldNum" sz="quarter" idx="12"/>
          </p:nvPr>
        </p:nvSpPr>
        <p:spPr/>
        <p:txBody>
          <a:bodyPr/>
          <a:lstStyle/>
          <a:p>
            <a:fld id="{4BC8915F-34F7-634A-8E01-2E37A0217820}" type="slidenum">
              <a:rPr lang="en-US" smtClean="0"/>
              <a:t>6</a:t>
            </a:fld>
            <a:endParaRPr lang="en-US"/>
          </a:p>
        </p:txBody>
      </p:sp>
    </p:spTree>
    <p:extLst>
      <p:ext uri="{BB962C8B-B14F-4D97-AF65-F5344CB8AC3E}">
        <p14:creationId xmlns:p14="http://schemas.microsoft.com/office/powerpoint/2010/main" val="794387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Redefinition Example: Reconsidered</a:t>
            </a:r>
            <a:endParaRPr lang="en-US" dirty="0"/>
          </a:p>
        </p:txBody>
      </p:sp>
      <p:pic>
        <p:nvPicPr>
          <p:cNvPr id="4" name="Picture 3"/>
          <p:cNvPicPr>
            <a:picLocks noChangeAspect="1"/>
          </p:cNvPicPr>
          <p:nvPr/>
        </p:nvPicPr>
        <p:blipFill>
          <a:blip r:embed="rId2"/>
          <a:stretch>
            <a:fillRect/>
          </a:stretch>
        </p:blipFill>
        <p:spPr>
          <a:xfrm>
            <a:off x="1797756" y="1565626"/>
            <a:ext cx="4673600" cy="3162300"/>
          </a:xfrm>
          <a:prstGeom prst="rect">
            <a:avLst/>
          </a:prstGeom>
        </p:spPr>
      </p:pic>
      <p:pic>
        <p:nvPicPr>
          <p:cNvPr id="5" name="Picture 4"/>
          <p:cNvPicPr>
            <a:picLocks noChangeAspect="1"/>
          </p:cNvPicPr>
          <p:nvPr/>
        </p:nvPicPr>
        <p:blipFill>
          <a:blip r:embed="rId3"/>
          <a:stretch>
            <a:fillRect/>
          </a:stretch>
        </p:blipFill>
        <p:spPr>
          <a:xfrm>
            <a:off x="7831667" y="1962150"/>
            <a:ext cx="3505200" cy="2730500"/>
          </a:xfrm>
          <a:prstGeom prst="rect">
            <a:avLst/>
          </a:prstGeom>
        </p:spPr>
      </p:pic>
      <p:cxnSp>
        <p:nvCxnSpPr>
          <p:cNvPr id="7" name="Straight Arrow Connector 6"/>
          <p:cNvCxnSpPr/>
          <p:nvPr/>
        </p:nvCxnSpPr>
        <p:spPr>
          <a:xfrm flipH="1">
            <a:off x="6471356" y="2200937"/>
            <a:ext cx="1360312" cy="1342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554134" y="2731909"/>
            <a:ext cx="2675467" cy="352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68800" y="2997196"/>
            <a:ext cx="408657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481689" y="4267198"/>
            <a:ext cx="5181600"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18765" y="2470149"/>
            <a:ext cx="673582" cy="246221"/>
          </a:xfrm>
          <a:prstGeom prst="rect">
            <a:avLst/>
          </a:prstGeom>
          <a:noFill/>
        </p:spPr>
        <p:txBody>
          <a:bodyPr wrap="none" rtlCol="0">
            <a:spAutoFit/>
          </a:bodyPr>
          <a:lstStyle/>
          <a:p>
            <a:r>
              <a:rPr lang="en-US" sz="1000" dirty="0" smtClean="0"/>
              <a:t>redefines</a:t>
            </a:r>
            <a:endParaRPr lang="en-US" sz="1000" dirty="0"/>
          </a:p>
        </p:txBody>
      </p:sp>
      <p:sp>
        <p:nvSpPr>
          <p:cNvPr id="26" name="TextBox 25"/>
          <p:cNvSpPr txBox="1"/>
          <p:nvPr/>
        </p:nvSpPr>
        <p:spPr>
          <a:xfrm>
            <a:off x="6718765" y="2750975"/>
            <a:ext cx="673582" cy="246221"/>
          </a:xfrm>
          <a:prstGeom prst="rect">
            <a:avLst/>
          </a:prstGeom>
          <a:noFill/>
        </p:spPr>
        <p:txBody>
          <a:bodyPr wrap="none" rtlCol="0">
            <a:spAutoFit/>
          </a:bodyPr>
          <a:lstStyle/>
          <a:p>
            <a:r>
              <a:rPr lang="en-US" sz="1000" smtClean="0"/>
              <a:t>redefines</a:t>
            </a:r>
            <a:endParaRPr lang="en-US" sz="1000"/>
          </a:p>
        </p:txBody>
      </p:sp>
      <p:sp>
        <p:nvSpPr>
          <p:cNvPr id="27" name="TextBox 26"/>
          <p:cNvSpPr txBox="1"/>
          <p:nvPr/>
        </p:nvSpPr>
        <p:spPr>
          <a:xfrm>
            <a:off x="6718765" y="4024829"/>
            <a:ext cx="673582" cy="246221"/>
          </a:xfrm>
          <a:prstGeom prst="rect">
            <a:avLst/>
          </a:prstGeom>
          <a:noFill/>
        </p:spPr>
        <p:txBody>
          <a:bodyPr wrap="none" rtlCol="0">
            <a:spAutoFit/>
          </a:bodyPr>
          <a:lstStyle/>
          <a:p>
            <a:r>
              <a:rPr lang="en-US" sz="1000" smtClean="0"/>
              <a:t>redefines</a:t>
            </a:r>
            <a:endParaRPr lang="en-US" sz="1000"/>
          </a:p>
        </p:txBody>
      </p:sp>
      <p:sp>
        <p:nvSpPr>
          <p:cNvPr id="28" name="TextBox 27"/>
          <p:cNvSpPr txBox="1"/>
          <p:nvPr/>
        </p:nvSpPr>
        <p:spPr>
          <a:xfrm>
            <a:off x="6769565" y="1956195"/>
            <a:ext cx="596638" cy="246221"/>
          </a:xfrm>
          <a:prstGeom prst="rect">
            <a:avLst/>
          </a:prstGeom>
          <a:noFill/>
        </p:spPr>
        <p:txBody>
          <a:bodyPr wrap="none" rtlCol="0">
            <a:spAutoFit/>
          </a:bodyPr>
          <a:lstStyle/>
          <a:p>
            <a:r>
              <a:rPr lang="en-US" sz="1000" dirty="0" smtClean="0"/>
              <a:t>extends</a:t>
            </a:r>
            <a:endParaRPr lang="en-US" sz="1000" dirty="0"/>
          </a:p>
        </p:txBody>
      </p:sp>
      <p:sp>
        <p:nvSpPr>
          <p:cNvPr id="29" name="TextBox 28"/>
          <p:cNvSpPr txBox="1"/>
          <p:nvPr/>
        </p:nvSpPr>
        <p:spPr>
          <a:xfrm>
            <a:off x="3886246" y="4231215"/>
            <a:ext cx="284052" cy="369332"/>
          </a:xfrm>
          <a:prstGeom prst="rect">
            <a:avLst/>
          </a:prstGeom>
          <a:noFill/>
        </p:spPr>
        <p:txBody>
          <a:bodyPr wrap="none" rtlCol="0">
            <a:spAutoFit/>
          </a:bodyPr>
          <a:lstStyle/>
          <a:p>
            <a:r>
              <a:rPr lang="en-US" dirty="0" smtClean="0"/>
              <a:t>x</a:t>
            </a:r>
            <a:endParaRPr lang="en-US" dirty="0"/>
          </a:p>
        </p:txBody>
      </p:sp>
      <p:sp>
        <p:nvSpPr>
          <p:cNvPr id="31" name="Rectangle 30"/>
          <p:cNvSpPr/>
          <p:nvPr/>
        </p:nvSpPr>
        <p:spPr>
          <a:xfrm>
            <a:off x="1714500" y="5449028"/>
            <a:ext cx="9622367" cy="769441"/>
          </a:xfrm>
          <a:prstGeom prst="rect">
            <a:avLst/>
          </a:prstGeom>
          <a:ln>
            <a:solidFill>
              <a:schemeClr val="tx1">
                <a:lumMod val="50000"/>
                <a:lumOff val="50000"/>
              </a:schemeClr>
            </a:solidFill>
          </a:ln>
        </p:spPr>
        <p:txBody>
          <a:bodyPr wrap="square">
            <a:spAutoFit/>
          </a:bodyPr>
          <a:lstStyle/>
          <a:p>
            <a:r>
              <a:rPr lang="en-US" sz="2200" b="1" i="1" dirty="0" smtClean="0"/>
              <a:t>Proposal: </a:t>
            </a:r>
            <a:r>
              <a:rPr lang="en-US" sz="2200" i="1" dirty="0" smtClean="0"/>
              <a:t>Make vertex a </a:t>
            </a:r>
            <a:r>
              <a:rPr lang="en-US" sz="2200" i="1" dirty="0" err="1" smtClean="0"/>
              <a:t>redefinable</a:t>
            </a:r>
            <a:r>
              <a:rPr lang="en-US" sz="2200" i="1" dirty="0" smtClean="0"/>
              <a:t> element, in order to allow both states and pseudostates to be </a:t>
            </a:r>
            <a:r>
              <a:rPr lang="en-US" sz="2200" i="1" dirty="0" err="1" smtClean="0"/>
              <a:t>redefinable</a:t>
            </a:r>
            <a:r>
              <a:rPr lang="en-US" sz="2200" i="1" dirty="0" smtClean="0"/>
              <a:t>.</a:t>
            </a:r>
            <a:endParaRPr lang="en-US" sz="2200" i="1" dirty="0"/>
          </a:p>
        </p:txBody>
      </p:sp>
      <p:sp>
        <p:nvSpPr>
          <p:cNvPr id="33" name="Slide Number Placeholder 32"/>
          <p:cNvSpPr>
            <a:spLocks noGrp="1"/>
          </p:cNvSpPr>
          <p:nvPr>
            <p:ph type="sldNum" sz="quarter" idx="12"/>
          </p:nvPr>
        </p:nvSpPr>
        <p:spPr/>
        <p:txBody>
          <a:bodyPr/>
          <a:lstStyle/>
          <a:p>
            <a:fld id="{4BC8915F-34F7-634A-8E01-2E37A0217820}" type="slidenum">
              <a:rPr lang="en-US" smtClean="0"/>
              <a:t>7</a:t>
            </a:fld>
            <a:endParaRPr lang="en-US"/>
          </a:p>
        </p:txBody>
      </p:sp>
      <p:sp>
        <p:nvSpPr>
          <p:cNvPr id="34" name="Rounded Rectangular Callout 33"/>
          <p:cNvSpPr/>
          <p:nvPr/>
        </p:nvSpPr>
        <p:spPr>
          <a:xfrm>
            <a:off x="340139" y="3886421"/>
            <a:ext cx="3054112" cy="1384758"/>
          </a:xfrm>
          <a:prstGeom prst="wedgeRoundRectCallout">
            <a:avLst>
              <a:gd name="adj1" fmla="val 49612"/>
              <a:gd name="adj2" fmla="val -103452"/>
              <a:gd name="adj3" fmla="val 16667"/>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However, this would prevent the redefinition of transitions that have a pseudostate as a source or target, since pseudostates are not currently </a:t>
            </a:r>
            <a:r>
              <a:rPr lang="en-US" sz="1600" dirty="0" err="1" smtClean="0">
                <a:solidFill>
                  <a:schemeClr val="tx1"/>
                </a:solidFill>
              </a:rPr>
              <a:t>redefineable</a:t>
            </a:r>
            <a:r>
              <a:rPr lang="en-US" sz="1600" dirty="0" smtClean="0">
                <a:solidFill>
                  <a:schemeClr val="tx1"/>
                </a:solidFill>
              </a:rPr>
              <a:t>.</a:t>
            </a:r>
          </a:p>
        </p:txBody>
      </p:sp>
    </p:spTree>
    <p:extLst>
      <p:ext uri="{BB962C8B-B14F-4D97-AF65-F5344CB8AC3E}">
        <p14:creationId xmlns:p14="http://schemas.microsoft.com/office/powerpoint/2010/main" val="2641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Redefinition: Missing “</a:t>
            </a:r>
            <a:r>
              <a:rPr lang="en-US" dirty="0" err="1" smtClean="0"/>
              <a:t>isConsistentWith</a:t>
            </a:r>
            <a:r>
              <a:rPr lang="en-US" dirty="0" smtClean="0"/>
              <a:t>” definition</a:t>
            </a:r>
            <a:endParaRPr lang="en-US" dirty="0"/>
          </a:p>
        </p:txBody>
      </p:sp>
      <p:sp>
        <p:nvSpPr>
          <p:cNvPr id="3" name="Content Placeholder 2"/>
          <p:cNvSpPr>
            <a:spLocks noGrp="1"/>
          </p:cNvSpPr>
          <p:nvPr>
            <p:ph idx="1"/>
          </p:nvPr>
        </p:nvSpPr>
        <p:spPr>
          <a:xfrm>
            <a:off x="838200" y="1156303"/>
            <a:ext cx="10515600" cy="4890030"/>
          </a:xfrm>
        </p:spPr>
        <p:txBody>
          <a:bodyPr>
            <a:normAutofit fontScale="77500" lnSpcReduction="20000"/>
          </a:bodyPr>
          <a:lstStyle/>
          <a:p>
            <a:pPr marL="0" indent="0">
              <a:buNone/>
            </a:pPr>
            <a:r>
              <a:rPr lang="en-US" b="1" dirty="0" smtClean="0"/>
              <a:t>14.3.3.1.2 Transition redefinition </a:t>
            </a:r>
          </a:p>
          <a:p>
            <a:pPr marL="0" indent="0">
              <a:buNone/>
            </a:pPr>
            <a:r>
              <a:rPr lang="en-US" dirty="0" smtClean="0"/>
              <a:t>A Transition of an extended </a:t>
            </a:r>
            <a:r>
              <a:rPr lang="en-US" dirty="0" err="1" smtClean="0"/>
              <a:t>StateMachine</a:t>
            </a:r>
            <a:r>
              <a:rPr lang="en-US" dirty="0" smtClean="0"/>
              <a:t> may in the </a:t>
            </a:r>
            <a:r>
              <a:rPr lang="en-US" dirty="0" err="1" smtClean="0"/>
              <a:t>StateMachine</a:t>
            </a:r>
            <a:r>
              <a:rPr lang="en-US" dirty="0" smtClean="0"/>
              <a:t> extension be redefined. Transitions can have their effect and target State replaced, while the source State and trigger are preserved. </a:t>
            </a:r>
          </a:p>
          <a:p>
            <a:pPr marL="0" indent="0">
              <a:buNone/>
            </a:pPr>
            <a:r>
              <a:rPr lang="fr-FR" b="1" dirty="0"/>
              <a:t>14.5.11.7 Operations </a:t>
            </a:r>
            <a:endParaRPr lang="en-US" dirty="0" smtClean="0"/>
          </a:p>
          <a:p>
            <a:r>
              <a:rPr lang="en-US" dirty="0" err="1"/>
              <a:t>isConsistentWith</a:t>
            </a:r>
            <a:r>
              <a:rPr lang="en-US" dirty="0"/>
              <a:t>(</a:t>
            </a:r>
            <a:r>
              <a:rPr lang="en-US" dirty="0" err="1"/>
              <a:t>redefiningElement</a:t>
            </a:r>
            <a:r>
              <a:rPr lang="en-US" dirty="0"/>
              <a:t> : </a:t>
            </a:r>
            <a:r>
              <a:rPr lang="en-US" dirty="0" err="1"/>
              <a:t>RedefinableElement</a:t>
            </a:r>
            <a:r>
              <a:rPr lang="en-US" dirty="0"/>
              <a:t>) : Boolean {redefines </a:t>
            </a:r>
            <a:r>
              <a:rPr lang="en-US" dirty="0" err="1"/>
              <a:t>RedefinableElement</a:t>
            </a:r>
            <a:r>
              <a:rPr lang="en-US" dirty="0"/>
              <a:t>::</a:t>
            </a:r>
            <a:r>
              <a:rPr lang="en-US" dirty="0" err="1"/>
              <a:t>isConsistentWith</a:t>
            </a:r>
            <a:r>
              <a:rPr lang="en-US" dirty="0" smtClean="0"/>
              <a:t>()}</a:t>
            </a:r>
            <a:br>
              <a:rPr lang="en-US" dirty="0" smtClean="0"/>
            </a:br>
            <a:r>
              <a:rPr lang="en-US" dirty="0"/>
              <a:t/>
            </a:r>
            <a:br>
              <a:rPr lang="en-US" dirty="0"/>
            </a:br>
            <a:r>
              <a:rPr lang="en-US" dirty="0"/>
              <a:t>The query </a:t>
            </a:r>
            <a:r>
              <a:rPr lang="en-US" dirty="0" err="1"/>
              <a:t>isConsistentWith</a:t>
            </a:r>
            <a:r>
              <a:rPr lang="en-US" dirty="0"/>
              <a:t>() specifies that a redefining Transition is consistent with a redefined Transition provided that the redefining Transition has the following relation to the redefined Transition: A redefining Transition redefines all properties of the corresponding redefined Transition except the source State and the Trigger. </a:t>
            </a:r>
          </a:p>
          <a:p>
            <a:pPr marL="234950" indent="0">
              <a:buNone/>
            </a:pPr>
            <a:r>
              <a:rPr lang="en-US" sz="2300" dirty="0">
                <a:latin typeface="Courier New" charset="0"/>
                <a:ea typeface="Courier New" charset="0"/>
                <a:cs typeface="Courier New" charset="0"/>
              </a:rPr>
              <a:t>pre: </a:t>
            </a:r>
            <a:r>
              <a:rPr lang="en-US" sz="2300" dirty="0" err="1">
                <a:latin typeface="Courier New" charset="0"/>
                <a:ea typeface="Courier New" charset="0"/>
                <a:cs typeface="Courier New" charset="0"/>
              </a:rPr>
              <a:t>redefiningElement.isRedefinitionContextValid</a:t>
            </a:r>
            <a:r>
              <a:rPr lang="en-US" sz="2300" dirty="0">
                <a:latin typeface="Courier New" charset="0"/>
                <a:ea typeface="Courier New" charset="0"/>
                <a:cs typeface="Courier New" charset="0"/>
              </a:rPr>
              <a:t>(self) </a:t>
            </a:r>
            <a:endParaRPr lang="en-US" sz="2300" dirty="0" smtClean="0">
              <a:latin typeface="Courier New" charset="0"/>
              <a:ea typeface="Courier New" charset="0"/>
              <a:cs typeface="Courier New" charset="0"/>
            </a:endParaRPr>
          </a:p>
          <a:p>
            <a:pPr marL="234950" indent="0">
              <a:buNone/>
            </a:pPr>
            <a:r>
              <a:rPr lang="en-US" sz="2300" dirty="0" smtClean="0">
                <a:latin typeface="Courier New" charset="0"/>
                <a:ea typeface="Courier New" charset="0"/>
                <a:cs typeface="Courier New" charset="0"/>
              </a:rPr>
              <a:t>body</a:t>
            </a:r>
            <a:r>
              <a:rPr lang="en-US" sz="2300" dirty="0">
                <a:latin typeface="Courier New" charset="0"/>
                <a:ea typeface="Courier New" charset="0"/>
                <a:cs typeface="Courier New" charset="0"/>
              </a:rPr>
              <a:t>: -- the following is merely a default body; it is expected that the specific form of this constraint will be specified by profiles </a:t>
            </a:r>
            <a:endParaRPr lang="en-US" sz="2300" dirty="0" smtClean="0">
              <a:latin typeface="Courier New" charset="0"/>
              <a:ea typeface="Courier New" charset="0"/>
              <a:cs typeface="Courier New" charset="0"/>
            </a:endParaRPr>
          </a:p>
          <a:p>
            <a:pPr marL="234950" indent="0">
              <a:buNone/>
            </a:pPr>
            <a:r>
              <a:rPr lang="en-US" sz="2300" dirty="0" smtClean="0">
                <a:latin typeface="Courier New" charset="0"/>
                <a:ea typeface="Courier New" charset="0"/>
                <a:cs typeface="Courier New" charset="0"/>
              </a:rPr>
              <a:t>true </a:t>
            </a:r>
            <a:endParaRPr lang="en-US" sz="2300" dirty="0">
              <a:latin typeface="Courier New" charset="0"/>
              <a:ea typeface="Courier New" charset="0"/>
              <a:cs typeface="Courier New" charset="0"/>
            </a:endParaRPr>
          </a:p>
          <a:p>
            <a:pPr marL="0" indent="0">
              <a:buNone/>
            </a:pPr>
            <a:endParaRPr lang="en-US" dirty="0"/>
          </a:p>
        </p:txBody>
      </p:sp>
      <p:sp>
        <p:nvSpPr>
          <p:cNvPr id="4" name="Rectangle 3"/>
          <p:cNvSpPr/>
          <p:nvPr/>
        </p:nvSpPr>
        <p:spPr>
          <a:xfrm>
            <a:off x="838200" y="5681786"/>
            <a:ext cx="10515600" cy="769441"/>
          </a:xfrm>
          <a:prstGeom prst="rect">
            <a:avLst/>
          </a:prstGeom>
          <a:ln>
            <a:solidFill>
              <a:schemeClr val="tx1"/>
            </a:solidFill>
          </a:ln>
        </p:spPr>
        <p:txBody>
          <a:bodyPr wrap="square">
            <a:spAutoFit/>
          </a:bodyPr>
          <a:lstStyle/>
          <a:p>
            <a:r>
              <a:rPr lang="en-US" sz="2200" b="1" i="1" dirty="0" smtClean="0"/>
              <a:t>Proposal:</a:t>
            </a:r>
            <a:r>
              <a:rPr lang="en-US" sz="2200" i="1" dirty="0" smtClean="0"/>
              <a:t> Require that a redefining transition have an equivalent trigger to the redefined transition and a source vertex that redefines the source vertex of the </a:t>
            </a:r>
            <a:r>
              <a:rPr lang="en-US" sz="2200" i="1" smtClean="0"/>
              <a:t>redefined transition.</a:t>
            </a:r>
            <a:endParaRPr lang="en-US" sz="2200" i="1" dirty="0"/>
          </a:p>
        </p:txBody>
      </p:sp>
      <p:sp>
        <p:nvSpPr>
          <p:cNvPr id="5" name="Slide Number Placeholder 4"/>
          <p:cNvSpPr>
            <a:spLocks noGrp="1"/>
          </p:cNvSpPr>
          <p:nvPr>
            <p:ph type="sldNum" sz="quarter" idx="12"/>
          </p:nvPr>
        </p:nvSpPr>
        <p:spPr/>
        <p:txBody>
          <a:bodyPr/>
          <a:lstStyle/>
          <a:p>
            <a:fld id="{4BC8915F-34F7-634A-8E01-2E37A0217820}" type="slidenum">
              <a:rPr lang="en-US" smtClean="0"/>
              <a:t>8</a:t>
            </a:fld>
            <a:endParaRPr lang="en-US"/>
          </a:p>
        </p:txBody>
      </p:sp>
      <p:sp>
        <p:nvSpPr>
          <p:cNvPr id="6" name="Rounded Rectangular Callout 5"/>
          <p:cNvSpPr/>
          <p:nvPr/>
        </p:nvSpPr>
        <p:spPr>
          <a:xfrm>
            <a:off x="8582311" y="3203665"/>
            <a:ext cx="3302390" cy="1217891"/>
          </a:xfrm>
          <a:prstGeom prst="wedgeRoundRectCallout">
            <a:avLst>
              <a:gd name="adj1" fmla="val -43403"/>
              <a:gd name="adj2" fmla="val 84605"/>
              <a:gd name="adj3" fmla="val 16667"/>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The operation as specified does not </a:t>
            </a:r>
            <a:r>
              <a:rPr lang="en-US" sz="1600" smtClean="0">
                <a:solidFill>
                  <a:schemeClr val="tx1"/>
                </a:solidFill>
              </a:rPr>
              <a:t>actually formally constrain </a:t>
            </a:r>
            <a:r>
              <a:rPr lang="en-US" sz="1600" dirty="0" smtClean="0">
                <a:solidFill>
                  <a:schemeClr val="tx1"/>
                </a:solidFill>
              </a:rPr>
              <a:t>the redefinitio</a:t>
            </a:r>
            <a:r>
              <a:rPr lang="en-US" sz="1600" dirty="0" smtClean="0">
                <a:solidFill>
                  <a:schemeClr val="tx1"/>
                </a:solidFill>
              </a:rPr>
              <a:t>n of a Transition at all.</a:t>
            </a:r>
            <a:r>
              <a:rPr lang="en-US" sz="1600" dirty="0" smtClean="0">
                <a:solidFill>
                  <a:schemeClr val="tx1"/>
                </a:solidFill>
              </a:rPr>
              <a:t>.</a:t>
            </a:r>
            <a:endParaRPr lang="en-US" sz="1600" dirty="0" smtClean="0">
              <a:solidFill>
                <a:schemeClr val="tx1"/>
              </a:solidFill>
            </a:endParaRPr>
          </a:p>
        </p:txBody>
      </p:sp>
    </p:spTree>
    <p:extLst>
      <p:ext uri="{BB962C8B-B14F-4D97-AF65-F5344CB8AC3E}">
        <p14:creationId xmlns:p14="http://schemas.microsoft.com/office/powerpoint/2010/main" val="86404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489"/>
            <a:ext cx="10515600" cy="1072444"/>
          </a:xfrm>
        </p:spPr>
        <p:txBody>
          <a:bodyPr>
            <a:noAutofit/>
          </a:bodyPr>
          <a:lstStyle/>
          <a:p>
            <a:r>
              <a:rPr lang="en-US" dirty="0" smtClean="0"/>
              <a:t>Issue UMLR-696: </a:t>
            </a:r>
            <a:r>
              <a:rPr lang="en-US" dirty="0"/>
              <a:t>The behavior of an </a:t>
            </a:r>
            <a:r>
              <a:rPr lang="en-US" dirty="0" err="1"/>
              <a:t>OpaqueExpression</a:t>
            </a:r>
            <a:r>
              <a:rPr lang="en-US" dirty="0"/>
              <a:t> should be allowed to have input parameters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The constraint </a:t>
            </a:r>
            <a:r>
              <a:rPr lang="en-US" dirty="0" err="1" smtClean="0"/>
              <a:t>OpaqueExpression</a:t>
            </a:r>
            <a:r>
              <a:rPr lang="en-US" dirty="0" smtClean="0"/>
              <a:t>::</a:t>
            </a:r>
            <a:r>
              <a:rPr lang="en-US" dirty="0" err="1" smtClean="0"/>
              <a:t>only_return_result_parameters</a:t>
            </a:r>
            <a:r>
              <a:rPr lang="en-US" dirty="0" smtClean="0"/>
              <a:t> requires that, if an </a:t>
            </a:r>
            <a:r>
              <a:rPr lang="en-US" dirty="0" err="1" smtClean="0"/>
              <a:t>OpaqueExpression</a:t>
            </a:r>
            <a:r>
              <a:rPr lang="en-US" dirty="0" smtClean="0"/>
              <a:t> has a behavior, then this behavior may not have any other parameters than a return parameter. In 8.3.3.3 it states, "Note that the behavior of an </a:t>
            </a:r>
            <a:r>
              <a:rPr lang="en-US" dirty="0" err="1" smtClean="0"/>
              <a:t>OpaqueExpression</a:t>
            </a:r>
            <a:r>
              <a:rPr lang="en-US" dirty="0" smtClean="0"/>
              <a:t> does not have Parameters other than its return and thus cannot be passed data upon invocation. It must therefore access any input data through elements of its behavioral description."</a:t>
            </a:r>
          </a:p>
          <a:p>
            <a:pPr marL="0" indent="0">
              <a:buNone/>
            </a:pPr>
            <a:r>
              <a:rPr lang="en-US" dirty="0" smtClean="0"/>
              <a:t>This constraint is too restrictive. In particular, when an </a:t>
            </a:r>
            <a:r>
              <a:rPr lang="en-US" dirty="0" err="1" smtClean="0"/>
              <a:t>OpaqueExpression</a:t>
            </a:r>
            <a:r>
              <a:rPr lang="en-US" dirty="0" smtClean="0"/>
              <a:t> is used as a guard on an </a:t>
            </a:r>
            <a:r>
              <a:rPr lang="en-US" dirty="0" err="1" smtClean="0"/>
              <a:t>ActivityEdge</a:t>
            </a:r>
            <a:r>
              <a:rPr lang="en-US" dirty="0" smtClean="0"/>
              <a:t> or as the specification of a guard Constraint on a Transition, it is often desirable to pass data into the </a:t>
            </a:r>
            <a:r>
              <a:rPr lang="en-US" dirty="0" err="1" smtClean="0"/>
              <a:t>OpaqueExpression</a:t>
            </a:r>
            <a:r>
              <a:rPr lang="en-US" dirty="0" smtClean="0"/>
              <a:t>, such as variables within an Activity or data obtained from the Event occurrence triggering a Transition. In the body text of an </a:t>
            </a:r>
            <a:r>
              <a:rPr lang="en-US" dirty="0" err="1" smtClean="0"/>
              <a:t>OpaqueExpression</a:t>
            </a:r>
            <a:r>
              <a:rPr lang="en-US" dirty="0" smtClean="0"/>
              <a:t>, this is often specified by simply using a variable name or parameter name. However, if such a body is to be formalized using, say, an Activity as the behavior for the </a:t>
            </a:r>
            <a:r>
              <a:rPr lang="en-US" dirty="0" err="1" smtClean="0"/>
              <a:t>OpaqueExpression</a:t>
            </a:r>
            <a:r>
              <a:rPr lang="en-US" dirty="0" smtClean="0"/>
              <a:t>, there is no currently way to specify access to such data as part of the "behavioral description" of the Activity. (Only attribute data of the context object can be accessed within such an Activity. Even accessing variables in an enclosing Activity is not possible.)</a:t>
            </a:r>
          </a:p>
          <a:p>
            <a:pPr marL="0" indent="0">
              <a:buNone/>
            </a:pPr>
            <a:r>
              <a:rPr lang="en-US" dirty="0" smtClean="0"/>
              <a:t>If the behavior of an </a:t>
            </a:r>
            <a:r>
              <a:rPr lang="en-US" dirty="0" err="1" smtClean="0"/>
              <a:t>OpaqueExpression</a:t>
            </a:r>
            <a:r>
              <a:rPr lang="en-US" dirty="0" smtClean="0"/>
              <a:t> was allowed to have input parameters, then, for example, local names in a body expression could be mapped to parameters of the behavior, such that, however the values of those names are to be resolved at runtime, those values could be passed to the invoked behavior. Of course, the actual resolution of local names and the semantics of what values are passed to behavior parameters would still be specific to the body language and/or the evaluating tool. However, at least there would be an allowance for the possibility of passing such data into the behavior.</a:t>
            </a:r>
          </a:p>
          <a:p>
            <a:pPr marL="0" indent="0">
              <a:buNone/>
            </a:pPr>
            <a:r>
              <a:rPr lang="en-US" dirty="0" smtClean="0"/>
              <a:t>(This issue came up during work on the Precise Semantics of State Machines. If </a:t>
            </a:r>
            <a:r>
              <a:rPr lang="en-US" dirty="0" err="1" smtClean="0"/>
              <a:t>OpaqueExpression</a:t>
            </a:r>
            <a:r>
              <a:rPr lang="en-US" dirty="0" smtClean="0"/>
              <a:t> behaviors were allowed to have input parameters, then PSSM will define a standard way, using this mechanism, in which Event occurrence data can be passed to the behavior of an </a:t>
            </a:r>
            <a:r>
              <a:rPr lang="en-US" dirty="0" err="1" smtClean="0"/>
              <a:t>OpaqueExpression</a:t>
            </a:r>
            <a:r>
              <a:rPr lang="en-US" dirty="0" smtClean="0"/>
              <a:t> used as the specification of a Transition guard Constraint, for tools conforming to the PSSM specification.)</a:t>
            </a:r>
          </a:p>
          <a:p>
            <a:pPr marL="0" indent="0">
              <a:buNone/>
            </a:pPr>
            <a:endParaRPr lang="en-US" dirty="0"/>
          </a:p>
        </p:txBody>
      </p:sp>
      <p:sp>
        <p:nvSpPr>
          <p:cNvPr id="4" name="Slide Number Placeholder 3"/>
          <p:cNvSpPr>
            <a:spLocks noGrp="1"/>
          </p:cNvSpPr>
          <p:nvPr>
            <p:ph type="sldNum" sz="quarter" idx="12"/>
          </p:nvPr>
        </p:nvSpPr>
        <p:spPr/>
        <p:txBody>
          <a:bodyPr/>
          <a:lstStyle/>
          <a:p>
            <a:fld id="{4BC8915F-34F7-634A-8E01-2E37A0217820}" type="slidenum">
              <a:rPr lang="en-US" smtClean="0"/>
              <a:t>9</a:t>
            </a:fld>
            <a:endParaRPr lang="en-US"/>
          </a:p>
        </p:txBody>
      </p:sp>
    </p:spTree>
    <p:extLst>
      <p:ext uri="{BB962C8B-B14F-4D97-AF65-F5344CB8AC3E}">
        <p14:creationId xmlns:p14="http://schemas.microsoft.com/office/powerpoint/2010/main" val="939862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1371</Words>
  <Application>Microsoft Macintosh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Courier New</vt:lpstr>
      <vt:lpstr>Arial</vt:lpstr>
      <vt:lpstr>Office Theme</vt:lpstr>
      <vt:lpstr>UML Issue Resolutions Needed for PSSM</vt:lpstr>
      <vt:lpstr>Critical UML 2.6 Issues for PSSM</vt:lpstr>
      <vt:lpstr>Issue UMLR-685: StateMachine Vertex needs to be made a kind of  RedefinableElement instead of State</vt:lpstr>
      <vt:lpstr>Spec Confusion Between State Machine Generalization and Redefinition</vt:lpstr>
      <vt:lpstr>State Machine Redefinition Example</vt:lpstr>
      <vt:lpstr>State Machine Redefinition: PSSM Issues</vt:lpstr>
      <vt:lpstr>State Machine Redefinition Example: Reconsidered</vt:lpstr>
      <vt:lpstr>Transition Redefinition: Missing “isConsistentWith” definition</vt:lpstr>
      <vt:lpstr>Issue UMLR-696: The behavior of an OpaqueExpression should be allowed to have input parameters </vt:lpstr>
      <vt:lpstr>Transition Guards: PSSM Issue</vt:lpstr>
      <vt:lpstr>Alternative Approaches to Resolving the Critical Issues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Seidewitz</dc:creator>
  <cp:lastModifiedBy>Ed Seidewitz</cp:lastModifiedBy>
  <cp:revision>21</cp:revision>
  <dcterms:created xsi:type="dcterms:W3CDTF">2016-06-21T01:32:45Z</dcterms:created>
  <dcterms:modified xsi:type="dcterms:W3CDTF">2016-06-21T18:49:47Z</dcterms:modified>
</cp:coreProperties>
</file>