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76" r:id="rId10"/>
    <p:sldId id="267" r:id="rId11"/>
    <p:sldId id="268" r:id="rId12"/>
    <p:sldId id="269" r:id="rId13"/>
    <p:sldId id="264" r:id="rId14"/>
    <p:sldId id="270" r:id="rId15"/>
    <p:sldId id="277" r:id="rId16"/>
    <p:sldId id="271" r:id="rId17"/>
    <p:sldId id="272" r:id="rId18"/>
    <p:sldId id="273" r:id="rId19"/>
    <p:sldId id="274" r:id="rId20"/>
    <p:sldId id="27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9DE1-4A0D-4D2D-A8E4-C41E2C50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8B076-2FCB-40EC-B013-34A665F3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228B-419F-4792-A4B2-4E2938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3FF-9190-4117-B7E8-CEE7759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847-80B7-44E9-A78C-A3F0210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9889-011C-4971-83AF-9C96E8A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196F-DBCB-4034-8679-D4CE5D8D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A12-4277-41F0-B201-1AABDA5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7A1-D36C-4DDB-AC82-F38BDAE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CCAF-C77F-4757-ADCA-180A34B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10D6A-6E86-4E82-9817-1D9664910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5F23-8347-468C-B6E4-20FBDD16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266A-CDCE-4F32-9063-C0B981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10E6-CB1F-49FC-A05F-A6CA3E3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D599-A52C-413D-BB48-C6D18DF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011-732A-4F92-A463-B2B5BCF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1729-533F-466C-8E67-763873E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6B6B-E489-44E1-8F4F-41E07B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B602-5975-49D1-8DA4-EDD66511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6952-E66B-41A2-992F-AA9CE2A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EB-4DF3-4B18-B831-4A605BE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22E5-EBEE-4720-8E50-C5DEFF04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C61A-2274-4A5E-B78A-3E94D2A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FDFA-0EB2-43AF-AB8C-79961A8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84A6-6C94-4F8D-9E06-56F541B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53B-6119-4EEF-9375-9DEDE3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A523-7619-4A6E-8411-C1E07E51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B04A-079D-4BEE-8505-51095BCB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5309-A7AD-4843-94F6-229ECD6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DE83-9122-4323-8332-183F929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E2EC-8AA5-4506-9136-3BE7297E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1E52-C7B1-44EB-802B-86BD0592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4F48-C795-4E41-9C70-43CA833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70E1-5B21-4511-BB76-857E8BF8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F944-A2B8-4AC7-99F9-CC918041C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E420-33A3-4FB0-80BE-5662AF0C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62E19-FD10-40E5-8BCA-7E01F72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CA93-D7EC-45B4-B66F-FA0D2C0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B81B7-2DDD-4176-B2EF-2295670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2F9F-0D80-4F3B-B978-A60EF18B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890AC-BA74-475C-9058-ABB801C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B7C4-9ADA-45B1-AEF8-AB25CCD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029F-9C79-436D-B925-089BEE8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7A648-3842-4DF5-AE06-1503CED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F121E-D198-415D-A451-502F6D4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175D-BCE4-4971-8537-3813542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4E2-B83F-44C3-B364-9532B2C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9CB-0DC0-41A5-A89B-1DFCB1EF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1BDA-5F17-45C6-88E7-4ECCC70C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846C-B27E-49B5-9F51-7DA28B0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01C8-C8DE-47D4-BD39-FB97F91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2F2E-6435-46A9-8D2F-F14CAA60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5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32D5-B086-463C-AA39-F9F95FC3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81EF-F5F4-4E7C-BDEF-00218197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9A74-2B5B-40DC-87CD-F19FAFDB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E90C-718D-428F-99B5-E326AFFB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171B-0A59-43BC-B6E0-0F362E3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42BA-18BB-404B-831A-068595EB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9CF5-F828-4ED7-AC1D-EB8D628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C179-025E-4E20-9B3A-F718A2D9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131D-0874-468C-B598-E96A925F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AF5-14E0-4E8C-B7D1-B408E75F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68C-E581-464F-BCC1-BF0AFF1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A330-02CC-4244-B1D3-5D3F69627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Values, Quantities &amp;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E7A9-5912-4243-A5BA-770DCD31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51981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Modeling values, quantities and units in conceptual &amp; application models</a:t>
            </a:r>
          </a:p>
          <a:p>
            <a:r>
              <a:rPr lang="en-US" dirty="0"/>
              <a:t>As defined in </a:t>
            </a:r>
          </a:p>
          <a:p>
            <a:r>
              <a:rPr lang="en-US" dirty="0"/>
              <a:t>Semantic Modeling for Information Federation (SMIF)</a:t>
            </a:r>
          </a:p>
          <a:p>
            <a:endParaRPr lang="en-US" dirty="0"/>
          </a:p>
          <a:p>
            <a:r>
              <a:rPr lang="en-US" dirty="0"/>
              <a:t>This File: https://github.com/ModelDriven/SIMF/blob/master/Presentations/Values%2C%20Quantities%20%26%20Units.pptx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9C6B9-4F21-4EE3-80E0-234BCBE31E09}"/>
              </a:ext>
            </a:extLst>
          </p:cNvPr>
          <p:cNvSpPr/>
          <p:nvPr/>
        </p:nvSpPr>
        <p:spPr>
          <a:xfrm>
            <a:off x="9788592" y="199033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</p:spTree>
    <p:extLst>
      <p:ext uri="{BB962C8B-B14F-4D97-AF65-F5344CB8AC3E}">
        <p14:creationId xmlns:p14="http://schemas.microsoft.com/office/powerpoint/2010/main" val="5804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780F-4E89-4FCD-958B-2DBCD665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quantity values, quantity kinds and units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F953-3957-4198-BD11-CC1420EC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5kg translates to “5 times (reference to the 5kg standard)”</a:t>
            </a:r>
          </a:p>
          <a:p>
            <a:r>
              <a:rPr lang="en-US" dirty="0"/>
              <a:t>More formally: a magnitude (5) times a reference (kg)</a:t>
            </a:r>
          </a:p>
          <a:p>
            <a:pPr lvl="1"/>
            <a:r>
              <a:rPr lang="en-US" dirty="0"/>
              <a:t>Where the reference is actually a quantity based on physics</a:t>
            </a:r>
          </a:p>
          <a:p>
            <a:r>
              <a:rPr lang="en-US" dirty="0"/>
              <a:t>What this could look like in a model or schema</a:t>
            </a:r>
          </a:p>
          <a:p>
            <a:pPr lvl="1"/>
            <a:r>
              <a:rPr lang="en-US" dirty="0"/>
              <a:t>A Quantity</a:t>
            </a:r>
          </a:p>
          <a:p>
            <a:pPr lvl="2"/>
            <a:r>
              <a:rPr lang="en-US" dirty="0"/>
              <a:t>Quantity kind: Mass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3"/>
            <a:r>
              <a:rPr lang="en-US" dirty="0"/>
              <a:t>Defined within a system of units</a:t>
            </a:r>
          </a:p>
          <a:p>
            <a:pPr lvl="3"/>
            <a:r>
              <a:rPr lang="en-US" dirty="0"/>
              <a:t>Has offset and ratio relative to other units in the same system of units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In </a:t>
            </a:r>
            <a:r>
              <a:rPr lang="en-US" dirty="0" err="1"/>
              <a:t>SysML</a:t>
            </a:r>
            <a:r>
              <a:rPr lang="en-US" dirty="0"/>
              <a:t> (And FIBO), Quantity kind is defined as a Type (Class)</a:t>
            </a:r>
          </a:p>
          <a:p>
            <a:pPr lvl="1"/>
            <a:r>
              <a:rPr lang="en-US" dirty="0"/>
              <a:t>A Mass (Instance of quantity kind (</a:t>
            </a:r>
            <a:r>
              <a:rPr lang="en-US" dirty="0" err="1"/>
              <a:t>SysML</a:t>
            </a:r>
            <a:r>
              <a:rPr lang="en-US" dirty="0"/>
              <a:t>), Subclass of quantity kind (FIBO))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Therefore, any “instance” of a quantity will have these two properties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5DC0067-623A-418F-9C47-92D78EF9D3EF}"/>
              </a:ext>
            </a:extLst>
          </p:cNvPr>
          <p:cNvSpPr/>
          <p:nvPr/>
        </p:nvSpPr>
        <p:spPr>
          <a:xfrm>
            <a:off x="9412941" y="3106057"/>
            <a:ext cx="2604888" cy="1016000"/>
          </a:xfrm>
          <a:prstGeom prst="wedgeRoundRectCallout">
            <a:avLst>
              <a:gd name="adj1" fmla="val -96758"/>
              <a:gd name="adj2" fmla="val 97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Powertype</a:t>
            </a:r>
            <a:r>
              <a:rPr lang="en-US" dirty="0"/>
              <a:t> or “faceted classification” of “Quantity kind”</a:t>
            </a:r>
          </a:p>
        </p:txBody>
      </p:sp>
    </p:spTree>
    <p:extLst>
      <p:ext uri="{BB962C8B-B14F-4D97-AF65-F5344CB8AC3E}">
        <p14:creationId xmlns:p14="http://schemas.microsoft.com/office/powerpoint/2010/main" val="71199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623A-2C4C-43A4-99F3-6A81ED1F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the “two property”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A21-08CA-43E7-968C-6EB0B3D7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inherent way to </a:t>
            </a:r>
            <a:r>
              <a:rPr lang="en-US" b="1" u="sng" dirty="0"/>
              <a:t>specify</a:t>
            </a:r>
            <a:r>
              <a:rPr lang="en-US" dirty="0"/>
              <a:t> the unit in a logical, information or data model without introducing a new specification theory</a:t>
            </a:r>
          </a:p>
          <a:p>
            <a:r>
              <a:rPr lang="en-US" dirty="0"/>
              <a:t>It doesn’t seem to correspond with how people conceive of “5kg”</a:t>
            </a:r>
          </a:p>
          <a:p>
            <a:r>
              <a:rPr lang="en-US" dirty="0"/>
              <a:t>Every data instance will carry the type (Mass)  &amp; the unit reference (kg) and the magnitude (5). </a:t>
            </a:r>
          </a:p>
          <a:p>
            <a:pPr lvl="1"/>
            <a:r>
              <a:rPr lang="en-US" dirty="0"/>
              <a:t>This is both expensive and will require a lot of custom code and processing for each instance</a:t>
            </a:r>
          </a:p>
          <a:p>
            <a:r>
              <a:rPr lang="en-US" dirty="0"/>
              <a:t>There is no corresponding type for information or data models that may be expressed in units, thus no way to specify units in a normal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0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507D51-82D5-4914-BAF3-A6FA5AE02B42}"/>
              </a:ext>
            </a:extLst>
          </p:cNvPr>
          <p:cNvSpPr/>
          <p:nvPr/>
        </p:nvSpPr>
        <p:spPr>
          <a:xfrm>
            <a:off x="6960539" y="1027906"/>
            <a:ext cx="4136572" cy="1074057"/>
          </a:xfrm>
          <a:prstGeom prst="wedgeRoundRectCallout">
            <a:avLst>
              <a:gd name="adj1" fmla="val -126223"/>
              <a:gd name="adj2" fmla="val 67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Unity Type is A </a:t>
            </a:r>
            <a:r>
              <a:rPr lang="en-US" dirty="0" err="1"/>
              <a:t>Powertype</a:t>
            </a:r>
            <a:r>
              <a:rPr lang="en-US" dirty="0"/>
              <a:t> or “faceted classification” of “Quantity kind” &amp; Unit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A849-B47E-4E88-A49B-DE9E0A7C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in SMIF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043-AD4B-4774-ABB4-AA47B07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Principle: Leverage the type system</a:t>
            </a:r>
          </a:p>
          <a:p>
            <a:r>
              <a:rPr lang="en-US" dirty="0"/>
              <a:t>Introduce “Unit Type”, a type representing all quantities having the same quantity kind and unit</a:t>
            </a:r>
          </a:p>
          <a:p>
            <a:r>
              <a:rPr lang="en-US" dirty="0"/>
              <a:t>A Unit type is a substitutable representation of a quantity kind</a:t>
            </a:r>
          </a:p>
          <a:p>
            <a:pPr lvl="1"/>
            <a:r>
              <a:rPr lang="en-US" dirty="0"/>
              <a:t>This may be implemented with simple </a:t>
            </a:r>
            <a:r>
              <a:rPr lang="en-US" dirty="0" err="1"/>
              <a:t>subclassing</a:t>
            </a:r>
            <a:r>
              <a:rPr lang="en-US" dirty="0"/>
              <a:t> in data/application models</a:t>
            </a:r>
          </a:p>
          <a:p>
            <a:r>
              <a:rPr lang="en-US" dirty="0"/>
              <a:t>A Unit type may be used as the type of a property in an information model, data model or mapping. Unit specification uses the type system.</a:t>
            </a:r>
          </a:p>
          <a:p>
            <a:r>
              <a:rPr lang="en-US" dirty="0"/>
              <a:t>Instances are “Unit Values” - need only carry the type (e.g. kg) and the magnitude (e.g. 5)</a:t>
            </a:r>
          </a:p>
          <a:p>
            <a:r>
              <a:rPr lang="en-US" dirty="0"/>
              <a:t>Unit values have a </a:t>
            </a:r>
            <a:r>
              <a:rPr lang="en-US" dirty="0" err="1"/>
              <a:t>hasValue</a:t>
            </a:r>
            <a:r>
              <a:rPr lang="en-US" dirty="0"/>
              <a:t> property for the measurement value (magnitude for a scalar) that can also be defined as any measurement type such as “Integer” , “Real” or even a coded value (e.g. Blue) or (RGB:68,114,96)</a:t>
            </a:r>
          </a:p>
          <a:p>
            <a:pPr lvl="1"/>
            <a:r>
              <a:rPr lang="en-US" dirty="0"/>
              <a:t>However this could map to other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3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1FF9-7521-40A3-9874-760B9BD9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D8163-BDFC-4F0D-BA89-950E234E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1" y="0"/>
            <a:ext cx="10542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4EE62F-5A98-434F-9740-47AA1BC5B3DF}"/>
              </a:ext>
            </a:extLst>
          </p:cNvPr>
          <p:cNvSpPr txBox="1"/>
          <p:nvPr/>
        </p:nvSpPr>
        <p:spPr>
          <a:xfrm rot="16200000">
            <a:off x="-1736929" y="3524349"/>
            <a:ext cx="4233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Values, Units &amp; Quantity Models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5DB8B-8763-4DA0-9851-DF47B994360C}"/>
              </a:ext>
            </a:extLst>
          </p:cNvPr>
          <p:cNvSpPr/>
          <p:nvPr/>
        </p:nvSpPr>
        <p:spPr>
          <a:xfrm>
            <a:off x="2307771" y="2801256"/>
            <a:ext cx="5312229" cy="3873841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0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E6C-DB4A-4EF4-996D-FCA2C2EF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Quantity Kinds &amp;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5C081-3CE8-4D71-AB99-0DA36AB4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53" y="1529323"/>
            <a:ext cx="6346701" cy="3103178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DC7E31D-7088-4083-A7AD-7E6CF393D61D}"/>
              </a:ext>
            </a:extLst>
          </p:cNvPr>
          <p:cNvSpPr/>
          <p:nvPr/>
        </p:nvSpPr>
        <p:spPr>
          <a:xfrm>
            <a:off x="10009564" y="1313316"/>
            <a:ext cx="1973942" cy="754743"/>
          </a:xfrm>
          <a:prstGeom prst="wedgeRoundRectCallout">
            <a:avLst>
              <a:gd name="adj1" fmla="val -152248"/>
              <a:gd name="adj2" fmla="val 120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Substitutable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6C4C0-2856-4E57-AFAB-EBF5A416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71" y="4764632"/>
            <a:ext cx="7263231" cy="206413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92578C6-7B69-4256-AB05-D307F2214DE3}"/>
              </a:ext>
            </a:extLst>
          </p:cNvPr>
          <p:cNvSpPr/>
          <p:nvPr/>
        </p:nvSpPr>
        <p:spPr>
          <a:xfrm>
            <a:off x="344129" y="4503438"/>
            <a:ext cx="1973942" cy="754743"/>
          </a:xfrm>
          <a:prstGeom prst="wedgeRoundRectCallout">
            <a:avLst>
              <a:gd name="adj1" fmla="val 60840"/>
              <a:gd name="adj2" fmla="val 138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90CA4B9-956C-48A4-A57E-A3A14FD218EF}"/>
              </a:ext>
            </a:extLst>
          </p:cNvPr>
          <p:cNvSpPr/>
          <p:nvPr/>
        </p:nvSpPr>
        <p:spPr>
          <a:xfrm>
            <a:off x="6251870" y="6074023"/>
            <a:ext cx="1973942" cy="754743"/>
          </a:xfrm>
          <a:prstGeom prst="wedgeRoundRectCallout">
            <a:avLst>
              <a:gd name="adj1" fmla="val -47612"/>
              <a:gd name="adj2" fmla="val -161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Defined using quantity kinds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72F6DC7-05A0-4C93-8457-758DCC5828C1}"/>
              </a:ext>
            </a:extLst>
          </p:cNvPr>
          <p:cNvSpPr/>
          <p:nvPr/>
        </p:nvSpPr>
        <p:spPr>
          <a:xfrm>
            <a:off x="9663837" y="6103257"/>
            <a:ext cx="1973942" cy="754743"/>
          </a:xfrm>
          <a:prstGeom prst="wedgeRoundRectCallout">
            <a:avLst>
              <a:gd name="adj1" fmla="val -75406"/>
              <a:gd name="adj2" fmla="val -12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facts use units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3D853-36C0-4A4D-B1AA-E3B32A4E7CF7}"/>
              </a:ext>
            </a:extLst>
          </p:cNvPr>
          <p:cNvCxnSpPr/>
          <p:nvPr/>
        </p:nvCxnSpPr>
        <p:spPr>
          <a:xfrm flipV="1">
            <a:off x="3840480" y="5152913"/>
            <a:ext cx="817581" cy="763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3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F463B-4875-4FDF-985C-75CC78E593C3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7292F-B123-4B56-9429-986150BA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9" y="0"/>
            <a:ext cx="10852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54191-908A-4A5A-BD29-6E87BB40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24" y="0"/>
            <a:ext cx="95526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BB8E2-0FBC-4169-8375-8CEDBE59799F}"/>
              </a:ext>
            </a:extLst>
          </p:cNvPr>
          <p:cNvSpPr txBox="1"/>
          <p:nvPr/>
        </p:nvSpPr>
        <p:spPr>
          <a:xfrm rot="16200000">
            <a:off x="-1851056" y="3339683"/>
            <a:ext cx="4461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Quantity Kinds (SI &amp; NIST)</a:t>
            </a:r>
          </a:p>
          <a:p>
            <a:r>
              <a:rPr lang="en-US" sz="2400" dirty="0"/>
              <a:t>Concept library – not in SMIF</a:t>
            </a:r>
          </a:p>
        </p:txBody>
      </p:sp>
    </p:spTree>
    <p:extLst>
      <p:ext uri="{BB962C8B-B14F-4D97-AF65-F5344CB8AC3E}">
        <p14:creationId xmlns:p14="http://schemas.microsoft.com/office/powerpoint/2010/main" val="87437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E8E20-7D76-43B4-B3B3-062AF791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94" y="0"/>
            <a:ext cx="88840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32597-D9D1-4EF4-B48A-3765BC114EED}"/>
              </a:ext>
            </a:extLst>
          </p:cNvPr>
          <p:cNvSpPr txBox="1"/>
          <p:nvPr/>
        </p:nvSpPr>
        <p:spPr>
          <a:xfrm rot="16200000">
            <a:off x="-1590630" y="3524349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Unit Types (SI &amp; NIST)</a:t>
            </a:r>
          </a:p>
        </p:txBody>
      </p:sp>
    </p:spTree>
    <p:extLst>
      <p:ext uri="{BB962C8B-B14F-4D97-AF65-F5344CB8AC3E}">
        <p14:creationId xmlns:p14="http://schemas.microsoft.com/office/powerpoint/2010/main" val="153584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E9C47-0AE2-4AD9-B483-35DEE475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1" y="171857"/>
            <a:ext cx="11212698" cy="65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2D6A6-5645-428F-B520-25782658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4" y="178206"/>
            <a:ext cx="10628571" cy="6501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C5EC5-581B-4900-A466-BC202537B5E9}"/>
              </a:ext>
            </a:extLst>
          </p:cNvPr>
          <p:cNvSpPr txBox="1"/>
          <p:nvPr/>
        </p:nvSpPr>
        <p:spPr>
          <a:xfrm rot="16200000">
            <a:off x="-1272813" y="3524349"/>
            <a:ext cx="3304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ways of measuring</a:t>
            </a:r>
          </a:p>
        </p:txBody>
      </p:sp>
    </p:spTree>
    <p:extLst>
      <p:ext uri="{BB962C8B-B14F-4D97-AF65-F5344CB8AC3E}">
        <p14:creationId xmlns:p14="http://schemas.microsoft.com/office/powerpoint/2010/main" val="27717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10C6-7C43-404C-8CE2-0A2B384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61C-C0F0-445F-A12A-B028222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Values are distinguished from “identifiable entities”</a:t>
            </a:r>
          </a:p>
          <a:p>
            <a:r>
              <a:rPr lang="en-US" dirty="0"/>
              <a:t>Values</a:t>
            </a:r>
          </a:p>
          <a:p>
            <a:pPr lvl="1"/>
            <a:r>
              <a:rPr lang="en-US" dirty="0"/>
              <a:t>Values have an identity identical with their value/content (represented in any way)</a:t>
            </a:r>
          </a:p>
          <a:p>
            <a:pPr lvl="1"/>
            <a:r>
              <a:rPr lang="en-US" dirty="0"/>
              <a:t>Values are Immutable and non-temporal (the number 5 just “is”)</a:t>
            </a:r>
          </a:p>
          <a:p>
            <a:pPr lvl="1"/>
            <a:r>
              <a:rPr lang="en-US" dirty="0"/>
              <a:t>Different representations of the same value represent the same value universally</a:t>
            </a:r>
          </a:p>
          <a:p>
            <a:r>
              <a:rPr lang="en-US" dirty="0"/>
              <a:t>Quantities – amounts of things measured in any way</a:t>
            </a:r>
          </a:p>
          <a:p>
            <a:pPr lvl="1"/>
            <a:r>
              <a:rPr lang="en-US" dirty="0"/>
              <a:t>JCGM: property of a phenomenon, body, or substance, where the property has a magnitude that can be expressed as a number and a reference</a:t>
            </a:r>
          </a:p>
          <a:p>
            <a:pPr lvl="2"/>
            <a:r>
              <a:rPr lang="en-US" dirty="0"/>
              <a:t>Example: 5kg of fish</a:t>
            </a:r>
          </a:p>
          <a:p>
            <a:pPr lvl="1"/>
            <a:r>
              <a:rPr lang="en-US" dirty="0"/>
              <a:t>Consider also “counts of things” – e.g. 5 fish.</a:t>
            </a:r>
          </a:p>
          <a:p>
            <a:r>
              <a:rPr lang="en-US" dirty="0"/>
              <a:t>Units – accepted by convention as representing kinds of quantities</a:t>
            </a:r>
          </a:p>
          <a:p>
            <a:pPr lvl="1"/>
            <a:r>
              <a:rPr lang="en-US" dirty="0"/>
              <a:t>JCGM: real scalar </a:t>
            </a:r>
            <a:r>
              <a:rPr lang="en-US" b="1" dirty="0"/>
              <a:t>quantity, </a:t>
            </a:r>
            <a:r>
              <a:rPr lang="en-US" dirty="0"/>
              <a:t>defined and adopted by convention, with which any other quantity of the same </a:t>
            </a:r>
            <a:r>
              <a:rPr lang="en-US" b="1" dirty="0"/>
              <a:t>kind </a:t>
            </a:r>
            <a:r>
              <a:rPr lang="en-US" dirty="0"/>
              <a:t>can be compared to express the ratio of the two quantities as a number</a:t>
            </a:r>
          </a:p>
          <a:p>
            <a:pPr lvl="1"/>
            <a:r>
              <a:rPr lang="en-US" dirty="0"/>
              <a:t>Example: Kilogram</a:t>
            </a:r>
          </a:p>
          <a:p>
            <a:r>
              <a:rPr lang="en-US" dirty="0"/>
              <a:t>Representations in conceptual, logical and physical models/schema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4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4D07F-07DB-41EA-95F9-61665C377398}"/>
              </a:ext>
            </a:extLst>
          </p:cNvPr>
          <p:cNvSpPr txBox="1"/>
          <p:nvPr/>
        </p:nvSpPr>
        <p:spPr>
          <a:xfrm rot="16200000">
            <a:off x="-1294231" y="3524349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Kinds of Quantities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70E50-D821-4A4E-9362-91143EF7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13" y="984555"/>
            <a:ext cx="7403174" cy="4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4AE8-BFF2-47B9-8E6B-804F8C3F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Instance Example</a:t>
            </a:r>
            <a:br>
              <a:rPr lang="en-US" dirty="0"/>
            </a:br>
            <a:r>
              <a:rPr lang="en-US" dirty="0"/>
              <a:t>“Cory” is an identifier for an identifiable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A9AAA-5302-4EF5-A0BF-45DAB5A9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009"/>
            <a:ext cx="10298412" cy="426666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4D976A-210F-4110-8A6A-47525833942B}"/>
              </a:ext>
            </a:extLst>
          </p:cNvPr>
          <p:cNvSpPr/>
          <p:nvPr/>
        </p:nvSpPr>
        <p:spPr>
          <a:xfrm>
            <a:off x="838200" y="1570616"/>
            <a:ext cx="3588657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A4BB6-5B67-4FD3-831A-E00B2E3F7F70}"/>
              </a:ext>
            </a:extLst>
          </p:cNvPr>
          <p:cNvSpPr/>
          <p:nvPr/>
        </p:nvSpPr>
        <p:spPr>
          <a:xfrm>
            <a:off x="4426857" y="1570616"/>
            <a:ext cx="6926943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“Ground Facts”</a:t>
            </a:r>
          </a:p>
        </p:txBody>
      </p:sp>
    </p:spTree>
    <p:extLst>
      <p:ext uri="{BB962C8B-B14F-4D97-AF65-F5344CB8AC3E}">
        <p14:creationId xmlns:p14="http://schemas.microsoft.com/office/powerpoint/2010/main" val="32709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8555-1E26-4C35-AB0E-9C9E7946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Definitions (JCGM 200:2008)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F5F3-8B01-41CF-B93B-B0B89A74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Quantity</a:t>
            </a:r>
            <a:r>
              <a:rPr lang="en-US" dirty="0"/>
              <a:t> : property of a phenomenon, body, or substance, where the property has a magnitude that can be expressed as a number and a reference</a:t>
            </a:r>
          </a:p>
          <a:p>
            <a:r>
              <a:rPr lang="en-US" b="1" u="sng" dirty="0"/>
              <a:t>Value of a quantity</a:t>
            </a:r>
            <a:r>
              <a:rPr lang="en-US" dirty="0"/>
              <a:t>: value number and reference together expressing magnitude of a </a:t>
            </a:r>
            <a:r>
              <a:rPr lang="en-US" b="1" dirty="0"/>
              <a:t>quantity</a:t>
            </a:r>
          </a:p>
          <a:p>
            <a:pPr lvl="1"/>
            <a:r>
              <a:rPr lang="en-US" dirty="0"/>
              <a:t>Also DOLCE/Guizzardi “Quale”</a:t>
            </a:r>
          </a:p>
          <a:p>
            <a:r>
              <a:rPr lang="en-US" b="1" u="sng" dirty="0"/>
              <a:t>Measurement unit </a:t>
            </a:r>
            <a:r>
              <a:rPr lang="en-US" dirty="0"/>
              <a:t>(unit of measurement unit) :real scalar quantity, defined and adopted by convention, with which any other quantity of the same kind can be compared to express</a:t>
            </a:r>
          </a:p>
          <a:p>
            <a:r>
              <a:rPr lang="en-US" b="1" u="sng" dirty="0"/>
              <a:t>Kind of quantity (quantity kind): </a:t>
            </a:r>
            <a:r>
              <a:rPr lang="en-US" dirty="0"/>
              <a:t>aspect common to mutually comparable </a:t>
            </a:r>
            <a:r>
              <a:rPr lang="en-US" b="1" dirty="0"/>
              <a:t>quantities</a:t>
            </a:r>
          </a:p>
          <a:p>
            <a:pPr lvl="1"/>
            <a:r>
              <a:rPr lang="en-US" dirty="0"/>
              <a:t>Also DOLCE /Guizzardi “Quality Space”</a:t>
            </a:r>
          </a:p>
        </p:txBody>
      </p:sp>
    </p:spTree>
    <p:extLst>
      <p:ext uri="{BB962C8B-B14F-4D97-AF65-F5344CB8AC3E}">
        <p14:creationId xmlns:p14="http://schemas.microsoft.com/office/powerpoint/2010/main" val="15777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AD2E-7B5E-4B22-8A63-B032CC8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Values, Quantities and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C035-0612-4459-8537-F6F96163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7114" cy="472553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Many models have “</a:t>
            </a:r>
            <a:r>
              <a:rPr lang="en-US" dirty="0" err="1"/>
              <a:t>int</a:t>
            </a:r>
            <a:r>
              <a:rPr lang="en-US" dirty="0"/>
              <a:t>” and “String” as the types of Characteristics of things</a:t>
            </a:r>
          </a:p>
          <a:p>
            <a:pPr lvl="1"/>
            <a:r>
              <a:rPr lang="en-US" dirty="0"/>
              <a:t>This does not represent their semantics, only how they are represented in the computer</a:t>
            </a:r>
          </a:p>
          <a:p>
            <a:r>
              <a:rPr lang="en-US" dirty="0"/>
              <a:t>Values have semantics beyond their representation as strings or numbers</a:t>
            </a:r>
          </a:p>
          <a:p>
            <a:pPr lvl="1"/>
            <a:r>
              <a:rPr lang="en-US" dirty="0"/>
              <a:t>E.g. a social security number has source, uniqueness and identity implications</a:t>
            </a:r>
          </a:p>
          <a:p>
            <a:pPr lvl="1"/>
            <a:r>
              <a:rPr lang="en-US" dirty="0"/>
              <a:t>E.g. An exchange rate on the London and N.Y. exchanges are not the same</a:t>
            </a:r>
          </a:p>
          <a:p>
            <a:pPr lvl="1"/>
            <a:r>
              <a:rPr lang="en-US" dirty="0"/>
              <a:t>Programming example: Assigning a “description (string)” to a “name (string)” is an error.</a:t>
            </a:r>
          </a:p>
          <a:p>
            <a:r>
              <a:rPr lang="en-US" dirty="0"/>
              <a:t>Examples of unit confusion are well known</a:t>
            </a:r>
          </a:p>
          <a:p>
            <a:pPr lvl="1"/>
            <a:r>
              <a:rPr lang="en-US" dirty="0"/>
              <a:t>E.g. First mars lander crashes due to unit confusion</a:t>
            </a:r>
          </a:p>
          <a:p>
            <a:r>
              <a:rPr lang="en-US" dirty="0"/>
              <a:t>When consuming, federating or translating data it is dangerous to be unsure what the data represents</a:t>
            </a:r>
          </a:p>
          <a:p>
            <a:r>
              <a:rPr lang="en-US" dirty="0"/>
              <a:t>Different representations of the same concepts may use or expect different units expressed in different ways</a:t>
            </a:r>
          </a:p>
          <a:p>
            <a:r>
              <a:rPr lang="en-US" dirty="0"/>
              <a:t>So to federate, integrate and translate – value kinds &amp; units as well as the concepts they represent must be clear and consistent across independent models</a:t>
            </a:r>
          </a:p>
          <a:p>
            <a:r>
              <a:rPr lang="en-US" dirty="0"/>
              <a:t>But, specifying units in conceptual reference models is over-commitment and ignores “local needs and conventions”</a:t>
            </a:r>
          </a:p>
          <a:p>
            <a:r>
              <a:rPr lang="en-US" dirty="0"/>
              <a:t>Making values, quantities and units “first class” in a language encourages use and consistency.</a:t>
            </a:r>
          </a:p>
          <a:p>
            <a:r>
              <a:rPr lang="en-US" dirty="0"/>
              <a:t>Using the MDA (Model Driven Architecture) pattern allows implementation diversity</a:t>
            </a:r>
          </a:p>
          <a:p>
            <a:r>
              <a:rPr lang="en-US" dirty="0"/>
              <a:t>libraries of common value types and units allows for interoperability and reuse</a:t>
            </a:r>
          </a:p>
        </p:txBody>
      </p:sp>
    </p:spTree>
    <p:extLst>
      <p:ext uri="{BB962C8B-B14F-4D97-AF65-F5344CB8AC3E}">
        <p14:creationId xmlns:p14="http://schemas.microsoft.com/office/powerpoint/2010/main" val="299926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01B8-7D7A-44BD-B0DF-2D76EDA3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E5EC-DFF7-4A3E-88D6-A10F447A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Values should be distinguished from identifiable entities and their constraints enforceable</a:t>
            </a:r>
          </a:p>
          <a:p>
            <a:r>
              <a:rPr lang="en-US" dirty="0"/>
              <a:t>However, values and identifiable entities should be in a unified type system</a:t>
            </a:r>
          </a:p>
          <a:p>
            <a:r>
              <a:rPr lang="en-US" dirty="0"/>
              <a:t>Reusable concept libraries should includes common quantities and units – use, don’t invent</a:t>
            </a:r>
          </a:p>
          <a:p>
            <a:r>
              <a:rPr lang="en-US" dirty="0"/>
              <a:t>Definition of values,  quantity kinds and units should be part of the modeling language to ensure reuse and semantic integrity</a:t>
            </a:r>
          </a:p>
          <a:p>
            <a:r>
              <a:rPr lang="en-US" dirty="0"/>
              <a:t>Conceptual models should commit to quantity kinds, but not to units or numeric representations</a:t>
            </a:r>
          </a:p>
          <a:p>
            <a:r>
              <a:rPr lang="en-US" dirty="0"/>
              <a:t>Application &amp; data models should be able to commit to specific units and/or numeric or non-numeric representations, but should not be forced to do so.</a:t>
            </a:r>
          </a:p>
          <a:p>
            <a:pPr lvl="1"/>
            <a:r>
              <a:rPr lang="en-US" dirty="0"/>
              <a:t>Such models must have a way to specify units assumed or specified</a:t>
            </a:r>
          </a:p>
          <a:p>
            <a:pPr lvl="1"/>
            <a:r>
              <a:rPr lang="en-US" dirty="0"/>
              <a:t>Implementations should be able to be unit specific or agnostic</a:t>
            </a:r>
          </a:p>
          <a:p>
            <a:pPr lvl="1"/>
            <a:r>
              <a:rPr lang="en-US" dirty="0"/>
              <a:t>Therefore, a unit value should be substitutable for the value of a property defined by a quantity kind</a:t>
            </a:r>
          </a:p>
          <a:p>
            <a:r>
              <a:rPr lang="en-US" dirty="0"/>
              <a:t>In mappings, there must be a way to specify a choice of units and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B5C-96C4-412E-A054-A17A3022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come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09BB-9194-4F5A-84A5-69D38393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values, quantities and units modeled?</a:t>
            </a:r>
          </a:p>
          <a:p>
            <a:r>
              <a:rPr lang="en-US" dirty="0"/>
              <a:t>How do these models map to common data representations?</a:t>
            </a:r>
          </a:p>
          <a:p>
            <a:r>
              <a:rPr lang="en-US" dirty="0"/>
              <a:t>Are currencies and other non-constant measures units?</a:t>
            </a:r>
          </a:p>
          <a:p>
            <a:r>
              <a:rPr lang="en-US" dirty="0"/>
              <a:t>How do we allow both numeric representation (e.g. “Real”) and unit used to be variable but (potentially) fixed in data schema?</a:t>
            </a:r>
          </a:p>
          <a:p>
            <a:r>
              <a:rPr lang="en-US" dirty="0"/>
              <a:t>Are kinds of quantities subtypes of primitive types?</a:t>
            </a:r>
          </a:p>
          <a:p>
            <a:r>
              <a:rPr lang="en-US" dirty="0"/>
              <a:t>Or, do kinds of quantities have some kind of “magnitude” property?</a:t>
            </a:r>
          </a:p>
          <a:p>
            <a:r>
              <a:rPr lang="en-US" dirty="0"/>
              <a:t>How does an intuitive conceptualization align with the formal definitions?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E82F7-5862-4244-B1D2-AEDDC0A1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Values Metamodel &amp;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35C6F-7FA7-4E3D-92DC-42D22338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5" y="1854177"/>
            <a:ext cx="11314285" cy="441904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5C3E80-D593-4DA6-9FA1-CD0A882C63D0}"/>
              </a:ext>
            </a:extLst>
          </p:cNvPr>
          <p:cNvSpPr/>
          <p:nvPr/>
        </p:nvSpPr>
        <p:spPr>
          <a:xfrm>
            <a:off x="266735" y="1393372"/>
            <a:ext cx="3797264" cy="5036458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033343-1D3F-4D51-8FAB-FCAF8EE52472}"/>
              </a:ext>
            </a:extLst>
          </p:cNvPr>
          <p:cNvSpPr/>
          <p:nvPr/>
        </p:nvSpPr>
        <p:spPr>
          <a:xfrm>
            <a:off x="4063999" y="1393370"/>
            <a:ext cx="7861265" cy="5036459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0786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82F3-396E-4C0D-A494-54E7EB8B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defining some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B64EE-F8A7-4167-AFDF-B0D18733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89" y="2043984"/>
            <a:ext cx="5348719" cy="36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02504-59B6-466F-BDD1-35F25C5E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06" y="0"/>
            <a:ext cx="114220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4D3E7-84A2-4EF9-808F-431BF4284C84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23217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1386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Values, Quantities &amp; Units</vt:lpstr>
      <vt:lpstr>Scope</vt:lpstr>
      <vt:lpstr>Core Definitions (JCGM 200:2008)</vt:lpstr>
      <vt:lpstr>Why Model Values, Quantities and Units?</vt:lpstr>
      <vt:lpstr>Goals</vt:lpstr>
      <vt:lpstr>Questions that come up</vt:lpstr>
      <vt:lpstr>SMIF Values Metamodel &amp; Model</vt:lpstr>
      <vt:lpstr>Example of defining some value types</vt:lpstr>
      <vt:lpstr>PowerPoint Presentation</vt:lpstr>
      <vt:lpstr>Relating quantity values, quantity kinds and units</vt:lpstr>
      <vt:lpstr>Some issues with the “two property” representation</vt:lpstr>
      <vt:lpstr>Simplification in SMIF</vt:lpstr>
      <vt:lpstr>PowerPoint Presentation</vt:lpstr>
      <vt:lpstr>Modeling Quantity Kinds &amp; Units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Instance Example “Cory” is an identifier for an identifiable 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Quantities &amp; Units</dc:title>
  <dc:creator>Cory Casanave</dc:creator>
  <cp:lastModifiedBy>Cory Casanave</cp:lastModifiedBy>
  <cp:revision>60</cp:revision>
  <dcterms:created xsi:type="dcterms:W3CDTF">2017-10-17T17:32:44Z</dcterms:created>
  <dcterms:modified xsi:type="dcterms:W3CDTF">2017-10-17T21:03:20Z</dcterms:modified>
</cp:coreProperties>
</file>