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0"/>
  </p:notesMasterIdLst>
  <p:handoutMasterIdLst>
    <p:handoutMasterId r:id="rId11"/>
  </p:handoutMasterIdLst>
  <p:sldIdLst>
    <p:sldId id="456" r:id="rId2"/>
    <p:sldId id="539" r:id="rId3"/>
    <p:sldId id="545" r:id="rId4"/>
    <p:sldId id="541" r:id="rId5"/>
    <p:sldId id="542" r:id="rId6"/>
    <p:sldId id="543" r:id="rId7"/>
    <p:sldId id="544" r:id="rId8"/>
    <p:sldId id="537" r:id="rId9"/>
  </p:sldIdLst>
  <p:sldSz cx="9144000" cy="6858000" type="screen4x3"/>
  <p:notesSz cx="6954838" cy="9240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86458" autoAdjust="0"/>
  </p:normalViewPr>
  <p:slideViewPr>
    <p:cSldViewPr>
      <p:cViewPr varScale="1">
        <p:scale>
          <a:sx n="64" d="100"/>
          <a:sy n="64" d="100"/>
        </p:scale>
        <p:origin x="725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2088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fld id="{38E3837F-7B40-4B98-90A9-C161BB7B8FD2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6E81D9D3-C08A-410E-9479-D614C9188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86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fld id="{C40E5A84-7D87-452D-8FE3-23F521AC3943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693738"/>
            <a:ext cx="4618038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6" tIns="46273" rIns="92546" bIns="462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389398"/>
            <a:ext cx="5563870" cy="4158377"/>
          </a:xfrm>
          <a:prstGeom prst="rect">
            <a:avLst/>
          </a:prstGeom>
        </p:spPr>
        <p:txBody>
          <a:bodyPr vert="horz" lIns="92546" tIns="46273" rIns="92546" bIns="462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9EC3DDEA-0647-42E3-B21A-D8FF77E39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5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3DDEA-0647-42E3-B21A-D8FF77E395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82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3DDEA-0647-42E3-B21A-D8FF77E395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52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June 2016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20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59" y="4612889"/>
            <a:ext cx="9171709" cy="22097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048280"/>
            <a:ext cx="8540472" cy="11485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Cory Casanave</a:t>
            </a:r>
          </a:p>
          <a:p>
            <a:endParaRPr lang="en-US" dirty="0"/>
          </a:p>
          <a:p>
            <a:r>
              <a:rPr lang="en-US" dirty="0"/>
              <a:t>Jim Logan 	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782" y="389651"/>
            <a:ext cx="7680960" cy="2438399"/>
          </a:xfrm>
        </p:spPr>
        <p:txBody>
          <a:bodyPr>
            <a:normAutofit fontScale="90000"/>
          </a:bodyPr>
          <a:lstStyle/>
          <a:p>
            <a:r>
              <a:rPr lang="en-US" dirty="0"/>
              <a:t>Semantic Modeling Information for Federation</a:t>
            </a:r>
          </a:p>
        </p:txBody>
      </p:sp>
      <p:pic>
        <p:nvPicPr>
          <p:cNvPr id="4" name="Picture 3" descr="C:\Users\Cory-c\Documents\Company\MDSSVN\Marketing\Graphics\OMG\OMG - 150 dpi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82" y="5281125"/>
            <a:ext cx="2527299" cy="113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996402" y="304800"/>
            <a:ext cx="17588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SMIF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838" y="3077403"/>
            <a:ext cx="40957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8601" y="3751241"/>
            <a:ext cx="3011685" cy="51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6812CC-2C5F-418D-BAD7-32BB6856897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we have been asked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formal and provable grounding for the SMIF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POC</a:t>
            </a:r>
          </a:p>
          <a:p>
            <a:r>
              <a:rPr lang="en-US" dirty="0"/>
              <a:t>Where we hoped to be</a:t>
            </a:r>
          </a:p>
          <a:p>
            <a:pPr lvl="1"/>
            <a:r>
              <a:rPr lang="en-US" dirty="0"/>
              <a:t>Products and an open source foundation released</a:t>
            </a:r>
          </a:p>
          <a:p>
            <a:pPr lvl="1"/>
            <a:r>
              <a:rPr lang="en-US" dirty="0"/>
              <a:t>The formal grounding of SMIF done</a:t>
            </a:r>
          </a:p>
          <a:p>
            <a:pPr lvl="1"/>
            <a:r>
              <a:rPr lang="en-US" dirty="0"/>
              <a:t>Reviews of that formal grounding in progress for adoption next meeting</a:t>
            </a:r>
          </a:p>
          <a:p>
            <a:r>
              <a:rPr lang="en-US" dirty="0"/>
              <a:t>Where we are – implementation focus</a:t>
            </a:r>
          </a:p>
          <a:p>
            <a:pPr lvl="1"/>
            <a:r>
              <a:rPr lang="en-US" dirty="0"/>
              <a:t>No Magic CCM is “in the marketplace”; still a partial but growing implementation</a:t>
            </a:r>
          </a:p>
          <a:p>
            <a:pPr lvl="1"/>
            <a:r>
              <a:rPr lang="en-US" dirty="0"/>
              <a:t>A full open source implementation is in progress, but not ready </a:t>
            </a:r>
          </a:p>
          <a:p>
            <a:pPr lvl="2"/>
            <a:r>
              <a:rPr lang="en-US" dirty="0"/>
              <a:t>This implementation is intended to generate most of the formal artifacts</a:t>
            </a:r>
          </a:p>
          <a:p>
            <a:pPr lvl="2"/>
            <a:r>
              <a:rPr lang="en-US" dirty="0"/>
              <a:t>It has taken time to get the meta-recursive self generating machinery in place</a:t>
            </a:r>
          </a:p>
          <a:p>
            <a:pPr lvl="2"/>
            <a:r>
              <a:rPr lang="en-US" dirty="0"/>
              <a:t>It will be used to generate a portion of the formal grounding</a:t>
            </a:r>
          </a:p>
          <a:p>
            <a:r>
              <a:rPr lang="en-US" dirty="0"/>
              <a:t>So, we are asking for another extension – until the June  2018 meeting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C30237-7DD9-4047-BA30-558311A4156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June 2016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FC263-85E1-4F53-B4B0-B5B6246D988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46F51-4B75-49E0-A1D8-482EEFC1D0E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DD2DC20-A4D7-4D07-8B5C-0D2C544F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349905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EEB1C-74A0-4205-9825-7941089BF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9F9CD-E4C9-4B17-9204-6DD1ACD051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A4081-D9D4-4522-8276-7D1C460426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2AC93AB-609A-4CD3-9A22-0434D1A2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6" y="572797"/>
            <a:ext cx="8562974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Prototype model &amp; semantics implementation preview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20F6F7BB-6C07-4E1F-86B0-934C34DFB452}"/>
              </a:ext>
            </a:extLst>
          </p:cNvPr>
          <p:cNvSpPr/>
          <p:nvPr/>
        </p:nvSpPr>
        <p:spPr>
          <a:xfrm>
            <a:off x="3404754" y="5356947"/>
            <a:ext cx="1548960" cy="762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“SMIF Full”</a:t>
            </a:r>
          </a:p>
          <a:p>
            <a:pPr algn="ctr"/>
            <a:r>
              <a:rPr lang="en-US" sz="1600" dirty="0"/>
              <a:t>RDF Repository</a:t>
            </a:r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D1FD1D33-CD8B-4283-A33E-D905D91348A2}"/>
              </a:ext>
            </a:extLst>
          </p:cNvPr>
          <p:cNvSpPr/>
          <p:nvPr/>
        </p:nvSpPr>
        <p:spPr>
          <a:xfrm>
            <a:off x="568036" y="1624878"/>
            <a:ext cx="1600200" cy="1219200"/>
          </a:xfrm>
          <a:prstGeom prst="flowChartMulti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SMIF</a:t>
            </a:r>
          </a:p>
          <a:p>
            <a:pPr algn="ctr"/>
            <a:r>
              <a:rPr lang="en-US" sz="1600" dirty="0"/>
              <a:t>UML Models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6659766A-E52A-4C3C-BA53-D045F1923A8A}"/>
              </a:ext>
            </a:extLst>
          </p:cNvPr>
          <p:cNvSpPr/>
          <p:nvPr/>
        </p:nvSpPr>
        <p:spPr>
          <a:xfrm>
            <a:off x="2469572" y="2895600"/>
            <a:ext cx="3622964" cy="609600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SMIF Java API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1B63F041-65AF-4B1E-8805-80CE77AF3AAD}"/>
              </a:ext>
            </a:extLst>
          </p:cNvPr>
          <p:cNvSpPr/>
          <p:nvPr/>
        </p:nvSpPr>
        <p:spPr>
          <a:xfrm>
            <a:off x="2469572" y="3505200"/>
            <a:ext cx="914400" cy="609600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UML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Facet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2287463B-472F-4FC5-A122-C6F9D24A5E2F}"/>
              </a:ext>
            </a:extLst>
          </p:cNvPr>
          <p:cNvSpPr/>
          <p:nvPr/>
        </p:nvSpPr>
        <p:spPr>
          <a:xfrm>
            <a:off x="727364" y="3505200"/>
            <a:ext cx="1143000" cy="609600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Eclipse UML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520B1F08-5404-425D-A3C5-A12D111F680D}"/>
              </a:ext>
            </a:extLst>
          </p:cNvPr>
          <p:cNvSpPr/>
          <p:nvPr/>
        </p:nvSpPr>
        <p:spPr>
          <a:xfrm>
            <a:off x="5178136" y="3505200"/>
            <a:ext cx="914400" cy="609600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Java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Facet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8BBFFD98-C357-472A-A09A-221BB5513D18}"/>
              </a:ext>
            </a:extLst>
          </p:cNvPr>
          <p:cNvSpPr/>
          <p:nvPr/>
        </p:nvSpPr>
        <p:spPr>
          <a:xfrm>
            <a:off x="3383972" y="3505200"/>
            <a:ext cx="914400" cy="609600"/>
          </a:xfrm>
          <a:prstGeom prst="flowChartProcess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RDF/OWL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Facet</a:t>
            </a:r>
          </a:p>
        </p:txBody>
      </p:sp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A77833B1-9B22-45AC-B182-C2BC059E7358}"/>
              </a:ext>
            </a:extLst>
          </p:cNvPr>
          <p:cNvSpPr/>
          <p:nvPr/>
        </p:nvSpPr>
        <p:spPr>
          <a:xfrm flipV="1">
            <a:off x="6092536" y="3011632"/>
            <a:ext cx="685800" cy="990600"/>
          </a:xfrm>
          <a:prstGeom prst="curved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0E2EFBB-98D4-42A3-8AE3-DDB0EBDA9F0D}"/>
              </a:ext>
            </a:extLst>
          </p:cNvPr>
          <p:cNvSpPr/>
          <p:nvPr/>
        </p:nvSpPr>
        <p:spPr>
          <a:xfrm>
            <a:off x="1870364" y="3700462"/>
            <a:ext cx="595744" cy="30177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CBAADD2-265A-409E-97DB-8EDC26558C1F}"/>
              </a:ext>
            </a:extLst>
          </p:cNvPr>
          <p:cNvSpPr/>
          <p:nvPr/>
        </p:nvSpPr>
        <p:spPr>
          <a:xfrm>
            <a:off x="1146464" y="2801433"/>
            <a:ext cx="304800" cy="70723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Up-Down 18">
            <a:extLst>
              <a:ext uri="{FF2B5EF4-FFF2-40B4-BE49-F238E27FC236}">
                <a16:creationId xmlns:a16="http://schemas.microsoft.com/office/drawing/2014/main" id="{8BF97E70-A161-4934-A6F2-8034357E6C04}"/>
              </a:ext>
            </a:extLst>
          </p:cNvPr>
          <p:cNvSpPr/>
          <p:nvPr/>
        </p:nvSpPr>
        <p:spPr>
          <a:xfrm>
            <a:off x="3643745" y="4114800"/>
            <a:ext cx="381000" cy="1394547"/>
          </a:xfrm>
          <a:prstGeom prst="upDownArrow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5FD09A0D-EB2E-442E-97BC-478086584810}"/>
              </a:ext>
            </a:extLst>
          </p:cNvPr>
          <p:cNvSpPr/>
          <p:nvPr/>
        </p:nvSpPr>
        <p:spPr>
          <a:xfrm>
            <a:off x="5188526" y="4114800"/>
            <a:ext cx="900545" cy="385329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Rules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9BF60AA5-D0AE-4D42-9084-75157F4E0D6F}"/>
              </a:ext>
            </a:extLst>
          </p:cNvPr>
          <p:cNvSpPr/>
          <p:nvPr/>
        </p:nvSpPr>
        <p:spPr>
          <a:xfrm>
            <a:off x="4298372" y="3508664"/>
            <a:ext cx="876300" cy="6096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 Rules</a:t>
            </a:r>
          </a:p>
          <a:p>
            <a:pPr algn="ctr"/>
            <a:r>
              <a:rPr lang="en-US" sz="1400" dirty="0"/>
              <a:t>Facet</a:t>
            </a:r>
          </a:p>
        </p:txBody>
      </p:sp>
      <p:sp>
        <p:nvSpPr>
          <p:cNvPr id="23" name="Arrow: Up-Down 22">
            <a:extLst>
              <a:ext uri="{FF2B5EF4-FFF2-40B4-BE49-F238E27FC236}">
                <a16:creationId xmlns:a16="http://schemas.microsoft.com/office/drawing/2014/main" id="{BE9C6C1F-8369-48C5-A50B-E5FB826D8048}"/>
              </a:ext>
            </a:extLst>
          </p:cNvPr>
          <p:cNvSpPr/>
          <p:nvPr/>
        </p:nvSpPr>
        <p:spPr>
          <a:xfrm>
            <a:off x="4495800" y="4121728"/>
            <a:ext cx="381000" cy="1394547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BDAE364C-550D-4749-A67B-D290FD54BF5C}"/>
              </a:ext>
            </a:extLst>
          </p:cNvPr>
          <p:cNvSpPr/>
          <p:nvPr/>
        </p:nvSpPr>
        <p:spPr>
          <a:xfrm>
            <a:off x="5098291" y="5426937"/>
            <a:ext cx="779318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SQL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Facet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13097914-15B4-41F4-8258-4A18F7B0ABFA}"/>
              </a:ext>
            </a:extLst>
          </p:cNvPr>
          <p:cNvSpPr/>
          <p:nvPr/>
        </p:nvSpPr>
        <p:spPr>
          <a:xfrm>
            <a:off x="5895289" y="5426937"/>
            <a:ext cx="779318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XML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Facet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33DDDBB4-3FD4-4014-9790-B8ADEAB05CE2}"/>
              </a:ext>
            </a:extLst>
          </p:cNvPr>
          <p:cNvSpPr/>
          <p:nvPr/>
        </p:nvSpPr>
        <p:spPr>
          <a:xfrm>
            <a:off x="6692287" y="5438412"/>
            <a:ext cx="779318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“Flat”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Facet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14A33B4F-6407-45C9-ACBA-400FE15AA76D}"/>
              </a:ext>
            </a:extLst>
          </p:cNvPr>
          <p:cNvSpPr/>
          <p:nvPr/>
        </p:nvSpPr>
        <p:spPr>
          <a:xfrm>
            <a:off x="5098290" y="5130182"/>
            <a:ext cx="3172865" cy="280300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Planned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3821916-3A08-4502-A86B-F2D131E87F09}"/>
              </a:ext>
            </a:extLst>
          </p:cNvPr>
          <p:cNvSpPr/>
          <p:nvPr/>
        </p:nvSpPr>
        <p:spPr>
          <a:xfrm rot="4966502">
            <a:off x="7280748" y="3782074"/>
            <a:ext cx="2438400" cy="679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Is this a good idea?</a:t>
            </a:r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69436F79-2E9D-4BC0-AF5B-DD404892B7BF}"/>
              </a:ext>
            </a:extLst>
          </p:cNvPr>
          <p:cNvSpPr/>
          <p:nvPr/>
        </p:nvSpPr>
        <p:spPr>
          <a:xfrm>
            <a:off x="6349712" y="1624878"/>
            <a:ext cx="1695450" cy="896867"/>
          </a:xfrm>
          <a:prstGeom prst="wedgeRoundRectCallout">
            <a:avLst>
              <a:gd name="adj1" fmla="val -39946"/>
              <a:gd name="adj2" fmla="val 1300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Generated from SMIF Model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CD4D1923-1C24-40C1-A1E4-66783108815C}"/>
              </a:ext>
            </a:extLst>
          </p:cNvPr>
          <p:cNvSpPr/>
          <p:nvPr/>
        </p:nvSpPr>
        <p:spPr>
          <a:xfrm>
            <a:off x="8283187" y="5415264"/>
            <a:ext cx="854156" cy="640209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CL/IKL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Facet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7CE61C-5D9E-4E96-B09F-0E2FFC8DD3C1}"/>
              </a:ext>
            </a:extLst>
          </p:cNvPr>
          <p:cNvSpPr txBox="1"/>
          <p:nvPr/>
        </p:nvSpPr>
        <p:spPr>
          <a:xfrm>
            <a:off x="291437" y="4426961"/>
            <a:ext cx="28812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facet provides an adapter between external data and a SMIF counterpart at any meta-level. A SMIF Object may have multiple facets.</a:t>
            </a:r>
          </a:p>
          <a:p>
            <a:endParaRPr lang="en-US" sz="1400" dirty="0"/>
          </a:p>
          <a:p>
            <a:r>
              <a:rPr lang="en-US" sz="1400" dirty="0"/>
              <a:t>Mappings &amp; federations are (conceptually) between SMIF objects.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68C0CC-9763-4709-91FE-9A624BE402A9}"/>
              </a:ext>
            </a:extLst>
          </p:cNvPr>
          <p:cNvSpPr/>
          <p:nvPr/>
        </p:nvSpPr>
        <p:spPr>
          <a:xfrm>
            <a:off x="5749082" y="6264340"/>
            <a:ext cx="1108363" cy="371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Analytics</a:t>
            </a:r>
          </a:p>
        </p:txBody>
      </p:sp>
      <p:sp>
        <p:nvSpPr>
          <p:cNvPr id="33" name="Arrow: Bent 32">
            <a:extLst>
              <a:ext uri="{FF2B5EF4-FFF2-40B4-BE49-F238E27FC236}">
                <a16:creationId xmlns:a16="http://schemas.microsoft.com/office/drawing/2014/main" id="{49E21620-DAD3-47A1-95E3-4A8C5A2390F5}"/>
              </a:ext>
            </a:extLst>
          </p:cNvPr>
          <p:cNvSpPr/>
          <p:nvPr/>
        </p:nvSpPr>
        <p:spPr>
          <a:xfrm rot="10800000">
            <a:off x="6891217" y="6079772"/>
            <a:ext cx="457200" cy="49889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Arrow: Bent 33">
            <a:extLst>
              <a:ext uri="{FF2B5EF4-FFF2-40B4-BE49-F238E27FC236}">
                <a16:creationId xmlns:a16="http://schemas.microsoft.com/office/drawing/2014/main" id="{87776924-A6E6-4235-96AE-212195700A02}"/>
              </a:ext>
            </a:extLst>
          </p:cNvPr>
          <p:cNvSpPr/>
          <p:nvPr/>
        </p:nvSpPr>
        <p:spPr>
          <a:xfrm rot="10800000" flipH="1">
            <a:off x="5296065" y="6064467"/>
            <a:ext cx="457200" cy="498894"/>
          </a:xfrm>
          <a:prstGeom prst="bentArrow">
            <a:avLst>
              <a:gd name="adj1" fmla="val 25000"/>
              <a:gd name="adj2" fmla="val 2702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8E73117E-8633-4F73-A5E1-A7B0745449B6}"/>
              </a:ext>
            </a:extLst>
          </p:cNvPr>
          <p:cNvSpPr/>
          <p:nvPr/>
        </p:nvSpPr>
        <p:spPr>
          <a:xfrm>
            <a:off x="6511633" y="4032842"/>
            <a:ext cx="1717967" cy="764042"/>
          </a:xfrm>
          <a:prstGeom prst="wedgeRoundRectCallout">
            <a:avLst>
              <a:gd name="adj1" fmla="val -78486"/>
              <a:gd name="adj2" fmla="val -162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Implements SMIF Semantics as Java code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6C04CE6-C794-4ED1-B6D7-DC477516E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828" y="116558"/>
            <a:ext cx="2701963" cy="1426548"/>
          </a:xfrm>
          <a:prstGeom prst="rect">
            <a:avLst/>
          </a:prstGeom>
        </p:spPr>
      </p:pic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753C76A3-8872-418B-B58C-CEE7E67EA83A}"/>
              </a:ext>
            </a:extLst>
          </p:cNvPr>
          <p:cNvSpPr/>
          <p:nvPr/>
        </p:nvSpPr>
        <p:spPr>
          <a:xfrm>
            <a:off x="7491838" y="5431841"/>
            <a:ext cx="779318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XMI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Facet</a:t>
            </a:r>
          </a:p>
        </p:txBody>
      </p:sp>
    </p:spTree>
    <p:extLst>
      <p:ext uri="{BB962C8B-B14F-4D97-AF65-F5344CB8AC3E}">
        <p14:creationId xmlns:p14="http://schemas.microsoft.com/office/powerpoint/2010/main" val="428466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A partial but growing SMIF profile implementation that is informing the SMIF specification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 No Magic product that has been on the market since 2015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 plugin to </a:t>
            </a:r>
            <a:r>
              <a:rPr lang="en-US" dirty="0" err="1"/>
              <a:t>MagicDraw</a:t>
            </a:r>
            <a:r>
              <a:rPr lang="en-US" dirty="0"/>
              <a:t> 18.x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Part of Cameo EA 18.x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For the Financial Industry Business Ontology (FIBO) efforts:</a:t>
            </a:r>
          </a:p>
          <a:p>
            <a:pPr marL="457200" lvl="1" indent="-285750">
              <a:buFont typeface="Arial"/>
              <a:buChar char="•"/>
            </a:pPr>
            <a:r>
              <a:rPr lang="en-US" dirty="0"/>
              <a:t>Diagrams used for the business stakeholder view</a:t>
            </a:r>
          </a:p>
          <a:p>
            <a:pPr marL="457200" lvl="1" indent="-285750">
              <a:buFont typeface="Arial"/>
              <a:buChar char="•"/>
            </a:pPr>
            <a:r>
              <a:rPr lang="en-US" dirty="0"/>
              <a:t>Natural language glossary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457200" lvl="1" indent="-285750">
              <a:buFont typeface="Arial"/>
              <a:buChar char="•"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June 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Cameo Concept Modeler?</a:t>
            </a:r>
          </a:p>
        </p:txBody>
      </p:sp>
    </p:spTree>
    <p:extLst>
      <p:ext uri="{BB962C8B-B14F-4D97-AF65-F5344CB8AC3E}">
        <p14:creationId xmlns:p14="http://schemas.microsoft.com/office/powerpoint/2010/main" val="339576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Ingests existing OWL ontologies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Provides capability for domain concept modeling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Provides capability for diagram and natural-language glossary validation with business SMEs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Emits OWL ontologies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“Round trips” edited OWL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(patterns)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June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CCM 18.x Do Now?</a:t>
            </a:r>
          </a:p>
        </p:txBody>
      </p:sp>
    </p:spTree>
    <p:extLst>
      <p:ext uri="{BB962C8B-B14F-4D97-AF65-F5344CB8AC3E}">
        <p14:creationId xmlns:p14="http://schemas.microsoft.com/office/powerpoint/2010/main" val="136646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Record design decisions to forward generate information models in SQL, XML, OWL, SHACL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Connect to Cameo Data Modeler 19.x for generation of SQL and XML schemas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Bidirectionally</a:t>
            </a:r>
            <a:r>
              <a:rPr lang="en-US" dirty="0"/>
              <a:t> map multiple information models to reference concept models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Information federation / semantic mediation:</a:t>
            </a:r>
          </a:p>
          <a:p>
            <a:pPr marL="457200" lvl="1" indent="-285750">
              <a:buFont typeface="Arial"/>
              <a:buChar char="•"/>
            </a:pPr>
            <a:r>
              <a:rPr lang="en-US" dirty="0"/>
              <a:t>Across multiple systems, query data representing business concepts</a:t>
            </a:r>
          </a:p>
          <a:p>
            <a:pPr marL="457200" lvl="1" indent="-285750">
              <a:buFont typeface="Arial"/>
              <a:buChar char="•"/>
            </a:pPr>
            <a:r>
              <a:rPr lang="en-US" dirty="0"/>
              <a:t>Provide the models to be used by runtime information-federation engines</a:t>
            </a:r>
          </a:p>
          <a:p>
            <a:pPr marL="457200" lvl="1" indent="-285750">
              <a:buFont typeface="Arial"/>
              <a:buChar char="•"/>
            </a:pPr>
            <a:r>
              <a:rPr lang="en-US" dirty="0"/>
              <a:t>Project federated information for analytics engines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Provide analysis-level models for executable UML (i.e., </a:t>
            </a:r>
            <a:r>
              <a:rPr lang="en-US" dirty="0" err="1"/>
              <a:t>fUML</a:t>
            </a:r>
            <a:r>
              <a:rPr lang="en-US" dirty="0"/>
              <a:t>, Alf, full code generation)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June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will CCM do in version 19.x and beyond?</a:t>
            </a:r>
          </a:p>
        </p:txBody>
      </p:sp>
    </p:spTree>
    <p:extLst>
      <p:ext uri="{BB962C8B-B14F-4D97-AF65-F5344CB8AC3E}">
        <p14:creationId xmlns:p14="http://schemas.microsoft.com/office/powerpoint/2010/main" val="2798901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Implementations have been informing the specification:</a:t>
            </a:r>
          </a:p>
          <a:p>
            <a:pPr marL="457200" lvl="1" indent="-285750">
              <a:buFont typeface="Arial"/>
              <a:buChar char="•"/>
            </a:pPr>
            <a:r>
              <a:rPr lang="en-US" dirty="0"/>
              <a:t>Discovered a problem with reusable UML constraints</a:t>
            </a:r>
          </a:p>
          <a:p>
            <a:pPr marL="457200" lvl="1" indent="-285750">
              <a:buFont typeface="Arial"/>
              <a:buChar char="•"/>
            </a:pPr>
            <a:r>
              <a:rPr lang="en-US" dirty="0"/>
              <a:t>Refinement of the SMIF model</a:t>
            </a:r>
          </a:p>
          <a:p>
            <a:pPr marL="457200" lvl="1" indent="-285750">
              <a:buFont typeface="Arial"/>
              <a:buChar char="•"/>
            </a:pPr>
            <a:r>
              <a:rPr lang="en-US" dirty="0"/>
              <a:t>Discovered shortcomings in work with the FIBO team</a:t>
            </a:r>
          </a:p>
          <a:p>
            <a:pPr marL="457200" lvl="1" indent="-285750">
              <a:buFont typeface="Arial"/>
              <a:buChar char="•"/>
            </a:pPr>
            <a:r>
              <a:rPr lang="en-US" dirty="0"/>
              <a:t>Valuable experience validating FIBO-V with actual business SMEs</a:t>
            </a:r>
          </a:p>
          <a:p>
            <a:pPr marL="457200" lvl="1" indent="-285750">
              <a:buFont typeface="Arial"/>
              <a:buChar char="•"/>
            </a:pPr>
            <a:r>
              <a:rPr lang="en-US" dirty="0"/>
              <a:t>Valuable feedback on profile understandability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Stronger formalization and provable grounding of the SMIF kernel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We plan to exceed the requirements of the OMG process by having multiple implementations on adoption, not one year later</a:t>
            </a:r>
          </a:p>
          <a:p>
            <a:pPr marL="457200" lvl="1" indent="-285750">
              <a:buFont typeface="Arial"/>
              <a:buChar char="•"/>
            </a:pPr>
            <a:r>
              <a:rPr lang="en-US" dirty="0"/>
              <a:t>Note: Internet standards are based on running code and rough consensus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June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reschedule SMIF?</a:t>
            </a:r>
          </a:p>
        </p:txBody>
      </p:sp>
    </p:spTree>
    <p:extLst>
      <p:ext uri="{BB962C8B-B14F-4D97-AF65-F5344CB8AC3E}">
        <p14:creationId xmlns:p14="http://schemas.microsoft.com/office/powerpoint/2010/main" val="2328854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Revised submission date: June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</a:t>
            </a:r>
          </a:p>
        </p:txBody>
      </p:sp>
    </p:spTree>
    <p:extLst>
      <p:ext uri="{BB962C8B-B14F-4D97-AF65-F5344CB8AC3E}">
        <p14:creationId xmlns:p14="http://schemas.microsoft.com/office/powerpoint/2010/main" val="3804679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10444</TotalTime>
  <Words>565</Words>
  <Application>Microsoft Office PowerPoint</Application>
  <PresentationFormat>On-screen Show (4:3)</PresentationFormat>
  <Paragraphs>106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Corbel</vt:lpstr>
      <vt:lpstr>Tahoma</vt:lpstr>
      <vt:lpstr>Tunga</vt:lpstr>
      <vt:lpstr>Mylar</vt:lpstr>
      <vt:lpstr>Semantic Modeling Information for Federation</vt:lpstr>
      <vt:lpstr>Status</vt:lpstr>
      <vt:lpstr>Prototype model &amp; semantics implementation preview</vt:lpstr>
      <vt:lpstr>What is the Cameo Concept Modeler?</vt:lpstr>
      <vt:lpstr>What does CCM 18.x Do Now?</vt:lpstr>
      <vt:lpstr>What will CCM do in version 19.x and beyond?</vt:lpstr>
      <vt:lpstr>Why reschedule SMIF?</vt:lpstr>
      <vt:lpstr>Motion</vt:lpstr>
    </vt:vector>
  </TitlesOfParts>
  <Company>Model Driven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AESIG Update</dc:title>
  <dc:creator>Cory Casanave</dc:creator>
  <cp:lastModifiedBy>Cory Casanave</cp:lastModifiedBy>
  <cp:revision>596</cp:revision>
  <cp:lastPrinted>2011-10-30T17:23:59Z</cp:lastPrinted>
  <dcterms:created xsi:type="dcterms:W3CDTF">2011-03-23T03:11:03Z</dcterms:created>
  <dcterms:modified xsi:type="dcterms:W3CDTF">2017-09-27T13:55:05Z</dcterms:modified>
</cp:coreProperties>
</file>