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59" r:id="rId5"/>
    <p:sldId id="261" r:id="rId6"/>
    <p:sldId id="262" r:id="rId7"/>
    <p:sldId id="589" r:id="rId8"/>
    <p:sldId id="263" r:id="rId9"/>
    <p:sldId id="265" r:id="rId10"/>
    <p:sldId id="276" r:id="rId11"/>
    <p:sldId id="267" r:id="rId12"/>
    <p:sldId id="268" r:id="rId13"/>
    <p:sldId id="269" r:id="rId14"/>
    <p:sldId id="264" r:id="rId15"/>
    <p:sldId id="270" r:id="rId16"/>
    <p:sldId id="277" r:id="rId17"/>
    <p:sldId id="271" r:id="rId18"/>
    <p:sldId id="272" r:id="rId19"/>
    <p:sldId id="273" r:id="rId20"/>
    <p:sldId id="274" r:id="rId21"/>
    <p:sldId id="27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88B8E-7323-4FF1-A5B0-F20D7E9A9FE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F32A1-A46D-45CF-B676-21FD477F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C0839-A752-4026-B076-2AA4A81C13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6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9DE1-4A0D-4D2D-A8E4-C41E2C50D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8B076-2FCB-40EC-B013-34A665F3A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228B-419F-4792-A4B2-4E2938A1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C3FF-9190-4117-B7E8-CEE7759C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7847-80B7-44E9-A78C-A3F02103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8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9889-011C-4971-83AF-9C96E8A1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C196F-DBCB-4034-8679-D4CE5D8D5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CA12-4277-41F0-B201-1AABDA55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597A1-D36C-4DDB-AC82-F38BDAE3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CCAF-C77F-4757-ADCA-180A34B2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10D6A-6E86-4E82-9817-1D9664910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05F23-8347-468C-B6E4-20FBDD16A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266A-CDCE-4F32-9063-C0B98148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610E6-CB1F-49FC-A05F-A6CA3E39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5D599-A52C-413D-BB48-C6D18DF4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69901" y="1463040"/>
            <a:ext cx="1024128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Oct. 2017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4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D011-732A-4F92-A463-B2B5BCF9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1729-533F-466C-8E67-763873E6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6B6B-E489-44E1-8F4F-41E07B5B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B602-5975-49D1-8DA4-EDD66511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D6952-E66B-41A2-992F-AA9CE2AA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4FEB-4DF3-4B18-B831-4A605BE6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E22E5-EBEE-4720-8E50-C5DEFF04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C61A-2274-4A5E-B78A-3E94D2A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FDFA-0EB2-43AF-AB8C-79961A83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84A6-6C94-4F8D-9E06-56F541BE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0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853B-6119-4EEF-9375-9DEDE360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A523-7619-4A6E-8411-C1E07E51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DB04A-079D-4BEE-8505-51095BCB5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55309-A7AD-4843-94F6-229ECD66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0DE83-9122-4323-8332-183F929F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AE2EC-8AA5-4506-9136-3BE7297E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6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1E52-C7B1-44EB-802B-86BD0592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A4F48-C795-4E41-9C70-43CA8333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F70E1-5B21-4511-BB76-857E8BF85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8F944-A2B8-4AC7-99F9-CC918041C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FE420-33A3-4FB0-80BE-5662AF0C0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62E19-FD10-40E5-8BCA-7E01F729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DCA93-D7EC-45B4-B66F-FA0D2C0E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B81B7-2DDD-4176-B2EF-2295670C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2F9F-0D80-4F3B-B978-A60EF18B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890AC-BA74-475C-9058-ABB801C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8B7C4-9ADA-45B1-AEF8-AB25CCDA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B029F-9C79-436D-B925-089BEE80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7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7A648-3842-4DF5-AE06-1503CED8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F121E-D198-415D-A451-502F6D44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B175D-BCE4-4971-8537-38135423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2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04E2-B83F-44C3-B364-9532B2C9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B9CB-0DC0-41A5-A89B-1DFCB1EF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61BDA-5F17-45C6-88E7-4ECCC70C3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6846C-B27E-49B5-9F51-7DA28B0F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F01C8-C8DE-47D4-BD39-FB97F91B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42F2E-6435-46A9-8D2F-F14CAA60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5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32D5-B086-463C-AA39-F9F95FC3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081EF-F5F4-4E7C-BDEF-002181978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99A74-2B5B-40DC-87CD-F19FAFDB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5E90C-718D-428F-99B5-E326AFFB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171B-0A59-43BC-B6E0-0F362E3E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842BA-18BB-404B-831A-068595EB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3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69CF5-F828-4ED7-AC1D-EB8D6282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3C179-025E-4E20-9B3A-F718A2D9B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131D-0874-468C-B598-E96A925F7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ABA3-ED0B-4261-91FE-267A5EF94074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72AF5-14E0-4E8C-B7D1-B408E75F2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F68C-E581-464F-BCC1-BF0AFF175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1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A330-02CC-4244-B1D3-5D3F69627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Values, Quantities &amp; Units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1E7A9-5912-4243-A5BA-770DCD313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351981" cy="16557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Modeling values, quantities and units in conceptual &amp; application models</a:t>
            </a:r>
          </a:p>
          <a:p>
            <a:r>
              <a:rPr lang="en-US" dirty="0"/>
              <a:t>As defined in </a:t>
            </a:r>
          </a:p>
          <a:p>
            <a:r>
              <a:rPr lang="en-US" dirty="0"/>
              <a:t>Semantic Modeling for Information Federation (SMIF)</a:t>
            </a:r>
          </a:p>
          <a:p>
            <a:endParaRPr lang="en-US" dirty="0"/>
          </a:p>
          <a:p>
            <a:r>
              <a:rPr lang="en-US" dirty="0"/>
              <a:t>This File: https://github.com/ModelDriven/SIMF/blob/master/Presentations/Values%2C%20Quantities%20%26%20Units.pptx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09C6B9-4F21-4EE3-80E0-234BCBE31E09}"/>
              </a:ext>
            </a:extLst>
          </p:cNvPr>
          <p:cNvSpPr/>
          <p:nvPr/>
        </p:nvSpPr>
        <p:spPr>
          <a:xfrm>
            <a:off x="9788592" y="199033"/>
            <a:ext cx="1758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SMIF</a:t>
            </a:r>
          </a:p>
        </p:txBody>
      </p:sp>
    </p:spTree>
    <p:extLst>
      <p:ext uri="{BB962C8B-B14F-4D97-AF65-F5344CB8AC3E}">
        <p14:creationId xmlns:p14="http://schemas.microsoft.com/office/powerpoint/2010/main" val="5804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702504-59B6-466F-BDD1-35F25C5E5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06" y="0"/>
            <a:ext cx="1142207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34D3E7-84A2-4EF9-808F-431BF4284C84}"/>
              </a:ext>
            </a:extLst>
          </p:cNvPr>
          <p:cNvSpPr txBox="1"/>
          <p:nvPr/>
        </p:nvSpPr>
        <p:spPr>
          <a:xfrm rot="16200000">
            <a:off x="-400988" y="3198167"/>
            <a:ext cx="153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323217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780F-4E89-4FCD-958B-2DBCD665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quantity values, quantity kinds and units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CF953-3957-4198-BD11-CC1420EC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5kg translates to “5 times (reference to the kg standard)”</a:t>
            </a:r>
          </a:p>
          <a:p>
            <a:r>
              <a:rPr lang="en-US" dirty="0"/>
              <a:t>More formally: a magnitude (5) times a reference (kg)</a:t>
            </a:r>
          </a:p>
          <a:p>
            <a:pPr lvl="1"/>
            <a:r>
              <a:rPr lang="en-US" dirty="0"/>
              <a:t>Where the reference is actually a quantity based on physics</a:t>
            </a:r>
          </a:p>
          <a:p>
            <a:r>
              <a:rPr lang="en-US" dirty="0"/>
              <a:t>What this could look like in a model or schema</a:t>
            </a:r>
          </a:p>
          <a:p>
            <a:pPr lvl="1"/>
            <a:r>
              <a:rPr lang="en-US" dirty="0"/>
              <a:t>A Quantity</a:t>
            </a:r>
          </a:p>
          <a:p>
            <a:pPr lvl="2"/>
            <a:r>
              <a:rPr lang="en-US" dirty="0"/>
              <a:t>Quantity kind: Mass</a:t>
            </a:r>
          </a:p>
          <a:p>
            <a:pPr lvl="2"/>
            <a:r>
              <a:rPr lang="en-US" dirty="0"/>
              <a:t>Reference: kg (reference to an abstract quantity defined in [NIST-SI])</a:t>
            </a:r>
          </a:p>
          <a:p>
            <a:pPr lvl="3"/>
            <a:r>
              <a:rPr lang="en-US" dirty="0"/>
              <a:t>Defined within a system of units</a:t>
            </a:r>
          </a:p>
          <a:p>
            <a:pPr lvl="3"/>
            <a:r>
              <a:rPr lang="en-US" dirty="0"/>
              <a:t>Has offset and ratio relative to other units in the same system of units</a:t>
            </a:r>
          </a:p>
          <a:p>
            <a:pPr lvl="2"/>
            <a:r>
              <a:rPr lang="en-US" dirty="0"/>
              <a:t>Magnitude: 5 (A scalar value)</a:t>
            </a:r>
          </a:p>
          <a:p>
            <a:r>
              <a:rPr lang="en-US" dirty="0"/>
              <a:t>In </a:t>
            </a:r>
            <a:r>
              <a:rPr lang="en-US" dirty="0" err="1"/>
              <a:t>SysML</a:t>
            </a:r>
            <a:r>
              <a:rPr lang="en-US" dirty="0"/>
              <a:t> (And FIBO), Quantity kind is defined as a Type (Class)</a:t>
            </a:r>
          </a:p>
          <a:p>
            <a:pPr lvl="1"/>
            <a:r>
              <a:rPr lang="en-US" dirty="0"/>
              <a:t>A Mass (Instance of quantity kind (</a:t>
            </a:r>
            <a:r>
              <a:rPr lang="en-US" dirty="0" err="1"/>
              <a:t>SysML</a:t>
            </a:r>
            <a:r>
              <a:rPr lang="en-US" dirty="0"/>
              <a:t>), Subclass of quantity kind (FIBO))</a:t>
            </a:r>
          </a:p>
          <a:p>
            <a:pPr lvl="2"/>
            <a:r>
              <a:rPr lang="en-US" dirty="0"/>
              <a:t>Reference: kg (reference to an abstract quantity defined in [NIST-SI])</a:t>
            </a:r>
          </a:p>
          <a:p>
            <a:pPr lvl="2"/>
            <a:r>
              <a:rPr lang="en-US" dirty="0"/>
              <a:t>Magnitude: 5 (A scalar value)</a:t>
            </a:r>
          </a:p>
          <a:p>
            <a:r>
              <a:rPr lang="en-US" dirty="0"/>
              <a:t>Therefore, any “instance” of a quantity will have these two properties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5DC0067-623A-418F-9C47-92D78EF9D3EF}"/>
              </a:ext>
            </a:extLst>
          </p:cNvPr>
          <p:cNvSpPr/>
          <p:nvPr/>
        </p:nvSpPr>
        <p:spPr>
          <a:xfrm>
            <a:off x="9412941" y="3106057"/>
            <a:ext cx="2604888" cy="1016000"/>
          </a:xfrm>
          <a:prstGeom prst="wedgeRoundRectCallout">
            <a:avLst>
              <a:gd name="adj1" fmla="val -96758"/>
              <a:gd name="adj2" fmla="val 975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Powertype</a:t>
            </a:r>
            <a:r>
              <a:rPr lang="en-US" dirty="0"/>
              <a:t> or “faceted classification” of “Quantity kind”</a:t>
            </a:r>
          </a:p>
        </p:txBody>
      </p:sp>
    </p:spTree>
    <p:extLst>
      <p:ext uri="{BB962C8B-B14F-4D97-AF65-F5344CB8AC3E}">
        <p14:creationId xmlns:p14="http://schemas.microsoft.com/office/powerpoint/2010/main" val="71199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623A-2C4C-43A4-99F3-6A81ED1F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with the “two property”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A21-08CA-43E7-968C-6EB0B3D70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inherent way to </a:t>
            </a:r>
            <a:r>
              <a:rPr lang="en-US" b="1" u="sng" dirty="0"/>
              <a:t>specify</a:t>
            </a:r>
            <a:r>
              <a:rPr lang="en-US" dirty="0"/>
              <a:t> the unit in a logical, information or data model without introducing a new specification theory</a:t>
            </a:r>
          </a:p>
          <a:p>
            <a:r>
              <a:rPr lang="en-US" dirty="0"/>
              <a:t>It doesn’t seem to correspond with how people conceive of “5kg”</a:t>
            </a:r>
          </a:p>
          <a:p>
            <a:r>
              <a:rPr lang="en-US" dirty="0"/>
              <a:t>Every data instance will carry the type (Mass)  &amp; the unit reference (kg) and the magnitude (5). </a:t>
            </a:r>
          </a:p>
          <a:p>
            <a:pPr lvl="1"/>
            <a:r>
              <a:rPr lang="en-US" dirty="0"/>
              <a:t>This is both expensive and will require a lot of custom code and processing for each instance</a:t>
            </a:r>
          </a:p>
          <a:p>
            <a:r>
              <a:rPr lang="en-US" dirty="0"/>
              <a:t>There is no corresponding type for information or data models that may be expressed in units, thus no way to specify units in a normal schema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0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7507D51-82D5-4914-BAF3-A6FA5AE02B42}"/>
              </a:ext>
            </a:extLst>
          </p:cNvPr>
          <p:cNvSpPr/>
          <p:nvPr/>
        </p:nvSpPr>
        <p:spPr>
          <a:xfrm>
            <a:off x="6960539" y="1027906"/>
            <a:ext cx="4136572" cy="1074057"/>
          </a:xfrm>
          <a:prstGeom prst="wedgeRoundRectCallout">
            <a:avLst>
              <a:gd name="adj1" fmla="val -126223"/>
              <a:gd name="adj2" fmla="val 673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Unity Type is A </a:t>
            </a:r>
            <a:r>
              <a:rPr lang="en-US" dirty="0" err="1"/>
              <a:t>Powertype</a:t>
            </a:r>
            <a:r>
              <a:rPr lang="en-US" dirty="0"/>
              <a:t> or “faceted classification” of “Quantity kind” &amp; Unit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A849-B47E-4E88-A49B-DE9E0A7C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 in SMIF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1043-AD4B-4774-ABB4-AA47B072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Principle: Leverage the type system</a:t>
            </a:r>
          </a:p>
          <a:p>
            <a:r>
              <a:rPr lang="en-US" dirty="0"/>
              <a:t>Introduce “Unit Type”, a type representing all quantities having the same quantity kind and unit</a:t>
            </a:r>
          </a:p>
          <a:p>
            <a:r>
              <a:rPr lang="en-US" dirty="0"/>
              <a:t>A Unit type is a substitutable representation of a quantity kind</a:t>
            </a:r>
          </a:p>
          <a:p>
            <a:pPr lvl="1"/>
            <a:r>
              <a:rPr lang="en-US" dirty="0"/>
              <a:t>This may be implemented with simple </a:t>
            </a:r>
            <a:r>
              <a:rPr lang="en-US" dirty="0" err="1"/>
              <a:t>subclassing</a:t>
            </a:r>
            <a:r>
              <a:rPr lang="en-US" dirty="0"/>
              <a:t> in data/application models</a:t>
            </a:r>
          </a:p>
          <a:p>
            <a:r>
              <a:rPr lang="en-US" dirty="0"/>
              <a:t>A Unit type may be used as the type of a property in an information model, data model or mapping. Unit specification uses the type system.</a:t>
            </a:r>
          </a:p>
          <a:p>
            <a:r>
              <a:rPr lang="en-US" dirty="0"/>
              <a:t>Instances are “Unit Values” - need only carry the type (e.g. kg) and the magnitude (e.g. 5)</a:t>
            </a:r>
          </a:p>
          <a:p>
            <a:r>
              <a:rPr lang="en-US" dirty="0"/>
              <a:t>Unit values have a </a:t>
            </a:r>
            <a:r>
              <a:rPr lang="en-US" dirty="0" err="1"/>
              <a:t>hasValue</a:t>
            </a:r>
            <a:r>
              <a:rPr lang="en-US" dirty="0"/>
              <a:t> property for the measurement value (magnitude for a scalar) that can also be defined as any measurement type such as “Integer” , “Real” or even a coded value (e.g. Blue) or (RGB:68,114,96)</a:t>
            </a:r>
          </a:p>
          <a:p>
            <a:pPr lvl="1"/>
            <a:r>
              <a:rPr lang="en-US" dirty="0"/>
              <a:t>However this could map to other implementations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3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1FF9-7521-40A3-9874-760B9BD9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D8163-BDFC-4F0D-BA89-950E234E2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51" y="0"/>
            <a:ext cx="1054229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4EE62F-5A98-434F-9740-47AA1BC5B3DF}"/>
              </a:ext>
            </a:extLst>
          </p:cNvPr>
          <p:cNvSpPr txBox="1"/>
          <p:nvPr/>
        </p:nvSpPr>
        <p:spPr>
          <a:xfrm rot="16200000">
            <a:off x="-1736929" y="3339683"/>
            <a:ext cx="4233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Values, Units &amp; Quantity Models</a:t>
            </a:r>
          </a:p>
          <a:p>
            <a:pPr algn="ctr"/>
            <a:r>
              <a:rPr lang="en-US" sz="2400" dirty="0"/>
              <a:t>Focus on Units and Unit Values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F5DB8B-8763-4DA0-9851-DF47B994360C}"/>
              </a:ext>
            </a:extLst>
          </p:cNvPr>
          <p:cNvSpPr/>
          <p:nvPr/>
        </p:nvSpPr>
        <p:spPr>
          <a:xfrm>
            <a:off x="2420471" y="2801256"/>
            <a:ext cx="5199529" cy="3873841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0F06B8-5868-4B11-B249-DE94FAED23A0}"/>
              </a:ext>
            </a:extLst>
          </p:cNvPr>
          <p:cNvSpPr/>
          <p:nvPr/>
        </p:nvSpPr>
        <p:spPr>
          <a:xfrm>
            <a:off x="1366220" y="6022489"/>
            <a:ext cx="1054251" cy="652608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07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9E6C-DB4A-4EF4-996D-FCA2C2EF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Quantity Kinds &amp; Units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A5C081-3CE8-4D71-AB99-0DA36AB46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53" y="1529323"/>
            <a:ext cx="6346701" cy="3103178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DC7E31D-7088-4083-A7AD-7E6CF393D61D}"/>
              </a:ext>
            </a:extLst>
          </p:cNvPr>
          <p:cNvSpPr/>
          <p:nvPr/>
        </p:nvSpPr>
        <p:spPr>
          <a:xfrm>
            <a:off x="10009564" y="1313316"/>
            <a:ext cx="1973942" cy="754743"/>
          </a:xfrm>
          <a:prstGeom prst="wedgeRoundRectCallout">
            <a:avLst>
              <a:gd name="adj1" fmla="val -152248"/>
              <a:gd name="adj2" fmla="val 1203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Substitutable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6C4C0-2856-4E57-AFAB-EBF5A4169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071" y="4764632"/>
            <a:ext cx="7263231" cy="2064134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92578C6-7B69-4256-AB05-D307F2214DE3}"/>
              </a:ext>
            </a:extLst>
          </p:cNvPr>
          <p:cNvSpPr/>
          <p:nvPr/>
        </p:nvSpPr>
        <p:spPr>
          <a:xfrm>
            <a:off x="344129" y="4503438"/>
            <a:ext cx="1973942" cy="754743"/>
          </a:xfrm>
          <a:prstGeom prst="wedgeRoundRectCallout">
            <a:avLst>
              <a:gd name="adj1" fmla="val 60840"/>
              <a:gd name="adj2" fmla="val 138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Characteristics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90CA4B9-956C-48A4-A57E-A3A14FD218EF}"/>
              </a:ext>
            </a:extLst>
          </p:cNvPr>
          <p:cNvSpPr/>
          <p:nvPr/>
        </p:nvSpPr>
        <p:spPr>
          <a:xfrm>
            <a:off x="6251870" y="6074023"/>
            <a:ext cx="1973942" cy="754743"/>
          </a:xfrm>
          <a:prstGeom prst="wedgeRoundRectCallout">
            <a:avLst>
              <a:gd name="adj1" fmla="val -47612"/>
              <a:gd name="adj2" fmla="val -1618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Defined using quantity kinds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72F6DC7-05A0-4C93-8457-758DCC5828C1}"/>
              </a:ext>
            </a:extLst>
          </p:cNvPr>
          <p:cNvSpPr/>
          <p:nvPr/>
        </p:nvSpPr>
        <p:spPr>
          <a:xfrm>
            <a:off x="9663837" y="6103257"/>
            <a:ext cx="1973942" cy="754743"/>
          </a:xfrm>
          <a:prstGeom prst="wedgeRoundRectCallout">
            <a:avLst>
              <a:gd name="adj1" fmla="val -75406"/>
              <a:gd name="adj2" fmla="val -1233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Ground facts use units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43D853-36C0-4A4D-B1AA-E3B32A4E7CF7}"/>
              </a:ext>
            </a:extLst>
          </p:cNvPr>
          <p:cNvCxnSpPr/>
          <p:nvPr/>
        </p:nvCxnSpPr>
        <p:spPr>
          <a:xfrm flipV="1">
            <a:off x="3840480" y="5152913"/>
            <a:ext cx="817581" cy="763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63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4F463B-4875-4FDF-985C-75CC78E593C3}"/>
              </a:ext>
            </a:extLst>
          </p:cNvPr>
          <p:cNvSpPr txBox="1"/>
          <p:nvPr/>
        </p:nvSpPr>
        <p:spPr>
          <a:xfrm rot="16200000">
            <a:off x="-400988" y="3198167"/>
            <a:ext cx="153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7292F-B123-4B56-9429-986150BA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39" y="0"/>
            <a:ext cx="10852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77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54191-908A-4A5A-BD29-6E87BB40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24" y="0"/>
            <a:ext cx="955260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BB8E2-0FBC-4169-8375-8CEDBE59799F}"/>
              </a:ext>
            </a:extLst>
          </p:cNvPr>
          <p:cNvSpPr txBox="1"/>
          <p:nvPr/>
        </p:nvSpPr>
        <p:spPr>
          <a:xfrm rot="16200000">
            <a:off x="-1851056" y="3339683"/>
            <a:ext cx="44613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Physical Quantity Kinds (SI &amp; NIST)</a:t>
            </a:r>
          </a:p>
          <a:p>
            <a:r>
              <a:rPr lang="en-US" sz="2400" dirty="0"/>
              <a:t>Concept library – not in SMIF</a:t>
            </a:r>
          </a:p>
        </p:txBody>
      </p:sp>
    </p:spTree>
    <p:extLst>
      <p:ext uri="{BB962C8B-B14F-4D97-AF65-F5344CB8AC3E}">
        <p14:creationId xmlns:p14="http://schemas.microsoft.com/office/powerpoint/2010/main" val="874375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5E8E20-7D76-43B4-B3B3-062AF791D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94" y="0"/>
            <a:ext cx="888401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F32597-D9D1-4EF4-B48A-3765BC114EED}"/>
              </a:ext>
            </a:extLst>
          </p:cNvPr>
          <p:cNvSpPr txBox="1"/>
          <p:nvPr/>
        </p:nvSpPr>
        <p:spPr>
          <a:xfrm rot="16200000">
            <a:off x="-1590630" y="3524349"/>
            <a:ext cx="3940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Physical Unit Types (SI &amp; NIST)</a:t>
            </a:r>
          </a:p>
        </p:txBody>
      </p:sp>
    </p:spTree>
    <p:extLst>
      <p:ext uri="{BB962C8B-B14F-4D97-AF65-F5344CB8AC3E}">
        <p14:creationId xmlns:p14="http://schemas.microsoft.com/office/powerpoint/2010/main" val="1535841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6E9C47-0AE2-4AD9-B483-35DEE475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51" y="171857"/>
            <a:ext cx="11212698" cy="65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9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10C6-7C43-404C-8CE2-0A2B3841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B61C-C0F0-445F-A12A-B0282221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Values are distinguished from “identifiable entities”</a:t>
            </a:r>
          </a:p>
          <a:p>
            <a:r>
              <a:rPr lang="en-US" dirty="0"/>
              <a:t>Values</a:t>
            </a:r>
          </a:p>
          <a:p>
            <a:pPr lvl="1"/>
            <a:r>
              <a:rPr lang="en-US" dirty="0"/>
              <a:t>Values have an identity identical with their value/content (represented in any way)</a:t>
            </a:r>
          </a:p>
          <a:p>
            <a:pPr lvl="1"/>
            <a:r>
              <a:rPr lang="en-US" dirty="0"/>
              <a:t>Values are Immutable and non-temporal (the number 5 just “is”)</a:t>
            </a:r>
          </a:p>
          <a:p>
            <a:pPr lvl="1"/>
            <a:r>
              <a:rPr lang="en-US" dirty="0"/>
              <a:t>Different representations of the same value represent the same value universally</a:t>
            </a:r>
          </a:p>
          <a:p>
            <a:r>
              <a:rPr lang="en-US" dirty="0"/>
              <a:t>Quantities – amounts of things measured in any way</a:t>
            </a:r>
          </a:p>
          <a:p>
            <a:pPr lvl="1"/>
            <a:r>
              <a:rPr lang="en-US" dirty="0"/>
              <a:t>JCGM: property of a phenomenon, body, or substance, where the property has a magnitude that can be expressed as a number and a reference</a:t>
            </a:r>
          </a:p>
          <a:p>
            <a:pPr lvl="2"/>
            <a:r>
              <a:rPr lang="en-US" dirty="0"/>
              <a:t>Example: 5kg of fish</a:t>
            </a:r>
          </a:p>
          <a:p>
            <a:pPr lvl="1"/>
            <a:r>
              <a:rPr lang="en-US" dirty="0"/>
              <a:t>Consider also “counts of things” – e.g. 5 fish.</a:t>
            </a:r>
          </a:p>
          <a:p>
            <a:r>
              <a:rPr lang="en-US" dirty="0"/>
              <a:t>Units – accepted by convention as representing kinds of quantities</a:t>
            </a:r>
          </a:p>
          <a:p>
            <a:pPr lvl="1"/>
            <a:r>
              <a:rPr lang="en-US" dirty="0"/>
              <a:t>JCGM: real scalar </a:t>
            </a:r>
            <a:r>
              <a:rPr lang="en-US" b="1" dirty="0"/>
              <a:t>quantity, </a:t>
            </a:r>
            <a:r>
              <a:rPr lang="en-US" dirty="0"/>
              <a:t>defined and adopted by convention, with which any other quantity of the same </a:t>
            </a:r>
            <a:r>
              <a:rPr lang="en-US" b="1" dirty="0"/>
              <a:t>kind </a:t>
            </a:r>
            <a:r>
              <a:rPr lang="en-US" dirty="0"/>
              <a:t>can be compared to express the ratio of the two quantities as a number</a:t>
            </a:r>
          </a:p>
          <a:p>
            <a:pPr lvl="1"/>
            <a:r>
              <a:rPr lang="en-US" dirty="0"/>
              <a:t>Example: Kilogram</a:t>
            </a:r>
          </a:p>
          <a:p>
            <a:r>
              <a:rPr lang="en-US" dirty="0"/>
              <a:t>Representations in conceptual, logical and physical models/schema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4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52D6A6-5645-428F-B520-25782658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14" y="178206"/>
            <a:ext cx="10628571" cy="6501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8C5EC5-581B-4900-A466-BC202537B5E9}"/>
              </a:ext>
            </a:extLst>
          </p:cNvPr>
          <p:cNvSpPr txBox="1"/>
          <p:nvPr/>
        </p:nvSpPr>
        <p:spPr>
          <a:xfrm rot="16200000">
            <a:off x="-1272813" y="3524349"/>
            <a:ext cx="3304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ways of measuring</a:t>
            </a:r>
          </a:p>
        </p:txBody>
      </p:sp>
    </p:spTree>
    <p:extLst>
      <p:ext uri="{BB962C8B-B14F-4D97-AF65-F5344CB8AC3E}">
        <p14:creationId xmlns:p14="http://schemas.microsoft.com/office/powerpoint/2010/main" val="2771792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4D07F-07DB-41EA-95F9-61665C377398}"/>
              </a:ext>
            </a:extLst>
          </p:cNvPr>
          <p:cNvSpPr txBox="1"/>
          <p:nvPr/>
        </p:nvSpPr>
        <p:spPr>
          <a:xfrm rot="16200000">
            <a:off x="-1294231" y="3524349"/>
            <a:ext cx="334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Kinds of Quantities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70E50-D821-4A4E-9362-91143EF7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413" y="984555"/>
            <a:ext cx="7403174" cy="48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09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A617E7-8888-45AA-BBEA-031F81C26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0823"/>
            <a:ext cx="10298412" cy="42666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D4AE8-BFF2-47B9-8E6B-804F8C3F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 Instance Example</a:t>
            </a:r>
            <a:br>
              <a:rPr lang="en-US" dirty="0"/>
            </a:br>
            <a:r>
              <a:rPr lang="en-US" dirty="0"/>
              <a:t>“Cory” is an identifier for an identifiable entity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4D976A-210F-4110-8A6A-47525833942B}"/>
              </a:ext>
            </a:extLst>
          </p:cNvPr>
          <p:cNvSpPr/>
          <p:nvPr/>
        </p:nvSpPr>
        <p:spPr>
          <a:xfrm>
            <a:off x="760862" y="1570616"/>
            <a:ext cx="3649773" cy="5156530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7A4BB6-5B67-4FD3-831A-E00B2E3F7F70}"/>
              </a:ext>
            </a:extLst>
          </p:cNvPr>
          <p:cNvSpPr/>
          <p:nvPr/>
        </p:nvSpPr>
        <p:spPr>
          <a:xfrm>
            <a:off x="4507454" y="1570616"/>
            <a:ext cx="6846346" cy="5156530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“Ground Facts”</a:t>
            </a:r>
          </a:p>
        </p:txBody>
      </p:sp>
    </p:spTree>
    <p:extLst>
      <p:ext uri="{BB962C8B-B14F-4D97-AF65-F5344CB8AC3E}">
        <p14:creationId xmlns:p14="http://schemas.microsoft.com/office/powerpoint/2010/main" val="32709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8555-1E26-4C35-AB0E-9C9E7946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Definitions (JCGM 200:2008)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F5F3-8B01-41CF-B93B-B0B89A74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Quantity</a:t>
            </a:r>
            <a:r>
              <a:rPr lang="en-US" dirty="0"/>
              <a:t> : property of a phenomenon, body, or substance, where the property has a magnitude that can be expressed as a number and a reference</a:t>
            </a:r>
          </a:p>
          <a:p>
            <a:r>
              <a:rPr lang="en-US" b="1" u="sng" dirty="0"/>
              <a:t>Value of a quantity</a:t>
            </a:r>
            <a:r>
              <a:rPr lang="en-US" dirty="0"/>
              <a:t>: value number and reference together expressing magnitude of a </a:t>
            </a:r>
            <a:r>
              <a:rPr lang="en-US" b="1" dirty="0"/>
              <a:t>quantity</a:t>
            </a:r>
          </a:p>
          <a:p>
            <a:pPr lvl="1"/>
            <a:r>
              <a:rPr lang="en-US" dirty="0"/>
              <a:t>Also DOLCE/Guizzardi “Quale”</a:t>
            </a:r>
          </a:p>
          <a:p>
            <a:r>
              <a:rPr lang="en-US" b="1" u="sng" dirty="0"/>
              <a:t>Measurement unit </a:t>
            </a:r>
            <a:r>
              <a:rPr lang="en-US" dirty="0"/>
              <a:t>(unit of measurement unit) :real scalar quantity, defined and adopted by convention, with which any other quantity of the same kind can be compared to express</a:t>
            </a:r>
          </a:p>
          <a:p>
            <a:r>
              <a:rPr lang="en-US" b="1" u="sng" dirty="0"/>
              <a:t>Kind of quantity (quantity kind): </a:t>
            </a:r>
            <a:r>
              <a:rPr lang="en-US" dirty="0"/>
              <a:t>aspect common to mutually comparable </a:t>
            </a:r>
            <a:r>
              <a:rPr lang="en-US" b="1" dirty="0"/>
              <a:t>quantities</a:t>
            </a:r>
          </a:p>
          <a:p>
            <a:pPr lvl="1"/>
            <a:r>
              <a:rPr lang="en-US" dirty="0"/>
              <a:t>Also DOLCE /Guizzardi “Quality Space”</a:t>
            </a:r>
          </a:p>
        </p:txBody>
      </p:sp>
    </p:spTree>
    <p:extLst>
      <p:ext uri="{BB962C8B-B14F-4D97-AF65-F5344CB8AC3E}">
        <p14:creationId xmlns:p14="http://schemas.microsoft.com/office/powerpoint/2010/main" val="157774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AD2E-7B5E-4B22-8A63-B032CC84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Values, Quantities and Units?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C035-0612-4459-8537-F6F961637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57114" cy="472553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Many models have “</a:t>
            </a:r>
            <a:r>
              <a:rPr lang="en-US" dirty="0" err="1"/>
              <a:t>int</a:t>
            </a:r>
            <a:r>
              <a:rPr lang="en-US" dirty="0"/>
              <a:t>” and “String” as the types of Characteristics of things</a:t>
            </a:r>
          </a:p>
          <a:p>
            <a:pPr lvl="1"/>
            <a:r>
              <a:rPr lang="en-US" dirty="0"/>
              <a:t>This does not represent their semantics, only how they are represented in the computer</a:t>
            </a:r>
          </a:p>
          <a:p>
            <a:r>
              <a:rPr lang="en-US" dirty="0"/>
              <a:t>Values have semantics beyond their representation as strings or numbers</a:t>
            </a:r>
          </a:p>
          <a:p>
            <a:pPr lvl="1"/>
            <a:r>
              <a:rPr lang="en-US" dirty="0"/>
              <a:t>E.g. a social security number has source, uniqueness and identity implications</a:t>
            </a:r>
          </a:p>
          <a:p>
            <a:pPr lvl="1"/>
            <a:r>
              <a:rPr lang="en-US" dirty="0"/>
              <a:t>E.g. An exchange rate on the London and N.Y. exchanges are not the same</a:t>
            </a:r>
          </a:p>
          <a:p>
            <a:pPr lvl="1"/>
            <a:r>
              <a:rPr lang="en-US" dirty="0"/>
              <a:t>Programming example: Assigning a “description (string)” to a “name (string)” is an error.</a:t>
            </a:r>
          </a:p>
          <a:p>
            <a:r>
              <a:rPr lang="en-US" dirty="0"/>
              <a:t>Examples of unit confusion are well known</a:t>
            </a:r>
          </a:p>
          <a:p>
            <a:pPr lvl="1"/>
            <a:r>
              <a:rPr lang="en-US" dirty="0"/>
              <a:t>E.g. First mars lander crashes due to unit confusion</a:t>
            </a:r>
          </a:p>
          <a:p>
            <a:r>
              <a:rPr lang="en-US" dirty="0"/>
              <a:t>When consuming, federating or translating data it is dangerous to be unsure what the data represents</a:t>
            </a:r>
          </a:p>
          <a:p>
            <a:r>
              <a:rPr lang="en-US" dirty="0"/>
              <a:t>Different representations of the same concepts may use or expect different units expressed in different ways</a:t>
            </a:r>
          </a:p>
          <a:p>
            <a:r>
              <a:rPr lang="en-US" dirty="0"/>
              <a:t>So to federate, integrate and translate – value kinds &amp; units as well as the concepts they represent must be clear and consistent across independent models</a:t>
            </a:r>
          </a:p>
          <a:p>
            <a:r>
              <a:rPr lang="en-US" dirty="0"/>
              <a:t>But, specifying units in conceptual reference models is over-commitment and ignores “local needs and conventions”</a:t>
            </a:r>
          </a:p>
          <a:p>
            <a:r>
              <a:rPr lang="en-US" dirty="0"/>
              <a:t>Making values, quantities and units “first class” in a language encourages use and consistency.</a:t>
            </a:r>
          </a:p>
          <a:p>
            <a:r>
              <a:rPr lang="en-US" dirty="0"/>
              <a:t>Using the MDA (Model Driven Architecture) pattern allows implementation diversity</a:t>
            </a:r>
          </a:p>
          <a:p>
            <a:r>
              <a:rPr lang="en-US" dirty="0"/>
              <a:t>libraries of common value types and units allows for interoperability and reuse</a:t>
            </a:r>
          </a:p>
        </p:txBody>
      </p:sp>
    </p:spTree>
    <p:extLst>
      <p:ext uri="{BB962C8B-B14F-4D97-AF65-F5344CB8AC3E}">
        <p14:creationId xmlns:p14="http://schemas.microsoft.com/office/powerpoint/2010/main" val="299926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01B8-7D7A-44BD-B0DF-2D76EDA3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E5EC-DFF7-4A3E-88D6-A10F447A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Values should be distinguished from identifiable entities and their constraints enforceable</a:t>
            </a:r>
          </a:p>
          <a:p>
            <a:r>
              <a:rPr lang="en-US" dirty="0"/>
              <a:t>However, values and identifiable entities should be in a unified type system</a:t>
            </a:r>
          </a:p>
          <a:p>
            <a:r>
              <a:rPr lang="en-US" dirty="0"/>
              <a:t>Reusable concept libraries should includes common quantities and units – use, don’t invent</a:t>
            </a:r>
          </a:p>
          <a:p>
            <a:r>
              <a:rPr lang="en-US" dirty="0"/>
              <a:t>Definition of values,  quantity kinds and units should be part of the modeling language to ensure reuse and semantic integrity</a:t>
            </a:r>
          </a:p>
          <a:p>
            <a:r>
              <a:rPr lang="en-US" dirty="0"/>
              <a:t>Conceptual models should commit to quantity kinds, but not to units or numeric representations</a:t>
            </a:r>
          </a:p>
          <a:p>
            <a:r>
              <a:rPr lang="en-US" dirty="0"/>
              <a:t>Application &amp; data models should be able to commit to specific units and/or numeric or non-numeric representations, but should not be forced to do so.</a:t>
            </a:r>
          </a:p>
          <a:p>
            <a:pPr lvl="1"/>
            <a:r>
              <a:rPr lang="en-US" dirty="0"/>
              <a:t>Such models must have a way to specify units assumed or specified</a:t>
            </a:r>
          </a:p>
          <a:p>
            <a:pPr lvl="1"/>
            <a:r>
              <a:rPr lang="en-US" dirty="0"/>
              <a:t>Implementations should be able to be unit specific or agnostic</a:t>
            </a:r>
          </a:p>
          <a:p>
            <a:pPr lvl="1"/>
            <a:r>
              <a:rPr lang="en-US" dirty="0"/>
              <a:t>Therefore, a unit value should be substitutable for the value of a property defined by a quantity kind</a:t>
            </a:r>
          </a:p>
          <a:p>
            <a:r>
              <a:rPr lang="en-US" dirty="0"/>
              <a:t>In mappings, there must be a way to specify a choice of units and representation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8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3B5C-96C4-412E-A054-A17A3022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that come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09BB-9194-4F5A-84A5-69D38393B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values, quantities and units modeled?</a:t>
            </a:r>
          </a:p>
          <a:p>
            <a:r>
              <a:rPr lang="en-US" dirty="0"/>
              <a:t>How do these models map to common data representations?</a:t>
            </a:r>
          </a:p>
          <a:p>
            <a:r>
              <a:rPr lang="en-US" dirty="0"/>
              <a:t>Are currencies and other non-constant measures units?</a:t>
            </a:r>
          </a:p>
          <a:p>
            <a:r>
              <a:rPr lang="en-US" dirty="0"/>
              <a:t>How do we allow both numeric representation (e.g. “Real”) and unit used to be variable but (potentially) fixed in data schema?</a:t>
            </a:r>
          </a:p>
          <a:p>
            <a:r>
              <a:rPr lang="en-US" dirty="0"/>
              <a:t>Are kinds of quantities subtypes of primitive types?</a:t>
            </a:r>
          </a:p>
          <a:p>
            <a:r>
              <a:rPr lang="en-US" dirty="0"/>
              <a:t>Or, do kinds of quantities have some kind of “magnitude” property?</a:t>
            </a:r>
          </a:p>
          <a:p>
            <a:r>
              <a:rPr lang="en-US" dirty="0"/>
              <a:t>How does an intuitive conceptualization align with the formal definitions?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1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876426" y="1463040"/>
            <a:ext cx="5057774" cy="4099560"/>
          </a:xfrm>
        </p:spPr>
        <p:txBody>
          <a:bodyPr>
            <a:normAutofit/>
          </a:bodyPr>
          <a:lstStyle/>
          <a:p>
            <a:r>
              <a:rPr lang="en-US" sz="1800" dirty="0"/>
              <a:t>For numeric characteristics, we want to know what it means (e.g. Temperature), not the kind of number (Real).</a:t>
            </a:r>
          </a:p>
          <a:p>
            <a:r>
              <a:rPr lang="en-US" sz="1800" dirty="0"/>
              <a:t>&lt;&lt;Quantity Kind&gt;&gt; is an aspect common to mutually comparable quantities represented by one or more units. </a:t>
            </a:r>
          </a:p>
          <a:p>
            <a:r>
              <a:rPr lang="en-US" sz="1800" dirty="0"/>
              <a:t>A “unit value” represents a quantity kind, there are multiple units representing temperature.</a:t>
            </a:r>
          </a:p>
          <a:p>
            <a:r>
              <a:rPr lang="en-US" sz="1800" dirty="0"/>
              <a:t>A physical representation would then represent the unit as some kind of number in a specified unit.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9A5793-53E3-4EFA-8FEB-3135A2F5C16E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Threat &amp; Risk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Quantity Kinds &amp; Units in SMIF Profile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34000"/>
            <a:ext cx="58039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3A553-1458-4B7C-83A5-50C08D0AB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2176795"/>
            <a:ext cx="2844444" cy="1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3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E82F7-5862-4244-B1D2-AEDDC0A1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SMIF Values Metamodel &amp;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35C6F-7FA7-4E3D-92DC-42D22338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35" y="1854177"/>
            <a:ext cx="11314285" cy="441904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5C3E80-D593-4DA6-9FA1-CD0A882C63D0}"/>
              </a:ext>
            </a:extLst>
          </p:cNvPr>
          <p:cNvSpPr/>
          <p:nvPr/>
        </p:nvSpPr>
        <p:spPr>
          <a:xfrm>
            <a:off x="266735" y="1393372"/>
            <a:ext cx="3797264" cy="5036458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033343-1D3F-4D51-8FAB-FCAF8EE52472}"/>
              </a:ext>
            </a:extLst>
          </p:cNvPr>
          <p:cNvSpPr/>
          <p:nvPr/>
        </p:nvSpPr>
        <p:spPr>
          <a:xfrm>
            <a:off x="4063999" y="1393370"/>
            <a:ext cx="7861265" cy="5036459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00786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82F3-396E-4C0D-A494-54E7EB8B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defining some value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B64EE-F8A7-4167-AFDF-B0D18733B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89" y="2043984"/>
            <a:ext cx="5348719" cy="363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9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1485</Words>
  <Application>Microsoft Office PowerPoint</Application>
  <PresentationFormat>Widescreen</PresentationFormat>
  <Paragraphs>129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Values, Quantities &amp; Units</vt:lpstr>
      <vt:lpstr>Scope</vt:lpstr>
      <vt:lpstr>Core Definitions (JCGM 200:2008)</vt:lpstr>
      <vt:lpstr>Why Model Values, Quantities and Units?</vt:lpstr>
      <vt:lpstr>Goals</vt:lpstr>
      <vt:lpstr>Questions that come up</vt:lpstr>
      <vt:lpstr>Quantity Kinds &amp; Units in SMIF Profile</vt:lpstr>
      <vt:lpstr>SMIF Values Metamodel &amp; Model</vt:lpstr>
      <vt:lpstr>Example of defining some value types</vt:lpstr>
      <vt:lpstr>PowerPoint Presentation</vt:lpstr>
      <vt:lpstr>Relating quantity values, quantity kinds and units</vt:lpstr>
      <vt:lpstr>Some issues with the “two property” representation</vt:lpstr>
      <vt:lpstr>Simplification in SMIF</vt:lpstr>
      <vt:lpstr>PowerPoint Presentation</vt:lpstr>
      <vt:lpstr>Modeling Quantity Kinds &amp; Units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 Instance Example “Cory” is an identifier for an identifiable 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Values, Quantities &amp; Units</dc:title>
  <dc:creator>Cory Casanave</dc:creator>
  <cp:lastModifiedBy>Cory Casanave</cp:lastModifiedBy>
  <cp:revision>67</cp:revision>
  <dcterms:created xsi:type="dcterms:W3CDTF">2017-10-17T17:32:44Z</dcterms:created>
  <dcterms:modified xsi:type="dcterms:W3CDTF">2018-05-21T03:16:44Z</dcterms:modified>
</cp:coreProperties>
</file>