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8"/>
  </p:notesMasterIdLst>
  <p:handoutMasterIdLst>
    <p:handoutMasterId r:id="rId49"/>
  </p:handoutMasterIdLst>
  <p:sldIdLst>
    <p:sldId id="256" r:id="rId2"/>
    <p:sldId id="348" r:id="rId3"/>
    <p:sldId id="280" r:id="rId4"/>
    <p:sldId id="373" r:id="rId5"/>
    <p:sldId id="448" r:id="rId6"/>
    <p:sldId id="417" r:id="rId7"/>
    <p:sldId id="354" r:id="rId8"/>
    <p:sldId id="416" r:id="rId9"/>
    <p:sldId id="414" r:id="rId10"/>
    <p:sldId id="412" r:id="rId11"/>
    <p:sldId id="418" r:id="rId12"/>
    <p:sldId id="420" r:id="rId13"/>
    <p:sldId id="422" r:id="rId14"/>
    <p:sldId id="423" r:id="rId15"/>
    <p:sldId id="424" r:id="rId16"/>
    <p:sldId id="425" r:id="rId17"/>
    <p:sldId id="426" r:id="rId18"/>
    <p:sldId id="427" r:id="rId19"/>
    <p:sldId id="428" r:id="rId20"/>
    <p:sldId id="429" r:id="rId21"/>
    <p:sldId id="430" r:id="rId22"/>
    <p:sldId id="431" r:id="rId23"/>
    <p:sldId id="432" r:id="rId24"/>
    <p:sldId id="433" r:id="rId25"/>
    <p:sldId id="434" r:id="rId26"/>
    <p:sldId id="419" r:id="rId27"/>
    <p:sldId id="435" r:id="rId28"/>
    <p:sldId id="436" r:id="rId29"/>
    <p:sldId id="455" r:id="rId30"/>
    <p:sldId id="437" r:id="rId31"/>
    <p:sldId id="440" r:id="rId32"/>
    <p:sldId id="438" r:id="rId33"/>
    <p:sldId id="439" r:id="rId34"/>
    <p:sldId id="441" r:id="rId35"/>
    <p:sldId id="442" r:id="rId36"/>
    <p:sldId id="443" r:id="rId37"/>
    <p:sldId id="444" r:id="rId38"/>
    <p:sldId id="445" r:id="rId39"/>
    <p:sldId id="446" r:id="rId40"/>
    <p:sldId id="449" r:id="rId41"/>
    <p:sldId id="450" r:id="rId42"/>
    <p:sldId id="451" r:id="rId43"/>
    <p:sldId id="452" r:id="rId44"/>
    <p:sldId id="453" r:id="rId45"/>
    <p:sldId id="454" r:id="rId46"/>
    <p:sldId id="447" r:id="rId47"/>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03" autoAdjust="0"/>
  </p:normalViewPr>
  <p:slideViewPr>
    <p:cSldViewPr>
      <p:cViewPr varScale="1">
        <p:scale>
          <a:sx n="70" d="100"/>
          <a:sy n="70" d="100"/>
        </p:scale>
        <p:origin x="336" y="58"/>
      </p:cViewPr>
      <p:guideLst>
        <p:guide orient="horz" pos="2160"/>
        <p:guide pos="2880"/>
      </p:guideLst>
    </p:cSldViewPr>
  </p:slideViewPr>
  <p:notesTextViewPr>
    <p:cViewPr>
      <p:scale>
        <a:sx n="1" d="1"/>
        <a:sy n="1" d="1"/>
      </p:scale>
      <p:origin x="0" y="0"/>
    </p:cViewPr>
  </p:notesTextViewPr>
  <p:sorterViewPr>
    <p:cViewPr>
      <p:scale>
        <a:sx n="100" d="100"/>
        <a:sy n="100" d="100"/>
      </p:scale>
      <p:origin x="0" y="36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38E3837F-7B40-4B98-90A9-C161BB7B8FD2}" type="datetimeFigureOut">
              <a:rPr lang="en-US" smtClean="0"/>
              <a:t>4/20/2016</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6E81D9D3-C08A-410E-9479-D614C918880A}" type="slidenum">
              <a:rPr lang="en-US" smtClean="0"/>
              <a:t>‹#›</a:t>
            </a:fld>
            <a:endParaRPr lang="en-US"/>
          </a:p>
        </p:txBody>
      </p:sp>
    </p:spTree>
    <p:extLst>
      <p:ext uri="{BB962C8B-B14F-4D97-AF65-F5344CB8AC3E}">
        <p14:creationId xmlns:p14="http://schemas.microsoft.com/office/powerpoint/2010/main" val="413088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C40E5A84-7D87-452D-8FE3-23F521AC3943}" type="datetimeFigureOut">
              <a:rPr lang="en-US" smtClean="0"/>
              <a:t>4/20/2016</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9EC3DDEA-0647-42E3-B21A-D8FF77E39598}" type="slidenum">
              <a:rPr lang="en-US" smtClean="0"/>
              <a:t>‹#›</a:t>
            </a:fld>
            <a:endParaRPr lang="en-US"/>
          </a:p>
        </p:txBody>
      </p:sp>
    </p:spTree>
    <p:extLst>
      <p:ext uri="{BB962C8B-B14F-4D97-AF65-F5344CB8AC3E}">
        <p14:creationId xmlns:p14="http://schemas.microsoft.com/office/powerpoint/2010/main" val="370245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8C0839-A752-4026-B076-2AA4A81C1342}" type="slidenum">
              <a:rPr lang="en-US" smtClean="0"/>
              <a:t>15</a:t>
            </a:fld>
            <a:endParaRPr lang="en-US"/>
          </a:p>
        </p:txBody>
      </p:sp>
    </p:spTree>
    <p:extLst>
      <p:ext uri="{BB962C8B-B14F-4D97-AF65-F5344CB8AC3E}">
        <p14:creationId xmlns:p14="http://schemas.microsoft.com/office/powerpoint/2010/main" val="354437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r>
              <a:rPr lang="en-US" dirty="0"/>
              <a:t>3/2014</a:t>
            </a:r>
          </a:p>
        </p:txBody>
      </p:sp>
      <p:sp>
        <p:nvSpPr>
          <p:cNvPr id="23" name="Slide Number Placeholder 22"/>
          <p:cNvSpPr>
            <a:spLocks noGrp="1"/>
          </p:cNvSpPr>
          <p:nvPr>
            <p:ph type="sldNum" sz="quarter" idx="11"/>
          </p:nvPr>
        </p:nvSpPr>
        <p:spPr/>
        <p:txBody>
          <a:bodyPr/>
          <a:lstStyle/>
          <a:p>
            <a:fld id="{987D7693-E132-40A2-A808-4CF056E677D9}" type="slidenum">
              <a:rPr lang="en-US" smtClean="0"/>
              <a:t>‹#›</a:t>
            </a:fld>
            <a:endParaRPr lang="en-US" dirty="0"/>
          </a:p>
        </p:txBody>
      </p:sp>
      <p:sp>
        <p:nvSpPr>
          <p:cNvPr id="24" name="Footer Placeholder 23"/>
          <p:cNvSpPr>
            <a:spLocks noGrp="1"/>
          </p:cNvSpPr>
          <p:nvPr>
            <p:ph type="ftr" sz="quarter" idx="12"/>
          </p:nvPr>
        </p:nvSpPr>
        <p:spPr/>
        <p:txBody>
          <a:bodyPr/>
          <a:lstStyle/>
          <a:p>
            <a:r>
              <a:rPr lang="en-US" dirty="0"/>
              <a:t>Copyright (c) 2012-2014 Data Access Technologies, Inc. as Model Driven Solutions</a:t>
            </a:r>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3/2014</a:t>
            </a:r>
          </a:p>
        </p:txBody>
      </p:sp>
      <p:sp>
        <p:nvSpPr>
          <p:cNvPr id="5" name="Footer Placeholder 4"/>
          <p:cNvSpPr>
            <a:spLocks noGrp="1"/>
          </p:cNvSpPr>
          <p:nvPr>
            <p:ph type="ftr" sz="quarter" idx="11"/>
          </p:nvPr>
        </p:nvSpPr>
        <p:spPr/>
        <p:txBody>
          <a:bodyPr/>
          <a:lstStyle/>
          <a:p>
            <a:r>
              <a:rPr lang="en-US" dirty="0"/>
              <a:t>Copyright (c) 2012-2014 Data Access Technologies, Inc. as Model Driven Solutions</a:t>
            </a:r>
          </a:p>
        </p:txBody>
      </p:sp>
      <p:sp>
        <p:nvSpPr>
          <p:cNvPr id="6" name="Slide Number Placeholder 5"/>
          <p:cNvSpPr>
            <a:spLocks noGrp="1"/>
          </p:cNvSpPr>
          <p:nvPr>
            <p:ph type="sldNum" sz="quarter" idx="12"/>
          </p:nvPr>
        </p:nvSpPr>
        <p:spPr/>
        <p:txBody>
          <a:bodyPr/>
          <a:lstStyle/>
          <a:p>
            <a:fld id="{987D7693-E132-40A2-A808-4CF056E677D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White Background">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4848" y="143253"/>
            <a:ext cx="8016240" cy="951569"/>
          </a:xfrm>
          <a:prstGeom prst="rect">
            <a:avLst/>
          </a:prstGeom>
        </p:spPr>
        <p:txBody>
          <a:bodyPr vert="horz" lIns="91440" tIns="45720" rIns="91440" bIns="45720" rtlCol="0" anchor="ctr">
            <a:normAutofit/>
          </a:bodyPr>
          <a:lstStyle>
            <a:lvl1pPr>
              <a:defRPr sz="4000">
                <a:solidFill>
                  <a:schemeClr val="tx1"/>
                </a:solidFill>
                <a:latin typeface="Century Gothic"/>
                <a:cs typeface="Century Gothic"/>
              </a:defRPr>
            </a:lvl1pPr>
          </a:lstStyle>
          <a:p>
            <a:r>
              <a:rPr lang="en-US" dirty="0"/>
              <a:t>Click to edit Master title style</a:t>
            </a:r>
          </a:p>
        </p:txBody>
      </p:sp>
      <p:sp>
        <p:nvSpPr>
          <p:cNvPr id="10" name="Slide Number Placeholder 3"/>
          <p:cNvSpPr txBox="1">
            <a:spLocks/>
          </p:cNvSpPr>
          <p:nvPr userDrawn="1"/>
        </p:nvSpPr>
        <p:spPr>
          <a:xfrm>
            <a:off x="4379806" y="6396293"/>
            <a:ext cx="422488"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5CBD3DDC-90DF-4246-B8CE-0AC344F4C45D}" type="slidenum">
              <a:rPr lang="en-US" b="1" smtClean="0">
                <a:solidFill>
                  <a:srgbClr val="8F96AA"/>
                </a:solidFill>
                <a:latin typeface="Franklin Gothic Book"/>
              </a:rPr>
              <a:pPr algn="ctr"/>
              <a:t>‹#›</a:t>
            </a:fld>
            <a:endParaRPr lang="en-US" b="1" dirty="0">
              <a:solidFill>
                <a:srgbClr val="8F96AA"/>
              </a:solidFill>
              <a:latin typeface="Franklin Gothic Book"/>
            </a:endParaRPr>
          </a:p>
        </p:txBody>
      </p:sp>
      <p:sp>
        <p:nvSpPr>
          <p:cNvPr id="9" name="TextBox 8"/>
          <p:cNvSpPr txBox="1"/>
          <p:nvPr userDrawn="1"/>
        </p:nvSpPr>
        <p:spPr>
          <a:xfrm>
            <a:off x="7409794" y="6490138"/>
            <a:ext cx="1512614" cy="246221"/>
          </a:xfrm>
          <a:prstGeom prst="rect">
            <a:avLst/>
          </a:prstGeom>
          <a:noFill/>
        </p:spPr>
        <p:txBody>
          <a:bodyPr wrap="square" rtlCol="0">
            <a:spAutoFit/>
          </a:bodyPr>
          <a:lstStyle/>
          <a:p>
            <a:pPr algn="r"/>
            <a:r>
              <a:rPr lang="en-US" sz="1000" dirty="0">
                <a:solidFill>
                  <a:srgbClr val="F2F2F2"/>
                </a:solidFill>
                <a:latin typeface="Century Gothic"/>
                <a:cs typeface="Century Gothic"/>
              </a:rPr>
              <a:t>#ISC2Congress</a:t>
            </a:r>
          </a:p>
        </p:txBody>
      </p:sp>
    </p:spTree>
    <p:extLst>
      <p:ext uri="{BB962C8B-B14F-4D97-AF65-F5344CB8AC3E}">
        <p14:creationId xmlns:p14="http://schemas.microsoft.com/office/powerpoint/2010/main" val="276319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p:cNvSpPr>
            <a:spLocks noGrp="1"/>
          </p:cNvSpPr>
          <p:nvPr>
            <p:ph type="dt" sz="half" idx="14"/>
          </p:nvPr>
        </p:nvSpPr>
        <p:spPr/>
        <p:txBody>
          <a:bodyPr/>
          <a:lstStyle/>
          <a:p>
            <a:r>
              <a:rPr lang="en-US" dirty="0"/>
              <a:t>3/2014</a:t>
            </a:r>
          </a:p>
        </p:txBody>
      </p:sp>
      <p:sp>
        <p:nvSpPr>
          <p:cNvPr id="19" name="Slide Number Placeholder 18"/>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
        <p:nvSpPr>
          <p:cNvPr id="8" name="Title 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15"/>
          <p:cNvSpPr>
            <a:spLocks noGrp="1"/>
          </p:cNvSpPr>
          <p:nvPr>
            <p:ph type="dt" sz="half" idx="10"/>
          </p:nvPr>
        </p:nvSpPr>
        <p:spPr/>
        <p:txBody>
          <a:bodyPr/>
          <a:lstStyle/>
          <a:p>
            <a:r>
              <a:rPr lang="en-US" dirty="0"/>
              <a:t>3/2014</a:t>
            </a:r>
          </a:p>
        </p:txBody>
      </p:sp>
      <p:sp>
        <p:nvSpPr>
          <p:cNvPr id="20" name="Slide Number Placeholder 19"/>
          <p:cNvSpPr>
            <a:spLocks noGrp="1"/>
          </p:cNvSpPr>
          <p:nvPr>
            <p:ph type="sldNum" sz="quarter" idx="11"/>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2"/>
          </p:nvPr>
        </p:nvSpPr>
        <p:spPr/>
        <p:txBody>
          <a:bodyPr/>
          <a:lstStyle/>
          <a:p>
            <a:r>
              <a:rPr lang="en-US" dirty="0"/>
              <a:t>Copyright (c) 2012-2014--2014 Data Access Technologies, Inc. as Model Driven Solutions</a:t>
            </a:r>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itle 26"/>
          <p:cNvSpPr>
            <a:spLocks noGrp="1"/>
          </p:cNvSpPr>
          <p:nvPr>
            <p:ph type="title"/>
          </p:nvPr>
        </p:nvSpPr>
        <p:spPr/>
        <p:txBody>
          <a:bodyPr/>
          <a:lstStyle/>
          <a:p>
            <a:r>
              <a:rPr lang="en-US"/>
              <a:t>Click to edit Master title style</a:t>
            </a:r>
            <a:endParaRPr lang="en-US" dirty="0"/>
          </a:p>
        </p:txBody>
      </p:sp>
      <p:sp>
        <p:nvSpPr>
          <p:cNvPr id="20" name="Date Placeholder 19"/>
          <p:cNvSpPr>
            <a:spLocks noGrp="1"/>
          </p:cNvSpPr>
          <p:nvPr>
            <p:ph type="dt" sz="half" idx="15"/>
          </p:nvPr>
        </p:nvSpPr>
        <p:spPr/>
        <p:txBody>
          <a:bodyPr/>
          <a:lstStyle/>
          <a:p>
            <a:r>
              <a:rPr lang="en-US" dirty="0"/>
              <a:t>3/2014</a:t>
            </a:r>
          </a:p>
        </p:txBody>
      </p:sp>
      <p:sp>
        <p:nvSpPr>
          <p:cNvPr id="25" name="Slide Number Placeholder 24"/>
          <p:cNvSpPr>
            <a:spLocks noGrp="1"/>
          </p:cNvSpPr>
          <p:nvPr>
            <p:ph type="sldNum" sz="quarter" idx="16"/>
          </p:nvPr>
        </p:nvSpPr>
        <p:spPr/>
        <p:txBody>
          <a:bodyPr/>
          <a:lstStyle/>
          <a:p>
            <a:fld id="{987D7693-E132-40A2-A808-4CF056E677D9}" type="slidenum">
              <a:rPr lang="en-US" smtClean="0"/>
              <a:t>‹#›</a:t>
            </a:fld>
            <a:endParaRPr lang="en-US" dirty="0"/>
          </a:p>
        </p:txBody>
      </p:sp>
      <p:sp>
        <p:nvSpPr>
          <p:cNvPr id="26" name="Footer Placeholder 25"/>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itle 29"/>
          <p:cNvSpPr>
            <a:spLocks noGrp="1"/>
          </p:cNvSpPr>
          <p:nvPr>
            <p:ph type="title"/>
          </p:nvPr>
        </p:nvSpPr>
        <p:spPr/>
        <p:txBody>
          <a:bodyPr/>
          <a:lstStyle/>
          <a:p>
            <a:r>
              <a:rPr lang="en-US"/>
              <a:t>Click to edit Master title style</a:t>
            </a:r>
          </a:p>
        </p:txBody>
      </p:sp>
      <p:sp>
        <p:nvSpPr>
          <p:cNvPr id="20" name="Date Placeholder 19"/>
          <p:cNvSpPr>
            <a:spLocks noGrp="1"/>
          </p:cNvSpPr>
          <p:nvPr>
            <p:ph type="dt" sz="half" idx="16"/>
          </p:nvPr>
        </p:nvSpPr>
        <p:spPr/>
        <p:txBody>
          <a:bodyPr/>
          <a:lstStyle/>
          <a:p>
            <a:r>
              <a:rPr lang="en-US" dirty="0"/>
              <a:t>3/2014</a:t>
            </a:r>
          </a:p>
        </p:txBody>
      </p:sp>
      <p:sp>
        <p:nvSpPr>
          <p:cNvPr id="24" name="Slide Number Placeholder 23"/>
          <p:cNvSpPr>
            <a:spLocks noGrp="1"/>
          </p:cNvSpPr>
          <p:nvPr>
            <p:ph type="sldNum" sz="quarter" idx="17"/>
          </p:nvPr>
        </p:nvSpPr>
        <p:spPr/>
        <p:txBody>
          <a:bodyPr/>
          <a:lstStyle/>
          <a:p>
            <a:fld id="{987D7693-E132-40A2-A808-4CF056E677D9}" type="slidenum">
              <a:rPr lang="en-US" smtClean="0"/>
              <a:t>‹#›</a:t>
            </a:fld>
            <a:endParaRPr lang="en-US" dirty="0"/>
          </a:p>
        </p:txBody>
      </p:sp>
      <p:sp>
        <p:nvSpPr>
          <p:cNvPr id="29" name="Footer Placeholder 28"/>
          <p:cNvSpPr>
            <a:spLocks noGrp="1"/>
          </p:cNvSpPr>
          <p:nvPr>
            <p:ph type="ftr" sz="quarter" idx="18"/>
          </p:nvPr>
        </p:nvSpPr>
        <p:spPr/>
        <p:txBody>
          <a:bodyPr/>
          <a:lstStyle/>
          <a:p>
            <a:r>
              <a:rPr lang="en-US" dirty="0"/>
              <a:t>Copyright (c) 2012-2014 Data Access Technologies, Inc. as Model Driven Solutions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r>
              <a:rPr lang="en-US" dirty="0"/>
              <a:t>3/2014</a:t>
            </a:r>
          </a:p>
        </p:txBody>
      </p:sp>
      <p:sp>
        <p:nvSpPr>
          <p:cNvPr id="14" name="Slide Number Placeholder 13"/>
          <p:cNvSpPr>
            <a:spLocks noGrp="1"/>
          </p:cNvSpPr>
          <p:nvPr>
            <p:ph type="sldNum" sz="quarter" idx="11"/>
          </p:nvPr>
        </p:nvSpPr>
        <p:spPr/>
        <p:txBody>
          <a:bodyPr/>
          <a:lstStyle/>
          <a:p>
            <a:fld id="{987D7693-E132-40A2-A808-4CF056E677D9}" type="slidenum">
              <a:rPr lang="en-US" smtClean="0"/>
              <a:t>‹#›</a:t>
            </a:fld>
            <a:endParaRPr lang="en-US" dirty="0"/>
          </a:p>
        </p:txBody>
      </p:sp>
      <p:sp>
        <p:nvSpPr>
          <p:cNvPr id="18" name="Footer Placeholder 17"/>
          <p:cNvSpPr>
            <a:spLocks noGrp="1"/>
          </p:cNvSpPr>
          <p:nvPr>
            <p:ph type="ftr" sz="quarter" idx="12"/>
          </p:nvPr>
        </p:nvSpPr>
        <p:spPr/>
        <p:txBody>
          <a:bodyPr/>
          <a:lstStyle/>
          <a:p>
            <a:r>
              <a:rPr lang="en-US" dirty="0"/>
              <a:t>Copyright (c) 2012-2014 Data Access Technologies, Inc. as Model Driven Solutions</a:t>
            </a:r>
          </a:p>
        </p:txBody>
      </p:sp>
      <p:sp>
        <p:nvSpPr>
          <p:cNvPr id="15" name="Title 1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dirty="0"/>
              <a:t>3/2014</a:t>
            </a:r>
          </a:p>
        </p:txBody>
      </p:sp>
      <p:sp>
        <p:nvSpPr>
          <p:cNvPr id="12" name="Slide Number Placeholder 11"/>
          <p:cNvSpPr>
            <a:spLocks noGrp="1"/>
          </p:cNvSpPr>
          <p:nvPr>
            <p:ph type="sldNum" sz="quarter" idx="11"/>
          </p:nvPr>
        </p:nvSpPr>
        <p:spPr/>
        <p:txBody>
          <a:bodyPr/>
          <a:lstStyle/>
          <a:p>
            <a:fld id="{987D7693-E132-40A2-A808-4CF056E677D9}" type="slidenum">
              <a:rPr lang="en-US" smtClean="0"/>
              <a:t>‹#›</a:t>
            </a:fld>
            <a:endParaRPr lang="en-US" dirty="0"/>
          </a:p>
        </p:txBody>
      </p:sp>
      <p:sp>
        <p:nvSpPr>
          <p:cNvPr id="13" name="Footer Placeholder 12"/>
          <p:cNvSpPr>
            <a:spLocks noGrp="1"/>
          </p:cNvSpPr>
          <p:nvPr>
            <p:ph type="ftr" sz="quarter" idx="12"/>
          </p:nvPr>
        </p:nvSpPr>
        <p:spPr/>
        <p:txBody>
          <a:bodyPr/>
          <a:lstStyle/>
          <a:p>
            <a:r>
              <a:rPr lang="en-US" dirty="0"/>
              <a:t>Copyright (c) 2012-2014 Data Access Technologies, Inc. as Model Driven Solutions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a:t>Click to edit Master title style</a:t>
            </a:r>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5"/>
          </p:nvPr>
        </p:nvSpPr>
        <p:spPr/>
        <p:txBody>
          <a:bodyPr/>
          <a:lstStyle/>
          <a:p>
            <a:r>
              <a:rPr lang="en-US" dirty="0"/>
              <a:t>3/2014</a:t>
            </a:r>
          </a:p>
        </p:txBody>
      </p:sp>
      <p:sp>
        <p:nvSpPr>
          <p:cNvPr id="18" name="Slide Number Placeholder 17"/>
          <p:cNvSpPr>
            <a:spLocks noGrp="1"/>
          </p:cNvSpPr>
          <p:nvPr>
            <p:ph type="sldNum" sz="quarter" idx="16"/>
          </p:nvPr>
        </p:nvSpPr>
        <p:spPr/>
        <p:txBody>
          <a:bodyPr/>
          <a:lstStyle/>
          <a:p>
            <a:fld id="{987D7693-E132-40A2-A808-4CF056E677D9}" type="slidenum">
              <a:rPr lang="en-US" smtClean="0"/>
              <a:t>‹#›</a:t>
            </a:fld>
            <a:endParaRPr lang="en-US" dirty="0"/>
          </a:p>
        </p:txBody>
      </p:sp>
      <p:sp>
        <p:nvSpPr>
          <p:cNvPr id="20" name="Footer Placeholder 19"/>
          <p:cNvSpPr>
            <a:spLocks noGrp="1"/>
          </p:cNvSpPr>
          <p:nvPr>
            <p:ph type="ftr" sz="quarter" idx="17"/>
          </p:nvPr>
        </p:nvSpPr>
        <p:spPr/>
        <p:txBody>
          <a:bodyPr/>
          <a:lstStyle/>
          <a:p>
            <a:r>
              <a:rPr lang="en-US" dirty="0"/>
              <a:t>Copyright (c) 2012-2014 Data Access Technologies, Inc. as Model Driven Solutions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13" name="Date Placeholder 12"/>
          <p:cNvSpPr>
            <a:spLocks noGrp="1"/>
          </p:cNvSpPr>
          <p:nvPr>
            <p:ph type="dt" sz="half" idx="14"/>
          </p:nvPr>
        </p:nvSpPr>
        <p:spPr/>
        <p:txBody>
          <a:bodyPr/>
          <a:lstStyle/>
          <a:p>
            <a:r>
              <a:rPr lang="en-US" dirty="0"/>
              <a:t>3/2014</a:t>
            </a:r>
          </a:p>
        </p:txBody>
      </p:sp>
      <p:sp>
        <p:nvSpPr>
          <p:cNvPr id="20" name="Slide Number Placeholder 19"/>
          <p:cNvSpPr>
            <a:spLocks noGrp="1"/>
          </p:cNvSpPr>
          <p:nvPr>
            <p:ph type="sldNum" sz="quarter" idx="15"/>
          </p:nvPr>
        </p:nvSpPr>
        <p:spPr/>
        <p:txBody>
          <a:bodyPr/>
          <a:lstStyle/>
          <a:p>
            <a:fld id="{987D7693-E132-40A2-A808-4CF056E677D9}" type="slidenum">
              <a:rPr lang="en-US" smtClean="0"/>
              <a:t>‹#›</a:t>
            </a:fld>
            <a:endParaRPr lang="en-US" dirty="0"/>
          </a:p>
        </p:txBody>
      </p:sp>
      <p:sp>
        <p:nvSpPr>
          <p:cNvPr id="21" name="Footer Placeholder 20"/>
          <p:cNvSpPr>
            <a:spLocks noGrp="1"/>
          </p:cNvSpPr>
          <p:nvPr>
            <p:ph type="ftr" sz="quarter" idx="16"/>
          </p:nvPr>
        </p:nvSpPr>
        <p:spPr/>
        <p:txBody>
          <a:bodyPr/>
          <a:lstStyle/>
          <a:p>
            <a:r>
              <a:rPr lang="en-US" dirty="0"/>
              <a:t>Copyright (c) 2012-2014 Data Access Technologies, Inc. as Model Driven Solutions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r>
              <a:rPr lang="en-US" dirty="0"/>
              <a:t>3/2014</a:t>
            </a:r>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r>
              <a:rPr lang="en-US" dirty="0"/>
              <a:t>Copyright (c) 2012-2014 Data Access Technologies, Inc. as Model Driven Solutions</a:t>
            </a:r>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987D7693-E132-40A2-A808-4CF056E677D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4648200"/>
            <a:ext cx="9171709" cy="2209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28600" y="2828050"/>
            <a:ext cx="8540472" cy="1368798"/>
          </a:xfrm>
        </p:spPr>
        <p:txBody>
          <a:bodyPr>
            <a:normAutofit/>
          </a:bodyPr>
          <a:lstStyle/>
          <a:p>
            <a:r>
              <a:rPr lang="en-US" dirty="0"/>
              <a:t>OMG ADTF</a:t>
            </a:r>
          </a:p>
          <a:p>
            <a:r>
              <a:rPr lang="en-US" dirty="0"/>
              <a:t>June 2015 – Initial Submission</a:t>
            </a:r>
          </a:p>
          <a:p>
            <a:r>
              <a:rPr lang="en-US" dirty="0"/>
              <a:t>Cory Casanave </a:t>
            </a:r>
          </a:p>
        </p:txBody>
      </p:sp>
      <p:sp>
        <p:nvSpPr>
          <p:cNvPr id="2" name="Title 1"/>
          <p:cNvSpPr>
            <a:spLocks noGrp="1"/>
          </p:cNvSpPr>
          <p:nvPr>
            <p:ph type="title"/>
          </p:nvPr>
        </p:nvSpPr>
        <p:spPr/>
        <p:txBody>
          <a:bodyPr>
            <a:normAutofit fontScale="90000"/>
          </a:bodyPr>
          <a:lstStyle/>
          <a:p>
            <a:r>
              <a:rPr lang="en-US" dirty="0"/>
              <a:t>Semantic Information Modeling for Federation</a:t>
            </a:r>
          </a:p>
        </p:txBody>
      </p:sp>
      <p:pic>
        <p:nvPicPr>
          <p:cNvPr id="4" name="Picture 3" descr="C:\Users\Cory-c\Documents\Company\MDSSVN\Marketing\Graphics\OMG\OMG - 150 dpi.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82" y="5281125"/>
            <a:ext cx="2527299" cy="11340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96402" y="304800"/>
            <a:ext cx="1758816" cy="923330"/>
          </a:xfrm>
          <a:prstGeom prst="rect">
            <a:avLst/>
          </a:prstGeom>
          <a:noFill/>
        </p:spPr>
        <p:txBody>
          <a:bodyPr wrap="none" lIns="91440" tIns="45720" rIns="91440" bIns="45720">
            <a:spAutoFit/>
          </a:bodyPr>
          <a:lstStyle/>
          <a:p>
            <a:pPr algn="ctr"/>
            <a:r>
              <a:rPr 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SIMF</a:t>
            </a:r>
          </a:p>
        </p:txBody>
      </p:sp>
      <p:pic>
        <p:nvPicPr>
          <p:cNvPr id="1026" name="Picture 2" descr="C:\Users\Cory-c\Documents\Company\MDSSVN\Marketing\Graphics\Model Driven Solutions\ModelDrivenSolutionsVerticle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4664" y="5090720"/>
            <a:ext cx="3264408" cy="15148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678" y="3822273"/>
            <a:ext cx="4095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33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eft-Up Arrow 20"/>
          <p:cNvSpPr/>
          <p:nvPr/>
        </p:nvSpPr>
        <p:spPr>
          <a:xfrm flipH="1">
            <a:off x="933447" y="4591049"/>
            <a:ext cx="6048377" cy="9715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2262187" y="3926679"/>
            <a:ext cx="4719638" cy="4929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3640930" y="3602829"/>
            <a:ext cx="2090739"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Uses</a:t>
            </a:r>
          </a:p>
        </p:txBody>
      </p:sp>
      <p:sp>
        <p:nvSpPr>
          <p:cNvPr id="2" name="Date Placeholder 1"/>
          <p:cNvSpPr>
            <a:spLocks noGrp="1"/>
          </p:cNvSpPr>
          <p:nvPr>
            <p:ph type="dt" sz="half" idx="10"/>
          </p:nvPr>
        </p:nvSpPr>
        <p:spPr/>
        <p:txBody>
          <a:bodyPr/>
          <a:lstStyle/>
          <a:p>
            <a:fld id="{F178AD1E-6C62-4F7B-8F5C-AB7BDAD6E1C9}" type="datetime1">
              <a:rPr lang="en-US" smtClean="0"/>
              <a:t>4/20/2016</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10</a:t>
            </a:fld>
            <a:endParaRPr lang="en-US"/>
          </a:p>
        </p:txBody>
      </p:sp>
      <p:sp>
        <p:nvSpPr>
          <p:cNvPr id="4" name="Footer Placeholder 3"/>
          <p:cNvSpPr>
            <a:spLocks noGrp="1"/>
          </p:cNvSpPr>
          <p:nvPr>
            <p:ph type="ftr" sz="quarter" idx="12"/>
          </p:nvPr>
        </p:nvSpPr>
        <p:spPr/>
        <p:txBody>
          <a:bodyPr/>
          <a:lstStyle/>
          <a:p>
            <a:r>
              <a:rPr lang="en-US"/>
              <a:t>Threat &amp; Risk</a:t>
            </a:r>
          </a:p>
        </p:txBody>
      </p:sp>
      <p:sp>
        <p:nvSpPr>
          <p:cNvPr id="5" name="Title 4"/>
          <p:cNvSpPr>
            <a:spLocks noGrp="1"/>
          </p:cNvSpPr>
          <p:nvPr>
            <p:ph type="title"/>
          </p:nvPr>
        </p:nvSpPr>
        <p:spPr/>
        <p:txBody>
          <a:bodyPr>
            <a:normAutofit fontScale="90000"/>
          </a:bodyPr>
          <a:lstStyle/>
          <a:p>
            <a:r>
              <a:rPr lang="en-US" dirty="0"/>
              <a:t>Threat/risk– conceptual models and mapping examples</a:t>
            </a:r>
          </a:p>
        </p:txBody>
      </p:sp>
      <p:sp>
        <p:nvSpPr>
          <p:cNvPr id="6" name="Rounded Rectangle 5"/>
          <p:cNvSpPr/>
          <p:nvPr/>
        </p:nvSpPr>
        <p:spPr>
          <a:xfrm>
            <a:off x="13335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Profile (From SIMF)</a:t>
            </a:r>
          </a:p>
        </p:txBody>
      </p:sp>
      <p:sp>
        <p:nvSpPr>
          <p:cNvPr id="7" name="Rounded Rectangle 6"/>
          <p:cNvSpPr/>
          <p:nvPr/>
        </p:nvSpPr>
        <p:spPr>
          <a:xfrm>
            <a:off x="3657600" y="207644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Profile (From SIMF)</a:t>
            </a:r>
          </a:p>
        </p:txBody>
      </p:sp>
      <p:sp>
        <p:nvSpPr>
          <p:cNvPr id="8" name="Rounded Rectangle 7"/>
          <p:cNvSpPr/>
          <p:nvPr/>
        </p:nvSpPr>
        <p:spPr>
          <a:xfrm>
            <a:off x="6981825" y="2057399"/>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XSD Profile </a:t>
            </a:r>
          </a:p>
          <a:p>
            <a:pPr algn="ctr"/>
            <a:r>
              <a:rPr lang="en-US" dirty="0"/>
              <a:t>(From IMM)</a:t>
            </a:r>
          </a:p>
        </p:txBody>
      </p:sp>
      <p:sp>
        <p:nvSpPr>
          <p:cNvPr id="12" name="Rounded Rectangle 11"/>
          <p:cNvSpPr/>
          <p:nvPr/>
        </p:nvSpPr>
        <p:spPr>
          <a:xfrm>
            <a:off x="6981825" y="495299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NIEM-UML</a:t>
            </a:r>
          </a:p>
        </p:txBody>
      </p:sp>
      <p:sp>
        <p:nvSpPr>
          <p:cNvPr id="13" name="Rounded Rectangle 12"/>
          <p:cNvSpPr/>
          <p:nvPr/>
        </p:nvSpPr>
        <p:spPr>
          <a:xfrm>
            <a:off x="3657600" y="49720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r>
              <a:rPr lang="en-US" dirty="0" err="1"/>
              <a:t>Cybox</a:t>
            </a:r>
            <a:r>
              <a:rPr lang="en-US" dirty="0"/>
              <a:t> Mapping</a:t>
            </a:r>
          </a:p>
        </p:txBody>
      </p:sp>
      <p:sp>
        <p:nvSpPr>
          <p:cNvPr id="15" name="Right Arrow 14"/>
          <p:cNvSpPr/>
          <p:nvPr/>
        </p:nvSpPr>
        <p:spPr>
          <a:xfrm rot="16200000">
            <a:off x="785812" y="300037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Uses</a:t>
            </a:r>
          </a:p>
        </p:txBody>
      </p:sp>
      <p:sp>
        <p:nvSpPr>
          <p:cNvPr id="16" name="Right Arrow 15"/>
          <p:cNvSpPr/>
          <p:nvPr/>
        </p:nvSpPr>
        <p:spPr>
          <a:xfrm rot="16200000">
            <a:off x="4238625" y="2981324"/>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Uses</a:t>
            </a:r>
          </a:p>
        </p:txBody>
      </p:sp>
      <p:sp>
        <p:nvSpPr>
          <p:cNvPr id="17" name="Right Arrow 16"/>
          <p:cNvSpPr/>
          <p:nvPr/>
        </p:nvSpPr>
        <p:spPr>
          <a:xfrm rot="16200000">
            <a:off x="7562850" y="3005136"/>
            <a:ext cx="8953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Uses</a:t>
            </a:r>
          </a:p>
        </p:txBody>
      </p:sp>
      <p:sp>
        <p:nvSpPr>
          <p:cNvPr id="19" name="Left Arrow 18"/>
          <p:cNvSpPr/>
          <p:nvPr/>
        </p:nvSpPr>
        <p:spPr>
          <a:xfrm>
            <a:off x="2190750" y="2276474"/>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9" name="Rounded Rectangle 8"/>
          <p:cNvSpPr/>
          <p:nvPr/>
        </p:nvSpPr>
        <p:spPr>
          <a:xfrm>
            <a:off x="204787" y="3752849"/>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Generic and threat-risk conceptual models</a:t>
            </a:r>
          </a:p>
        </p:txBody>
      </p:sp>
      <p:sp>
        <p:nvSpPr>
          <p:cNvPr id="10" name="Rounded Rectangle 9"/>
          <p:cNvSpPr/>
          <p:nvPr/>
        </p:nvSpPr>
        <p:spPr>
          <a:xfrm>
            <a:off x="3657600" y="3752849"/>
            <a:ext cx="2057400" cy="8382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r>
              <a:rPr lang="en-US" dirty="0" err="1"/>
              <a:t>Cybox</a:t>
            </a:r>
            <a:r>
              <a:rPr lang="en-US" dirty="0"/>
              <a:t> Mapping</a:t>
            </a:r>
          </a:p>
        </p:txBody>
      </p:sp>
      <p:sp>
        <p:nvSpPr>
          <p:cNvPr id="11" name="Rounded Rectangle 10"/>
          <p:cNvSpPr/>
          <p:nvPr/>
        </p:nvSpPr>
        <p:spPr>
          <a:xfrm>
            <a:off x="6981825" y="3752849"/>
            <a:ext cx="2057400" cy="838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r>
              <a:rPr lang="en-US" dirty="0" err="1"/>
              <a:t>Cybox</a:t>
            </a:r>
            <a:r>
              <a:rPr lang="en-US" dirty="0"/>
              <a:t> UML Import</a:t>
            </a:r>
          </a:p>
        </p:txBody>
      </p:sp>
      <p:sp>
        <p:nvSpPr>
          <p:cNvPr id="22" name="Rounded Rectangle 21"/>
          <p:cNvSpPr/>
          <p:nvPr/>
        </p:nvSpPr>
        <p:spPr>
          <a:xfrm>
            <a:off x="6981824" y="5991224"/>
            <a:ext cx="2057400" cy="419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a:t>
            </a:r>
          </a:p>
        </p:txBody>
      </p:sp>
      <p:sp>
        <p:nvSpPr>
          <p:cNvPr id="23" name="Rounded Rectangle 22"/>
          <p:cNvSpPr/>
          <p:nvPr/>
        </p:nvSpPr>
        <p:spPr>
          <a:xfrm>
            <a:off x="3638550" y="5991223"/>
            <a:ext cx="2057400" cy="395287"/>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a:t>
            </a:r>
          </a:p>
        </p:txBody>
      </p:sp>
      <p:sp>
        <p:nvSpPr>
          <p:cNvPr id="24" name="Rectangle 23"/>
          <p:cNvSpPr/>
          <p:nvPr/>
        </p:nvSpPr>
        <p:spPr>
          <a:xfrm>
            <a:off x="0" y="1600200"/>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External</a:t>
            </a:r>
          </a:p>
        </p:txBody>
      </p:sp>
    </p:spTree>
    <p:extLst>
      <p:ext uri="{BB962C8B-B14F-4D97-AF65-F5344CB8AC3E}">
        <p14:creationId xmlns:p14="http://schemas.microsoft.com/office/powerpoint/2010/main" val="101647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r>
              <a:rPr lang="en-US" dirty="0"/>
              <a:t>Conceptual Modeling</a:t>
            </a:r>
          </a:p>
        </p:txBody>
      </p:sp>
      <p:sp>
        <p:nvSpPr>
          <p:cNvPr id="3" name="Date Placeholder 2"/>
          <p:cNvSpPr>
            <a:spLocks noGrp="1"/>
          </p:cNvSpPr>
          <p:nvPr>
            <p:ph type="dt" sz="half" idx="10"/>
          </p:nvPr>
        </p:nvSpPr>
        <p:spPr/>
        <p:txBody>
          <a:bodyPr/>
          <a:lstStyle/>
          <a:p>
            <a:r>
              <a:rPr lang="en-US"/>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11</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7" name="Title 6"/>
          <p:cNvSpPr>
            <a:spLocks noGrp="1"/>
          </p:cNvSpPr>
          <p:nvPr>
            <p:ph type="title"/>
          </p:nvPr>
        </p:nvSpPr>
        <p:spPr/>
        <p:txBody>
          <a:bodyPr/>
          <a:lstStyle/>
          <a:p>
            <a:r>
              <a:rPr lang="en-US" dirty="0"/>
              <a:t>SIMF UML Profile Foundation</a:t>
            </a:r>
          </a:p>
        </p:txBody>
      </p:sp>
      <p:sp>
        <p:nvSpPr>
          <p:cNvPr id="9" name="Striped Right Arrow 8"/>
          <p:cNvSpPr/>
          <p:nvPr/>
        </p:nvSpPr>
        <p:spPr>
          <a:xfrm>
            <a:off x="1752600" y="4229100"/>
            <a:ext cx="6400800" cy="14478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Jim Logan</a:t>
            </a:r>
          </a:p>
        </p:txBody>
      </p:sp>
    </p:spTree>
    <p:extLst>
      <p:ext uri="{BB962C8B-B14F-4D97-AF65-F5344CB8AC3E}">
        <p14:creationId xmlns:p14="http://schemas.microsoft.com/office/powerpoint/2010/main" val="373075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r>
              <a:rPr lang="en-US"/>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12</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a:t>Copyright (c) 2012-2014--2014 Data Access Technologies, Inc. as Model Driven Solutions</a:t>
            </a:r>
            <a:endParaRPr lang="en-US" dirty="0"/>
          </a:p>
        </p:txBody>
      </p:sp>
      <p:sp>
        <p:nvSpPr>
          <p:cNvPr id="6" name="Title 5"/>
          <p:cNvSpPr>
            <a:spLocks noGrp="1"/>
          </p:cNvSpPr>
          <p:nvPr>
            <p:ph type="title"/>
          </p:nvPr>
        </p:nvSpPr>
        <p:spPr/>
        <p:txBody>
          <a:bodyPr/>
          <a:lstStyle/>
          <a:p>
            <a:r>
              <a:rPr lang="en-US" dirty="0"/>
              <a:t>Additional Profile Elements</a:t>
            </a:r>
          </a:p>
        </p:txBody>
      </p:sp>
    </p:spTree>
    <p:extLst>
      <p:ext uri="{BB962C8B-B14F-4D97-AF65-F5344CB8AC3E}">
        <p14:creationId xmlns:p14="http://schemas.microsoft.com/office/powerpoint/2010/main" val="111742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a:t>Roles define what something is for or how it behaves in a certain context, not “what it is”.</a:t>
            </a:r>
          </a:p>
          <a:p>
            <a:r>
              <a:rPr lang="en-US" dirty="0"/>
              <a:t>A role &lt;&lt;Classifies&gt;&gt; what it can be a role of.</a:t>
            </a:r>
          </a:p>
          <a:p>
            <a:r>
              <a:rPr lang="en-US" dirty="0"/>
              <a:t>An entity can play any umber of roles and these roles may change over time.</a:t>
            </a:r>
          </a:p>
          <a:p>
            <a:r>
              <a:rPr lang="en-US" dirty="0"/>
              <a:t>Roles can be contextual</a:t>
            </a:r>
          </a:p>
        </p:txBody>
      </p:sp>
      <p:sp>
        <p:nvSpPr>
          <p:cNvPr id="5" name="Date Placeholder 4"/>
          <p:cNvSpPr>
            <a:spLocks noGrp="1"/>
          </p:cNvSpPr>
          <p:nvPr>
            <p:ph type="dt" sz="half" idx="14"/>
          </p:nvPr>
        </p:nvSpPr>
        <p:spPr/>
        <p:txBody>
          <a:bodyPr/>
          <a:lstStyle/>
          <a:p>
            <a:fld id="{BE80ADE7-DD84-48A6-A0E5-4A13B3316DE6}" type="datetime1">
              <a:rPr lang="en-US" smtClean="0"/>
              <a:t>4/20/2016</a:t>
            </a:fld>
            <a:endParaRPr lang="en-US"/>
          </a:p>
        </p:txBody>
      </p:sp>
      <p:sp>
        <p:nvSpPr>
          <p:cNvPr id="6" name="Slide Number Placeholder 5"/>
          <p:cNvSpPr>
            <a:spLocks noGrp="1"/>
          </p:cNvSpPr>
          <p:nvPr>
            <p:ph type="sldNum" sz="quarter" idx="15"/>
          </p:nvPr>
        </p:nvSpPr>
        <p:spPr/>
        <p:txBody>
          <a:bodyPr/>
          <a:lstStyle/>
          <a:p>
            <a:fld id="{C5349D12-3EF0-44B0-8484-0F10BE0E01DA}" type="slidenum">
              <a:rPr lang="en-US" smtClean="0"/>
              <a:t>13</a:t>
            </a:fld>
            <a:endParaRPr lang="en-US"/>
          </a:p>
        </p:txBody>
      </p:sp>
      <p:sp>
        <p:nvSpPr>
          <p:cNvPr id="7" name="Footer Placeholder 6"/>
          <p:cNvSpPr>
            <a:spLocks noGrp="1"/>
          </p:cNvSpPr>
          <p:nvPr>
            <p:ph type="ftr" sz="quarter" idx="16"/>
          </p:nvPr>
        </p:nvSpPr>
        <p:spPr/>
        <p:txBody>
          <a:bodyPr/>
          <a:lstStyle/>
          <a:p>
            <a:r>
              <a:rPr lang="en-US"/>
              <a:t>Threat &amp; Risk</a:t>
            </a:r>
          </a:p>
        </p:txBody>
      </p:sp>
      <p:sp>
        <p:nvSpPr>
          <p:cNvPr id="4" name="Title 3"/>
          <p:cNvSpPr>
            <a:spLocks noGrp="1"/>
          </p:cNvSpPr>
          <p:nvPr>
            <p:ph type="title"/>
          </p:nvPr>
        </p:nvSpPr>
        <p:spPr/>
        <p:txBody>
          <a:bodyPr/>
          <a:lstStyle/>
          <a:p>
            <a:r>
              <a:rPr lang="en-US" dirty="0"/>
              <a:t>Roles</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29000"/>
            <a:ext cx="679291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3428999" y="5029200"/>
            <a:ext cx="4354514" cy="1295400"/>
          </a:xfrm>
          <a:prstGeom prst="ellipse">
            <a:avLst/>
          </a:prstGeom>
          <a:solidFill>
            <a:srgbClr val="FF0000">
              <a:alpha val="12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25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Phases (or states) are classifications of objects over their lifetime.</a:t>
            </a:r>
          </a:p>
          <a:p>
            <a:r>
              <a:rPr lang="en-US" dirty="0"/>
              <a:t>Examples: Child, Teenager, Adult or Invoiced, Late, Paid</a:t>
            </a:r>
          </a:p>
          <a:p>
            <a:endParaRPr lang="en-US" dirty="0"/>
          </a:p>
          <a:p>
            <a:endParaRPr lang="en-US" dirty="0"/>
          </a:p>
        </p:txBody>
      </p:sp>
      <p:sp>
        <p:nvSpPr>
          <p:cNvPr id="3" name="Date Placeholder 2"/>
          <p:cNvSpPr>
            <a:spLocks noGrp="1"/>
          </p:cNvSpPr>
          <p:nvPr>
            <p:ph type="dt" sz="half" idx="14"/>
          </p:nvPr>
        </p:nvSpPr>
        <p:spPr/>
        <p:txBody>
          <a:bodyPr/>
          <a:lstStyle/>
          <a:p>
            <a:fld id="{1F9A5793-53E3-4EFA-8FEB-3135A2F5C16E}" type="datetime1">
              <a:rPr lang="en-US" smtClean="0"/>
              <a:t>4/20/2016</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14</a:t>
            </a:fld>
            <a:endParaRPr lang="en-US"/>
          </a:p>
        </p:txBody>
      </p:sp>
      <p:sp>
        <p:nvSpPr>
          <p:cNvPr id="5" name="Footer Placeholder 4"/>
          <p:cNvSpPr>
            <a:spLocks noGrp="1"/>
          </p:cNvSpPr>
          <p:nvPr>
            <p:ph type="ftr" sz="quarter" idx="16"/>
          </p:nvPr>
        </p:nvSpPr>
        <p:spPr/>
        <p:txBody>
          <a:bodyPr/>
          <a:lstStyle/>
          <a:p>
            <a:r>
              <a:rPr lang="en-US"/>
              <a:t>Threat &amp; Risk</a:t>
            </a:r>
          </a:p>
        </p:txBody>
      </p:sp>
      <p:sp>
        <p:nvSpPr>
          <p:cNvPr id="6" name="Title 5"/>
          <p:cNvSpPr>
            <a:spLocks noGrp="1"/>
          </p:cNvSpPr>
          <p:nvPr>
            <p:ph type="title"/>
          </p:nvPr>
        </p:nvSpPr>
        <p:spPr/>
        <p:txBody>
          <a:bodyPr/>
          <a:lstStyle/>
          <a:p>
            <a:r>
              <a:rPr lang="en-US" dirty="0"/>
              <a:t>Phases</a:t>
            </a:r>
          </a:p>
        </p:txBody>
      </p:sp>
      <p:pic>
        <p:nvPicPr>
          <p:cNvPr id="1229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8000"/>
            <a:ext cx="3352800" cy="21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8655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5057774" cy="4099560"/>
          </a:xfrm>
        </p:spPr>
        <p:txBody>
          <a:bodyPr>
            <a:normAutofit lnSpcReduction="10000"/>
          </a:bodyPr>
          <a:lstStyle/>
          <a:p>
            <a:r>
              <a:rPr lang="en-US" dirty="0"/>
              <a:t>For numeric properties, we want to know what it means (e.g. Temperature), not the kind of number (Real).</a:t>
            </a:r>
          </a:p>
          <a:p>
            <a:r>
              <a:rPr lang="en-US" dirty="0"/>
              <a:t>&lt;&lt;Quantity Kind&gt;&gt; is an aspect common to mutually comparable quantities represented by one or more units. </a:t>
            </a:r>
          </a:p>
          <a:p>
            <a:endParaRPr lang="en-US" dirty="0"/>
          </a:p>
          <a:p>
            <a:r>
              <a:rPr lang="en-US" dirty="0"/>
              <a:t>A unit represents a quantity kind, there are multiple units representing temperature.</a:t>
            </a:r>
          </a:p>
          <a:p>
            <a:endParaRPr lang="en-US" dirty="0"/>
          </a:p>
          <a:p>
            <a:r>
              <a:rPr lang="en-US" dirty="0"/>
              <a:t>A physical representation would then represent the unit as some kind of number in a specified unit.</a:t>
            </a:r>
          </a:p>
        </p:txBody>
      </p:sp>
      <p:sp>
        <p:nvSpPr>
          <p:cNvPr id="3" name="Date Placeholder 2"/>
          <p:cNvSpPr>
            <a:spLocks noGrp="1"/>
          </p:cNvSpPr>
          <p:nvPr>
            <p:ph type="dt" sz="half" idx="14"/>
          </p:nvPr>
        </p:nvSpPr>
        <p:spPr/>
        <p:txBody>
          <a:bodyPr/>
          <a:lstStyle/>
          <a:p>
            <a:fld id="{1F9A5793-53E3-4EFA-8FEB-3135A2F5C16E}" type="datetime1">
              <a:rPr lang="en-US" smtClean="0"/>
              <a:t>4/20/2016</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15</a:t>
            </a:fld>
            <a:endParaRPr lang="en-US"/>
          </a:p>
        </p:txBody>
      </p:sp>
      <p:sp>
        <p:nvSpPr>
          <p:cNvPr id="5" name="Footer Placeholder 4"/>
          <p:cNvSpPr>
            <a:spLocks noGrp="1"/>
          </p:cNvSpPr>
          <p:nvPr>
            <p:ph type="ftr" sz="quarter" idx="16"/>
          </p:nvPr>
        </p:nvSpPr>
        <p:spPr/>
        <p:txBody>
          <a:bodyPr/>
          <a:lstStyle/>
          <a:p>
            <a:r>
              <a:rPr lang="en-US"/>
              <a:t>Threat &amp; Risk</a:t>
            </a:r>
          </a:p>
        </p:txBody>
      </p:sp>
      <p:sp>
        <p:nvSpPr>
          <p:cNvPr id="6" name="Title 5"/>
          <p:cNvSpPr>
            <a:spLocks noGrp="1"/>
          </p:cNvSpPr>
          <p:nvPr>
            <p:ph type="title"/>
          </p:nvPr>
        </p:nvSpPr>
        <p:spPr/>
        <p:txBody>
          <a:bodyPr/>
          <a:lstStyle/>
          <a:p>
            <a:r>
              <a:rPr lang="en-US" dirty="0"/>
              <a:t>Quantity Kinds</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586" y="1752600"/>
            <a:ext cx="143827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74" y="2819400"/>
            <a:ext cx="1790700" cy="191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334000"/>
            <a:ext cx="58039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7942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High-level mapping as “represents” relations at the type level</a:t>
            </a:r>
          </a:p>
          <a:p>
            <a:r>
              <a:rPr lang="en-US" dirty="0"/>
              <a:t>Detail mappings as template patterns using UML </a:t>
            </a:r>
          </a:p>
          <a:p>
            <a:r>
              <a:rPr lang="en-US" dirty="0"/>
              <a:t>Mappings are bi-directional</a:t>
            </a:r>
          </a:p>
          <a:p>
            <a:endParaRPr lang="en-US" dirty="0"/>
          </a:p>
          <a:p>
            <a:r>
              <a:rPr lang="en-US" dirty="0"/>
              <a:t>Mapping patterns are still be proven in prototype</a:t>
            </a:r>
          </a:p>
        </p:txBody>
      </p:sp>
      <p:sp>
        <p:nvSpPr>
          <p:cNvPr id="3" name="Date Placeholder 2"/>
          <p:cNvSpPr>
            <a:spLocks noGrp="1"/>
          </p:cNvSpPr>
          <p:nvPr>
            <p:ph type="dt" sz="half" idx="14"/>
          </p:nvPr>
        </p:nvSpPr>
        <p:spPr/>
        <p:txBody>
          <a:bodyPr/>
          <a:lstStyle/>
          <a:p>
            <a:fld id="{1F9A5793-53E3-4EFA-8FEB-3135A2F5C16E}" type="datetime1">
              <a:rPr lang="en-US" smtClean="0"/>
              <a:t>4/20/2016</a:t>
            </a:fld>
            <a:endParaRPr lang="en-US" dirty="0"/>
          </a:p>
        </p:txBody>
      </p:sp>
      <p:sp>
        <p:nvSpPr>
          <p:cNvPr id="4" name="Slide Number Placeholder 3"/>
          <p:cNvSpPr>
            <a:spLocks noGrp="1"/>
          </p:cNvSpPr>
          <p:nvPr>
            <p:ph type="sldNum" sz="quarter" idx="15"/>
          </p:nvPr>
        </p:nvSpPr>
        <p:spPr/>
        <p:txBody>
          <a:bodyPr/>
          <a:lstStyle/>
          <a:p>
            <a:fld id="{C5349D12-3EF0-44B0-8484-0F10BE0E01DA}" type="slidenum">
              <a:rPr lang="en-US" smtClean="0"/>
              <a:t>16</a:t>
            </a:fld>
            <a:endParaRPr lang="en-US"/>
          </a:p>
        </p:txBody>
      </p:sp>
      <p:sp>
        <p:nvSpPr>
          <p:cNvPr id="5" name="Footer Placeholder 4"/>
          <p:cNvSpPr>
            <a:spLocks noGrp="1"/>
          </p:cNvSpPr>
          <p:nvPr>
            <p:ph type="ftr" sz="quarter" idx="16"/>
          </p:nvPr>
        </p:nvSpPr>
        <p:spPr/>
        <p:txBody>
          <a:bodyPr/>
          <a:lstStyle/>
          <a:p>
            <a:r>
              <a:rPr lang="en-US"/>
              <a:t>Threat &amp; Risk</a:t>
            </a:r>
          </a:p>
        </p:txBody>
      </p:sp>
      <p:sp>
        <p:nvSpPr>
          <p:cNvPr id="6" name="Title 5"/>
          <p:cNvSpPr>
            <a:spLocks noGrp="1"/>
          </p:cNvSpPr>
          <p:nvPr>
            <p:ph type="title"/>
          </p:nvPr>
        </p:nvSpPr>
        <p:spPr/>
        <p:txBody>
          <a:bodyPr/>
          <a:lstStyle/>
          <a:p>
            <a:r>
              <a:rPr lang="en-US" dirty="0"/>
              <a:t>Mapping Semantics</a:t>
            </a:r>
          </a:p>
        </p:txBody>
      </p:sp>
    </p:spTree>
    <p:extLst>
      <p:ext uri="{BB962C8B-B14F-4D97-AF65-F5344CB8AC3E}">
        <p14:creationId xmlns:p14="http://schemas.microsoft.com/office/powerpoint/2010/main" val="4025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9A5793-53E3-4EFA-8FEB-3135A2F5C16E}" type="datetime1">
              <a:rPr lang="en-US" smtClean="0"/>
              <a:t>4/20/2016</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17</a:t>
            </a:fld>
            <a:endParaRPr lang="en-US"/>
          </a:p>
        </p:txBody>
      </p:sp>
      <p:sp>
        <p:nvSpPr>
          <p:cNvPr id="5" name="Footer Placeholder 4"/>
          <p:cNvSpPr>
            <a:spLocks noGrp="1"/>
          </p:cNvSpPr>
          <p:nvPr>
            <p:ph type="ftr" sz="quarter" idx="12"/>
          </p:nvPr>
        </p:nvSpPr>
        <p:spPr/>
        <p:txBody>
          <a:bodyPr/>
          <a:lstStyle/>
          <a:p>
            <a:r>
              <a:rPr lang="en-US"/>
              <a:t>Threat &amp; Risk</a:t>
            </a:r>
          </a:p>
        </p:txBody>
      </p:sp>
      <p:sp>
        <p:nvSpPr>
          <p:cNvPr id="6" name="Title 5"/>
          <p:cNvSpPr>
            <a:spLocks noGrp="1"/>
          </p:cNvSpPr>
          <p:nvPr>
            <p:ph type="title"/>
          </p:nvPr>
        </p:nvSpPr>
        <p:spPr>
          <a:xfrm>
            <a:off x="352426" y="228600"/>
            <a:ext cx="7680960" cy="533400"/>
          </a:xfrm>
        </p:spPr>
        <p:txBody>
          <a:bodyPr>
            <a:normAutofit fontScale="90000"/>
          </a:bodyPr>
          <a:lstStyle/>
          <a:p>
            <a:r>
              <a:rPr lang="en-US" dirty="0"/>
              <a:t>Representing the STIX physical model</a:t>
            </a:r>
          </a:p>
        </p:txBody>
      </p:sp>
      <p:sp>
        <p:nvSpPr>
          <p:cNvPr id="9" name="TextBox 8"/>
          <p:cNvSpPr txBox="1"/>
          <p:nvPr/>
        </p:nvSpPr>
        <p:spPr>
          <a:xfrm>
            <a:off x="-3886200" y="1371600"/>
            <a:ext cx="33256476" cy="3416320"/>
          </a:xfrm>
          <a:prstGeom prst="rect">
            <a:avLst/>
          </a:prstGeom>
          <a:noFill/>
        </p:spPr>
        <p:txBody>
          <a:bodyPr wrap="none" rtlCol="0">
            <a:spAutoFit/>
          </a:bodyPr>
          <a:lstStyle/>
          <a:p>
            <a:r>
              <a:rPr lang="en-US" sz="1200" dirty="0"/>
              <a:t>		&lt;</a:t>
            </a:r>
            <a:r>
              <a:rPr lang="en-US" sz="1200" dirty="0" err="1"/>
              <a:t>xs:complexContent</a:t>
            </a:r>
            <a:r>
              <a:rPr lang="en-US" sz="1200" dirty="0"/>
              <a:t>&gt;</a:t>
            </a:r>
          </a:p>
          <a:p>
            <a:r>
              <a:rPr lang="en-US" sz="1200" dirty="0"/>
              <a:t>			&lt;</a:t>
            </a:r>
            <a:r>
              <a:rPr lang="en-US" sz="1200" dirty="0" err="1"/>
              <a:t>xs:extension</a:t>
            </a:r>
            <a:r>
              <a:rPr lang="en-US" sz="1200" dirty="0"/>
              <a:t> base="</a:t>
            </a:r>
            <a:r>
              <a:rPr lang="en-US" sz="1200" dirty="0" err="1"/>
              <a:t>stixCommon:IndicatorBaseType</a:t>
            </a:r>
            <a:r>
              <a:rPr lang="en-US" sz="1200" dirty="0"/>
              <a:t>"&gt;</a:t>
            </a:r>
          </a:p>
          <a:p>
            <a:r>
              <a:rPr lang="en-US" sz="1200" dirty="0"/>
              <a:t>				&lt;</a:t>
            </a:r>
            <a:r>
              <a:rPr lang="en-US" sz="1200" dirty="0" err="1"/>
              <a:t>xs:sequence</a:t>
            </a:r>
            <a:r>
              <a:rPr lang="en-US" sz="1200" dirty="0"/>
              <a:t>&gt;</a:t>
            </a:r>
          </a:p>
          <a:p>
            <a:r>
              <a:rPr lang="en-US" sz="1200" dirty="0"/>
              <a:t>					&lt;</a:t>
            </a:r>
            <a:r>
              <a:rPr lang="en-US" sz="1200" dirty="0" err="1"/>
              <a:t>xs:element</a:t>
            </a:r>
            <a:r>
              <a:rPr lang="en-US" sz="1200" dirty="0"/>
              <a:t> name="Title" type="</a:t>
            </a:r>
            <a:r>
              <a:rPr lang="en-US" sz="1200" dirty="0" err="1"/>
              <a:t>xs:string</a:t>
            </a:r>
            <a:r>
              <a:rPr lang="en-US" sz="1200" dirty="0"/>
              <a:t>" </a:t>
            </a:r>
            <a:r>
              <a:rPr lang="en-US" sz="1200" dirty="0" err="1"/>
              <a:t>minOccurs</a:t>
            </a:r>
            <a:r>
              <a:rPr lang="en-US" sz="1200" dirty="0"/>
              <a:t>="0"&gt;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&gt;The Title field provides a simple title for this Indicator.&lt;/</a:t>
            </a:r>
            <a:r>
              <a:rPr lang="en-US" sz="1200" dirty="0" err="1"/>
              <a:t>xs:documentation</a:t>
            </a:r>
            <a:r>
              <a:rPr lang="en-US" sz="1200" dirty="0"/>
              <a:t>&gt;</a:t>
            </a:r>
          </a:p>
          <a:p>
            <a:r>
              <a:rPr lang="en-US" sz="1200" dirty="0"/>
              <a:t>						&lt;/</a:t>
            </a:r>
            <a:r>
              <a:rPr lang="en-US" sz="1200" dirty="0" err="1"/>
              <a:t>xs:annotation</a:t>
            </a:r>
            <a:r>
              <a:rPr lang="en-US" sz="1200" dirty="0"/>
              <a:t>&gt;</a:t>
            </a:r>
          </a:p>
          <a:p>
            <a:r>
              <a:rPr lang="en-US" sz="1200" dirty="0"/>
              <a:t>					&lt;/</a:t>
            </a:r>
            <a:r>
              <a:rPr lang="en-US" sz="1200" dirty="0" err="1"/>
              <a:t>xs:element</a:t>
            </a:r>
            <a:r>
              <a:rPr lang="en-US" sz="1200" dirty="0"/>
              <a:t>&gt;</a:t>
            </a:r>
          </a:p>
          <a:p>
            <a:r>
              <a:rPr lang="en-US" sz="1200" dirty="0"/>
              <a:t>					&lt;</a:t>
            </a:r>
            <a:r>
              <a:rPr lang="en-US" sz="1200" dirty="0" err="1"/>
              <a:t>xs:element</a:t>
            </a:r>
            <a:r>
              <a:rPr lang="en-US" sz="1200" dirty="0"/>
              <a:t> name="Type" type="</a:t>
            </a:r>
            <a:r>
              <a:rPr lang="en-US" sz="1200" dirty="0" err="1"/>
              <a:t>stixCommon:ControlledVocabularyStringType</a:t>
            </a:r>
            <a:r>
              <a:rPr lang="en-US" sz="1200" dirty="0"/>
              <a:t>" </a:t>
            </a:r>
            <a:r>
              <a:rPr lang="en-US" sz="1200" dirty="0" err="1"/>
              <a:t>minOccurs</a:t>
            </a:r>
            <a:r>
              <a:rPr lang="en-US" sz="1200" dirty="0"/>
              <a:t>="0" </a:t>
            </a:r>
            <a:r>
              <a:rPr lang="en-US" sz="1200" dirty="0" err="1"/>
              <a:t>maxOccurs</a:t>
            </a:r>
            <a:r>
              <a:rPr lang="en-US" sz="1200" dirty="0"/>
              <a:t>="unbounded"&gt;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&gt;Specifies the type or types for this Indicator.&lt;/</a:t>
            </a:r>
            <a:r>
              <a:rPr lang="en-US" sz="1200" dirty="0" err="1"/>
              <a:t>xs:documentation</a:t>
            </a:r>
            <a:r>
              <a:rPr lang="en-US" sz="1200" dirty="0"/>
              <a:t>&gt;</a:t>
            </a:r>
          </a:p>
          <a:p>
            <a:r>
              <a:rPr lang="en-US" sz="1200" dirty="0"/>
              <a:t>							&lt;</a:t>
            </a:r>
            <a:r>
              <a:rPr lang="en-US" sz="1200" dirty="0" err="1"/>
              <a:t>xs:documentation</a:t>
            </a:r>
            <a:r>
              <a:rPr lang="en-US" sz="1200" dirty="0"/>
              <a:t>&gt;This field is implemented through the </a:t>
            </a:r>
            <a:r>
              <a:rPr lang="en-US" sz="1200" dirty="0" err="1"/>
              <a:t>xsi:type</a:t>
            </a:r>
            <a:r>
              <a:rPr lang="en-US" sz="1200" dirty="0"/>
              <a:t> controlled vocabulary extension mechanism. The default vocabulary type is </a:t>
            </a:r>
            <a:r>
              <a:rPr lang="en-US" sz="1200" dirty="0" err="1"/>
              <a:t>IndicatorTypeVocabularyType</a:t>
            </a:r>
            <a:r>
              <a:rPr lang="en-US" sz="1200" dirty="0"/>
              <a:t> in the http://stix.mitre.org/default_vocabularies-1 namespace. This type is defined in the stix_default_vocabularies.xsd file or at the URL http://stix.mitre.org/XMLSchema/default_vocabularies/1.1.1/stix_default_vocabularies.xsd.&lt;/xs:documentation&gt;</a:t>
            </a:r>
          </a:p>
          <a:p>
            <a:r>
              <a:rPr lang="en-US" sz="1200" dirty="0"/>
              <a:t>							&lt;</a:t>
            </a:r>
            <a:r>
              <a:rPr lang="en-US" sz="1200" dirty="0" err="1"/>
              <a:t>xs:documentation</a:t>
            </a:r>
            <a:r>
              <a:rPr lang="en-US" sz="1200" dirty="0"/>
              <a:t>&gt;Users may also define their own vocabulary using the type extension mechanism, specify a vocabulary name and reference using the attributes, or simply use this as a string field.&lt;/</a:t>
            </a:r>
            <a:r>
              <a:rPr lang="en-US" sz="1200" dirty="0" err="1"/>
              <a:t>xs:documentation</a:t>
            </a:r>
            <a:r>
              <a:rPr lang="en-US" sz="1200" dirty="0"/>
              <a:t>&gt;</a:t>
            </a:r>
          </a:p>
          <a:p>
            <a:r>
              <a:rPr lang="en-US" sz="1200" dirty="0"/>
              <a:t>						&lt;/</a:t>
            </a:r>
            <a:r>
              <a:rPr lang="en-US" sz="1200" dirty="0" err="1"/>
              <a:t>xs:annotation</a:t>
            </a:r>
            <a:r>
              <a:rPr lang="en-US" sz="1200" dirty="0"/>
              <a:t>&gt;</a:t>
            </a:r>
          </a:p>
          <a:p>
            <a:r>
              <a:rPr lang="en-US" sz="1200" dirty="0"/>
              <a:t>					&lt;/</a:t>
            </a:r>
            <a:r>
              <a:rPr lang="en-US" sz="1200" dirty="0" err="1"/>
              <a:t>xs:element</a:t>
            </a:r>
            <a:r>
              <a:rPr lang="en-US" sz="1200" dirty="0"/>
              <a:t>&gt;</a:t>
            </a:r>
          </a:p>
          <a:p>
            <a:r>
              <a:rPr lang="en-US" sz="1200" dirty="0"/>
              <a:t>					&lt;</a:t>
            </a:r>
            <a:r>
              <a:rPr lang="en-US" sz="1200" dirty="0" err="1"/>
              <a:t>xs:element</a:t>
            </a:r>
            <a:r>
              <a:rPr lang="en-US" sz="1200" dirty="0"/>
              <a:t> name="</a:t>
            </a:r>
            <a:r>
              <a:rPr lang="en-US" sz="1200" dirty="0" err="1"/>
              <a:t>Alternative_ID</a:t>
            </a:r>
            <a:r>
              <a:rPr lang="en-US" sz="1200" dirty="0"/>
              <a:t>" type="</a:t>
            </a:r>
            <a:r>
              <a:rPr lang="en-US" sz="1200" dirty="0" err="1"/>
              <a:t>xs:string</a:t>
            </a:r>
            <a:r>
              <a:rPr lang="en-US" sz="1200" dirty="0"/>
              <a:t>" </a:t>
            </a:r>
            <a:r>
              <a:rPr lang="en-US" sz="1200" dirty="0" err="1"/>
              <a:t>minOccurs</a:t>
            </a:r>
            <a:r>
              <a:rPr lang="en-US" sz="1200" dirty="0"/>
              <a:t>="0" </a:t>
            </a:r>
            <a:r>
              <a:rPr lang="en-US" sz="1200" dirty="0" err="1"/>
              <a:t>maxOccurs</a:t>
            </a:r>
            <a:r>
              <a:rPr lang="en-US" sz="1200" dirty="0"/>
              <a:t>="unbounded"&gt;</a:t>
            </a:r>
          </a:p>
          <a:p>
            <a:r>
              <a:rPr lang="en-US" sz="1200" dirty="0"/>
              <a:t>						&lt;</a:t>
            </a:r>
            <a:r>
              <a:rPr lang="en-US" sz="1200" dirty="0" err="1"/>
              <a:t>xs:annotation</a:t>
            </a:r>
            <a:r>
              <a:rPr lang="en-US" sz="1200" dirty="0"/>
              <a:t>&gt;</a:t>
            </a:r>
          </a:p>
          <a:p>
            <a:r>
              <a:rPr lang="en-US" sz="1200" dirty="0"/>
              <a:t>							&lt;</a:t>
            </a:r>
            <a:r>
              <a:rPr lang="en-US" sz="1200" dirty="0" err="1"/>
              <a:t>xs:documentation</a:t>
            </a:r>
            <a:r>
              <a:rPr lang="en-US" sz="1200" dirty="0"/>
              <a:t>&gt;Specifies an alternative identifier (or alias) for the cyber threat Indicator.&lt;/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7401" y="761999"/>
            <a:ext cx="5429250" cy="589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Bent Arrow 9"/>
          <p:cNvSpPr/>
          <p:nvPr/>
        </p:nvSpPr>
        <p:spPr>
          <a:xfrm flipV="1">
            <a:off x="2101001" y="4808702"/>
            <a:ext cx="1676400" cy="1536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228600" y="5029200"/>
            <a:ext cx="1872401" cy="1200329"/>
          </a:xfrm>
          <a:prstGeom prst="rect">
            <a:avLst/>
          </a:prstGeom>
          <a:noFill/>
        </p:spPr>
        <p:txBody>
          <a:bodyPr wrap="square" rtlCol="0">
            <a:spAutoFit/>
          </a:bodyPr>
          <a:lstStyle/>
          <a:p>
            <a:r>
              <a:rPr lang="en-US" dirty="0">
                <a:solidFill>
                  <a:srgbClr val="FFFF00"/>
                </a:solidFill>
              </a:rPr>
              <a:t>XML Schema is reverse engineered into UML</a:t>
            </a:r>
          </a:p>
        </p:txBody>
      </p:sp>
    </p:spTree>
    <p:extLst>
      <p:ext uri="{BB962C8B-B14F-4D97-AF65-F5344CB8AC3E}">
        <p14:creationId xmlns:p14="http://schemas.microsoft.com/office/powerpoint/2010/main" val="1595836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4/20/2016</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18</a:t>
            </a:fld>
            <a:endParaRPr lang="en-US"/>
          </a:p>
        </p:txBody>
      </p:sp>
      <p:sp>
        <p:nvSpPr>
          <p:cNvPr id="4" name="Footer Placeholder 3"/>
          <p:cNvSpPr>
            <a:spLocks noGrp="1"/>
          </p:cNvSpPr>
          <p:nvPr>
            <p:ph type="ftr" sz="quarter" idx="12"/>
          </p:nvPr>
        </p:nvSpPr>
        <p:spPr/>
        <p:txBody>
          <a:bodyPr/>
          <a:lstStyle/>
          <a:p>
            <a:r>
              <a:rPr lang="en-US"/>
              <a:t>Threat &amp; Risk</a:t>
            </a:r>
          </a:p>
        </p:txBody>
      </p:sp>
      <p:sp>
        <p:nvSpPr>
          <p:cNvPr id="5" name="Title 4"/>
          <p:cNvSpPr>
            <a:spLocks noGrp="1"/>
          </p:cNvSpPr>
          <p:nvPr>
            <p:ph type="title"/>
          </p:nvPr>
        </p:nvSpPr>
        <p:spPr>
          <a:xfrm>
            <a:off x="352426" y="228600"/>
            <a:ext cx="8715374" cy="1066800"/>
          </a:xfrm>
        </p:spPr>
        <p:txBody>
          <a:bodyPr>
            <a:normAutofit/>
          </a:bodyPr>
          <a:lstStyle/>
          <a:p>
            <a:r>
              <a:rPr lang="en-US" dirty="0"/>
              <a:t>XML Representation </a:t>
            </a:r>
            <a:r>
              <a:rPr lang="en-US" dirty="0">
                <a:solidFill>
                  <a:srgbClr val="00B050"/>
                </a:solidFill>
              </a:rPr>
              <a:t>represents</a:t>
            </a:r>
            <a:r>
              <a:rPr lang="en-US" dirty="0"/>
              <a:t> concept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4844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858000" y="4429035"/>
            <a:ext cx="1872401" cy="646331"/>
          </a:xfrm>
          <a:prstGeom prst="rect">
            <a:avLst/>
          </a:prstGeom>
          <a:noFill/>
        </p:spPr>
        <p:txBody>
          <a:bodyPr wrap="square" rtlCol="0">
            <a:spAutoFit/>
          </a:bodyPr>
          <a:lstStyle/>
          <a:p>
            <a:r>
              <a:rPr lang="en-US" dirty="0">
                <a:solidFill>
                  <a:srgbClr val="FF0000"/>
                </a:solidFill>
              </a:rPr>
              <a:t>We start with the high-level classes</a:t>
            </a:r>
          </a:p>
        </p:txBody>
      </p:sp>
    </p:spTree>
    <p:extLst>
      <p:ext uri="{BB962C8B-B14F-4D97-AF65-F5344CB8AC3E}">
        <p14:creationId xmlns:p14="http://schemas.microsoft.com/office/powerpoint/2010/main" val="3229331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4/20/2016</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19</a:t>
            </a:fld>
            <a:endParaRPr lang="en-US"/>
          </a:p>
        </p:txBody>
      </p:sp>
      <p:sp>
        <p:nvSpPr>
          <p:cNvPr id="4" name="Footer Placeholder 3"/>
          <p:cNvSpPr>
            <a:spLocks noGrp="1"/>
          </p:cNvSpPr>
          <p:nvPr>
            <p:ph type="ftr" sz="quarter" idx="12"/>
          </p:nvPr>
        </p:nvSpPr>
        <p:spPr/>
        <p:txBody>
          <a:bodyPr/>
          <a:lstStyle/>
          <a:p>
            <a:r>
              <a:rPr lang="en-US"/>
              <a:t>Threat &amp; Risk</a:t>
            </a:r>
          </a:p>
        </p:txBody>
      </p:sp>
      <p:sp>
        <p:nvSpPr>
          <p:cNvPr id="5" name="Title 4"/>
          <p:cNvSpPr>
            <a:spLocks noGrp="1"/>
          </p:cNvSpPr>
          <p:nvPr>
            <p:ph type="title"/>
          </p:nvPr>
        </p:nvSpPr>
        <p:spPr/>
        <p:txBody>
          <a:bodyPr>
            <a:normAutofit fontScale="90000"/>
          </a:bodyPr>
          <a:lstStyle/>
          <a:p>
            <a:r>
              <a:rPr lang="en-US" dirty="0"/>
              <a:t>“Facades” provide mapped views of the conceptual model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607" y="1600200"/>
            <a:ext cx="107918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971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285750" indent="-285750">
              <a:buFont typeface="Arial" pitchFamily="34" charset="0"/>
              <a:buChar char="•"/>
            </a:pPr>
            <a:r>
              <a:rPr lang="en-US" dirty="0"/>
              <a:t>Semantic Information Modeling for Federation is an in-progress standards process within OMG</a:t>
            </a:r>
          </a:p>
          <a:p>
            <a:pPr marL="285750" indent="-285750">
              <a:buFont typeface="Arial" pitchFamily="34" charset="0"/>
              <a:buChar char="•"/>
            </a:pPr>
            <a:r>
              <a:rPr lang="en-US" dirty="0"/>
              <a:t>The goal of SIMF is to provide the modeling capabilities to support information federation by leveraging conceptual and logical information modeling with model bridging relations</a:t>
            </a:r>
          </a:p>
          <a:p>
            <a:pPr marL="285750" indent="-285750">
              <a:buFont typeface="Arial" pitchFamily="34" charset="0"/>
              <a:buChar char="•"/>
            </a:pPr>
            <a:r>
              <a:rPr lang="nl-NL" dirty="0"/>
              <a:t>An important goal of SIMF is to extend the economic lifecycle of many existing running systems that were conceived and built in a time when there were insufficient true conceptual capabilities, by explicitly adding the often implicit semantics and linking the running data representations with a true conceptual model.</a:t>
            </a:r>
            <a:endParaRPr lang="en-US" dirty="0"/>
          </a:p>
          <a:p>
            <a:pPr marL="285750" indent="-285750">
              <a:buFont typeface="Arial" pitchFamily="34" charset="0"/>
              <a:buChar char="•"/>
            </a:pPr>
            <a:r>
              <a:rPr lang="nl-NL" dirty="0"/>
              <a:t>Another important goal of SIMF is not to replace any existing standard language but to build bridges between the SIMF Conceptual Schema and the various standard languages such that the users can save substantial amounts of money in their integration and federation efforts.</a:t>
            </a:r>
          </a:p>
          <a:p>
            <a:pPr marL="285750" indent="-285750">
              <a:buFont typeface="Arial" pitchFamily="34" charset="0"/>
              <a:buChar char="•"/>
            </a:pPr>
            <a:r>
              <a:rPr lang="en-US" dirty="0"/>
              <a:t>Issued Dec 2011 - OMG Document: ad/2011-12-10</a:t>
            </a:r>
          </a:p>
          <a:p>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US" dirty="0"/>
          </a:p>
        </p:txBody>
      </p:sp>
      <p:sp>
        <p:nvSpPr>
          <p:cNvPr id="3" name="Title 2"/>
          <p:cNvSpPr>
            <a:spLocks noGrp="1"/>
          </p:cNvSpPr>
          <p:nvPr>
            <p:ph type="title"/>
          </p:nvPr>
        </p:nvSpPr>
        <p:spPr/>
        <p:txBody>
          <a:bodyPr/>
          <a:lstStyle/>
          <a:p>
            <a:r>
              <a:rPr lang="en-US" dirty="0"/>
              <a:t>What is SIMF?</a:t>
            </a:r>
          </a:p>
        </p:txBody>
      </p:sp>
      <p:sp>
        <p:nvSpPr>
          <p:cNvPr id="4" name="Date Placeholder 3"/>
          <p:cNvSpPr>
            <a:spLocks noGrp="1"/>
          </p:cNvSpPr>
          <p:nvPr>
            <p:ph type="dt" sz="half" idx="14"/>
          </p:nvPr>
        </p:nvSpPr>
        <p:spPr/>
        <p:txBody>
          <a:bodyPr/>
          <a:lstStyle/>
          <a:p>
            <a:r>
              <a:rPr lang="en-US" dirty="0"/>
              <a:t>3/2014</a:t>
            </a:r>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6" name="Slide Number Placeholder 5"/>
          <p:cNvSpPr>
            <a:spLocks noGrp="1"/>
          </p:cNvSpPr>
          <p:nvPr>
            <p:ph type="sldNum" sz="quarter" idx="15"/>
          </p:nvPr>
        </p:nvSpPr>
        <p:spPr/>
        <p:txBody>
          <a:bodyPr/>
          <a:lstStyle/>
          <a:p>
            <a:fld id="{987D7693-E132-40A2-A808-4CF056E677D9}" type="slidenum">
              <a:rPr lang="en-US" smtClean="0"/>
              <a:t>2</a:t>
            </a:fld>
            <a:endParaRPr lang="en-US" dirty="0"/>
          </a:p>
        </p:txBody>
      </p:sp>
    </p:spTree>
    <p:extLst>
      <p:ext uri="{BB962C8B-B14F-4D97-AF65-F5344CB8AC3E}">
        <p14:creationId xmlns:p14="http://schemas.microsoft.com/office/powerpoint/2010/main" val="916007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4/20/2016</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20</a:t>
            </a:fld>
            <a:endParaRPr lang="en-US"/>
          </a:p>
        </p:txBody>
      </p:sp>
      <p:sp>
        <p:nvSpPr>
          <p:cNvPr id="4" name="Footer Placeholder 3"/>
          <p:cNvSpPr>
            <a:spLocks noGrp="1"/>
          </p:cNvSpPr>
          <p:nvPr>
            <p:ph type="ftr" sz="quarter" idx="12"/>
          </p:nvPr>
        </p:nvSpPr>
        <p:spPr/>
        <p:txBody>
          <a:bodyPr/>
          <a:lstStyle/>
          <a:p>
            <a:r>
              <a:rPr lang="en-US"/>
              <a:t>Threat &amp; Risk</a:t>
            </a:r>
          </a:p>
        </p:txBody>
      </p:sp>
      <p:sp>
        <p:nvSpPr>
          <p:cNvPr id="5" name="Title 4"/>
          <p:cNvSpPr>
            <a:spLocks noGrp="1"/>
          </p:cNvSpPr>
          <p:nvPr>
            <p:ph type="title"/>
          </p:nvPr>
        </p:nvSpPr>
        <p:spPr/>
        <p:txBody>
          <a:bodyPr>
            <a:normAutofit fontScale="90000"/>
          </a:bodyPr>
          <a:lstStyle/>
          <a:p>
            <a:r>
              <a:rPr lang="en-US" dirty="0"/>
              <a:t>Physical/logical elements </a:t>
            </a:r>
            <a:r>
              <a:rPr lang="en-US" dirty="0">
                <a:solidFill>
                  <a:srgbClr val="00B050"/>
                </a:solidFill>
              </a:rPr>
              <a:t>represent </a:t>
            </a:r>
            <a:r>
              <a:rPr lang="en-US" dirty="0"/>
              <a:t>concepts (may be in facades)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93273"/>
            <a:ext cx="107918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608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4/20/2016</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21</a:t>
            </a:fld>
            <a:endParaRPr lang="en-US"/>
          </a:p>
        </p:txBody>
      </p:sp>
      <p:sp>
        <p:nvSpPr>
          <p:cNvPr id="4" name="Footer Placeholder 3"/>
          <p:cNvSpPr>
            <a:spLocks noGrp="1"/>
          </p:cNvSpPr>
          <p:nvPr>
            <p:ph type="ftr" sz="quarter" idx="12"/>
          </p:nvPr>
        </p:nvSpPr>
        <p:spPr/>
        <p:txBody>
          <a:bodyPr/>
          <a:lstStyle/>
          <a:p>
            <a:r>
              <a:rPr lang="en-US"/>
              <a:t>Threat &amp; Risk</a:t>
            </a:r>
          </a:p>
        </p:txBody>
      </p:sp>
      <p:sp>
        <p:nvSpPr>
          <p:cNvPr id="5" name="Title 4"/>
          <p:cNvSpPr>
            <a:spLocks noGrp="1"/>
          </p:cNvSpPr>
          <p:nvPr>
            <p:ph type="title"/>
          </p:nvPr>
        </p:nvSpPr>
        <p:spPr/>
        <p:txBody>
          <a:bodyPr>
            <a:normAutofit fontScale="90000"/>
          </a:bodyPr>
          <a:lstStyle/>
          <a:p>
            <a:r>
              <a:rPr lang="en-US" dirty="0"/>
              <a:t>Facades utilize representations and property paths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 y="1981200"/>
            <a:ext cx="10591800"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0887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4/20/2016</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22</a:t>
            </a:fld>
            <a:endParaRPr lang="en-US"/>
          </a:p>
        </p:txBody>
      </p:sp>
      <p:sp>
        <p:nvSpPr>
          <p:cNvPr id="4" name="Footer Placeholder 3"/>
          <p:cNvSpPr>
            <a:spLocks noGrp="1"/>
          </p:cNvSpPr>
          <p:nvPr>
            <p:ph type="ftr" sz="quarter" idx="12"/>
          </p:nvPr>
        </p:nvSpPr>
        <p:spPr/>
        <p:txBody>
          <a:bodyPr/>
          <a:lstStyle/>
          <a:p>
            <a:r>
              <a:rPr lang="en-US"/>
              <a:t>Threat &amp; Risk</a:t>
            </a:r>
          </a:p>
        </p:txBody>
      </p:sp>
      <p:sp>
        <p:nvSpPr>
          <p:cNvPr id="5" name="Title 4"/>
          <p:cNvSpPr>
            <a:spLocks noGrp="1"/>
          </p:cNvSpPr>
          <p:nvPr>
            <p:ph type="title"/>
          </p:nvPr>
        </p:nvSpPr>
        <p:spPr>
          <a:xfrm>
            <a:off x="304800" y="76200"/>
            <a:ext cx="7680960" cy="1066800"/>
          </a:xfrm>
        </p:spPr>
        <p:txBody>
          <a:bodyPr>
            <a:normAutofit fontScale="90000"/>
          </a:bodyPr>
          <a:lstStyle/>
          <a:p>
            <a:r>
              <a:rPr lang="en-US" dirty="0"/>
              <a:t>Facades utilize representations and property paths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16421396"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eft Arrow 5"/>
          <p:cNvSpPr/>
          <p:nvPr/>
        </p:nvSpPr>
        <p:spPr>
          <a:xfrm rot="19758132">
            <a:off x="5085196" y="3068214"/>
            <a:ext cx="1676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762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4/20/2016</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23</a:t>
            </a:fld>
            <a:endParaRPr lang="en-US"/>
          </a:p>
        </p:txBody>
      </p:sp>
      <p:sp>
        <p:nvSpPr>
          <p:cNvPr id="4" name="Footer Placeholder 3"/>
          <p:cNvSpPr>
            <a:spLocks noGrp="1"/>
          </p:cNvSpPr>
          <p:nvPr>
            <p:ph type="ftr" sz="quarter" idx="12"/>
          </p:nvPr>
        </p:nvSpPr>
        <p:spPr/>
        <p:txBody>
          <a:bodyPr/>
          <a:lstStyle/>
          <a:p>
            <a:r>
              <a:rPr lang="en-US"/>
              <a:t>Threat &amp; Risk</a:t>
            </a:r>
          </a:p>
        </p:txBody>
      </p:sp>
      <p:sp>
        <p:nvSpPr>
          <p:cNvPr id="5" name="Title 4"/>
          <p:cNvSpPr>
            <a:spLocks noGrp="1"/>
          </p:cNvSpPr>
          <p:nvPr>
            <p:ph type="title"/>
          </p:nvPr>
        </p:nvSpPr>
        <p:spPr/>
        <p:txBody>
          <a:bodyPr>
            <a:normAutofit fontScale="90000"/>
          </a:bodyPr>
          <a:lstStyle/>
          <a:p>
            <a:r>
              <a:rPr lang="en-US" dirty="0"/>
              <a:t>Mapping patterns for complex relations</a:t>
            </a:r>
          </a:p>
        </p:txBody>
      </p:sp>
      <p:pic>
        <p:nvPicPr>
          <p:cNvPr id="6" name="Picture 5"/>
          <p:cNvPicPr/>
          <p:nvPr/>
        </p:nvPicPr>
        <p:blipFill>
          <a:blip r:embed="rId2"/>
          <a:stretch>
            <a:fillRect/>
          </a:stretch>
        </p:blipFill>
        <p:spPr>
          <a:xfrm>
            <a:off x="381000" y="1295400"/>
            <a:ext cx="8610600" cy="7543800"/>
          </a:xfrm>
          <a:prstGeom prst="rect">
            <a:avLst/>
          </a:prstGeom>
        </p:spPr>
      </p:pic>
    </p:spTree>
    <p:extLst>
      <p:ext uri="{BB962C8B-B14F-4D97-AF65-F5344CB8AC3E}">
        <p14:creationId xmlns:p14="http://schemas.microsoft.com/office/powerpoint/2010/main" val="1365540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r>
              <a:rPr lang="en-US"/>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24</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a:t>Copyright (c) 2012-2014--2014 Data Access Technologies, Inc. as Model Driven Solutions</a:t>
            </a:r>
            <a:endParaRPr lang="en-US" dirty="0"/>
          </a:p>
        </p:txBody>
      </p:sp>
      <p:sp>
        <p:nvSpPr>
          <p:cNvPr id="6" name="Title 5"/>
          <p:cNvSpPr>
            <a:spLocks noGrp="1"/>
          </p:cNvSpPr>
          <p:nvPr>
            <p:ph type="title"/>
          </p:nvPr>
        </p:nvSpPr>
        <p:spPr/>
        <p:txBody>
          <a:bodyPr/>
          <a:lstStyle/>
          <a:p>
            <a:r>
              <a:rPr lang="en-US" dirty="0"/>
              <a:t>UML Profile – meta model mapping</a:t>
            </a:r>
          </a:p>
        </p:txBody>
      </p:sp>
    </p:spTree>
    <p:extLst>
      <p:ext uri="{BB962C8B-B14F-4D97-AF65-F5344CB8AC3E}">
        <p14:creationId xmlns:p14="http://schemas.microsoft.com/office/powerpoint/2010/main" val="301215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25</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a:t>Copyright (c) 2012-2014--2014 Data Access Technologies, Inc. as Model Driven Solutions</a:t>
            </a:r>
            <a:endParaRPr lang="en-US" dirty="0"/>
          </a:p>
        </p:txBody>
      </p:sp>
      <p:sp>
        <p:nvSpPr>
          <p:cNvPr id="7" name="Title 6"/>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3825"/>
            <a:ext cx="7467600" cy="661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8049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r>
              <a:rPr lang="en-US"/>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26</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a:t>Copyright (c) 2012-2014--2014 Data Access Technologies, Inc. as Model Driven Solutions</a:t>
            </a:r>
            <a:endParaRPr lang="en-US" dirty="0"/>
          </a:p>
        </p:txBody>
      </p:sp>
      <p:sp>
        <p:nvSpPr>
          <p:cNvPr id="6" name="Title 5"/>
          <p:cNvSpPr>
            <a:spLocks noGrp="1"/>
          </p:cNvSpPr>
          <p:nvPr>
            <p:ph type="title"/>
          </p:nvPr>
        </p:nvSpPr>
        <p:spPr/>
        <p:txBody>
          <a:bodyPr/>
          <a:lstStyle/>
          <a:p>
            <a:r>
              <a:rPr lang="en-US" dirty="0"/>
              <a:t>SIMF Meta Model</a:t>
            </a:r>
          </a:p>
        </p:txBody>
      </p:sp>
    </p:spTree>
    <p:extLst>
      <p:ext uri="{BB962C8B-B14F-4D97-AF65-F5344CB8AC3E}">
        <p14:creationId xmlns:p14="http://schemas.microsoft.com/office/powerpoint/2010/main" val="3278949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3/2014</a:t>
            </a:r>
            <a:endParaRPr lang="en-US" dirty="0"/>
          </a:p>
        </p:txBody>
      </p:sp>
      <p:sp>
        <p:nvSpPr>
          <p:cNvPr id="4" name="Slide Number Placeholder 3"/>
          <p:cNvSpPr>
            <a:spLocks noGrp="1"/>
          </p:cNvSpPr>
          <p:nvPr>
            <p:ph type="sldNum" sz="quarter" idx="11"/>
          </p:nvPr>
        </p:nvSpPr>
        <p:spPr/>
        <p:txBody>
          <a:bodyPr/>
          <a:lstStyle/>
          <a:p>
            <a:fld id="{987D7693-E132-40A2-A808-4CF056E677D9}" type="slidenum">
              <a:rPr lang="en-US" smtClean="0"/>
              <a:t>27</a:t>
            </a:fld>
            <a:endParaRPr lang="en-US" dirty="0"/>
          </a:p>
        </p:txBody>
      </p:sp>
      <p:sp>
        <p:nvSpPr>
          <p:cNvPr id="5" name="Footer Placeholder 4"/>
          <p:cNvSpPr>
            <a:spLocks noGrp="1"/>
          </p:cNvSpPr>
          <p:nvPr>
            <p:ph type="ftr" sz="quarter" idx="12"/>
          </p:nvPr>
        </p:nvSpPr>
        <p:spPr/>
        <p:txBody>
          <a:bodyPr>
            <a:normAutofit fontScale="77500" lnSpcReduction="20000"/>
          </a:bodyPr>
          <a:lstStyle/>
          <a:p>
            <a:r>
              <a:rPr lang="en-US"/>
              <a:t>Copyright (c) 2012-2014--2014 Data Access Technologies, Inc. as Model Driven Solutions</a:t>
            </a:r>
            <a:endParaRPr lang="en-US" dirty="0"/>
          </a:p>
        </p:txBody>
      </p:sp>
      <p:sp>
        <p:nvSpPr>
          <p:cNvPr id="7" name="Title 6"/>
          <p:cNvSpPr>
            <a:spLocks noGrp="1"/>
          </p:cNvSpPr>
          <p:nvPr>
            <p:ph type="title"/>
          </p:nvPr>
        </p:nvSpPr>
        <p:spPr/>
        <p:txBody>
          <a:bodyPr/>
          <a:lstStyle/>
          <a:p>
            <a:r>
              <a:rPr lang="en-US" dirty="0"/>
              <a:t>SIMF Packages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7497576"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3922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28</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Conceptual top level</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409700"/>
            <a:ext cx="86391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2395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t>In SIMF, a context connects a set of facts with a set of things those facts applies to. The context </a:t>
            </a:r>
            <a:r>
              <a:rPr lang="en-US" i="1" dirty="0"/>
              <a:t>contextualizes</a:t>
            </a:r>
            <a:r>
              <a:rPr lang="en-US" dirty="0"/>
              <a:t> a set of concepts that it applies to (concepts “in” that context). Facts and rules are defined in one or more context and apply to everything those contexts contextualize.</a:t>
            </a:r>
          </a:p>
          <a:p>
            <a:r>
              <a:rPr lang="en-US" dirty="0"/>
              <a:t>Anything that is asserted is asserted in at least one context (where it is stated –e.g. the model or DBMS), and probably many more.</a:t>
            </a:r>
          </a:p>
          <a:p>
            <a:r>
              <a:rPr lang="en-US" dirty="0"/>
              <a:t>Any interpretation (computation, inference, query) is based on a perspective that assumes a set of context.</a:t>
            </a:r>
          </a:p>
          <a:p>
            <a:r>
              <a:rPr lang="en-US" dirty="0"/>
              <a:t>SIMF makes context explicit.</a:t>
            </a:r>
          </a:p>
        </p:txBody>
      </p:sp>
      <p:sp>
        <p:nvSpPr>
          <p:cNvPr id="2" name="Date Placeholder 1"/>
          <p:cNvSpPr>
            <a:spLocks noGrp="1"/>
          </p:cNvSpPr>
          <p:nvPr>
            <p:ph type="dt" sz="half" idx="14"/>
          </p:nvPr>
        </p:nvSpPr>
        <p:spPr/>
        <p:txBody>
          <a:bodyPr/>
          <a:lstStyle/>
          <a:p>
            <a:r>
              <a:rPr lang="en-US"/>
              <a:t>3/2014</a:t>
            </a:r>
            <a:endParaRPr lang="en-US" dirty="0"/>
          </a:p>
        </p:txBody>
      </p:sp>
      <p:sp>
        <p:nvSpPr>
          <p:cNvPr id="3" name="Slide Number Placeholder 2"/>
          <p:cNvSpPr>
            <a:spLocks noGrp="1"/>
          </p:cNvSpPr>
          <p:nvPr>
            <p:ph type="sldNum" sz="quarter" idx="15"/>
          </p:nvPr>
        </p:nvSpPr>
        <p:spPr/>
        <p:txBody>
          <a:bodyPr/>
          <a:lstStyle/>
          <a:p>
            <a:fld id="{987D7693-E132-40A2-A808-4CF056E677D9}" type="slidenum">
              <a:rPr lang="en-US" smtClean="0"/>
              <a:t>29</a:t>
            </a:fld>
            <a:endParaRPr lang="en-US" dirty="0"/>
          </a:p>
        </p:txBody>
      </p:sp>
      <p:sp>
        <p:nvSpPr>
          <p:cNvPr id="4" name="Footer Placeholder 3"/>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Context</a:t>
            </a:r>
          </a:p>
        </p:txBody>
      </p:sp>
    </p:spTree>
    <p:extLst>
      <p:ext uri="{BB962C8B-B14F-4D97-AF65-F5344CB8AC3E}">
        <p14:creationId xmlns:p14="http://schemas.microsoft.com/office/powerpoint/2010/main" val="3562896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dirty="0">
                <a:solidFill>
                  <a:srgbClr val="FFFF00"/>
                </a:solidFill>
              </a:rPr>
              <a:t>The conceptual pivoting approach</a:t>
            </a:r>
          </a:p>
          <a:p>
            <a:pPr marL="285750" indent="-285750">
              <a:buFont typeface="Arial" pitchFamily="34" charset="0"/>
              <a:buChar char="•"/>
            </a:pPr>
            <a:r>
              <a:rPr lang="en-US" dirty="0"/>
              <a:t>A common and growing approach to the data problem leverages abstraction: Defining a domain focused vocabulary with integrity rules and assertions as part of a </a:t>
            </a:r>
            <a:r>
              <a:rPr lang="en-US" dirty="0">
                <a:solidFill>
                  <a:srgbClr val="FFC000"/>
                </a:solidFill>
              </a:rPr>
              <a:t>conceptual model that captures domain semantics</a:t>
            </a:r>
            <a:r>
              <a:rPr lang="en-US" dirty="0"/>
              <a:t>.  Federation and integration is achieved by relating various logical and physical information structures to the conceptual model</a:t>
            </a:r>
          </a:p>
          <a:p>
            <a:pPr marL="285750" indent="-285750">
              <a:buFont typeface="Arial" pitchFamily="34" charset="0"/>
              <a:buChar char="•"/>
            </a:pPr>
            <a:r>
              <a:rPr lang="en-US" dirty="0"/>
              <a:t>Information federation and integration is achieved via a “</a:t>
            </a:r>
            <a:r>
              <a:rPr lang="en-US" dirty="0">
                <a:solidFill>
                  <a:srgbClr val="FFC000"/>
                </a:solidFill>
              </a:rPr>
              <a:t>pivot</a:t>
            </a:r>
            <a:r>
              <a:rPr lang="en-US" dirty="0"/>
              <a:t>” through this conceptual semantic layer. Also known as “Semantic Mediation”</a:t>
            </a:r>
          </a:p>
        </p:txBody>
      </p:sp>
      <p:sp>
        <p:nvSpPr>
          <p:cNvPr id="5" name="Title 4"/>
          <p:cNvSpPr>
            <a:spLocks noGrp="1"/>
          </p:cNvSpPr>
          <p:nvPr>
            <p:ph type="title"/>
          </p:nvPr>
        </p:nvSpPr>
        <p:spPr/>
        <p:txBody>
          <a:bodyPr>
            <a:normAutofit fontScale="90000"/>
          </a:bodyPr>
          <a:lstStyle/>
          <a:p>
            <a:r>
              <a:rPr lang="en-US" dirty="0"/>
              <a:t>Pivoting through a conceptual model</a:t>
            </a:r>
          </a:p>
        </p:txBody>
      </p:sp>
      <p:sp>
        <p:nvSpPr>
          <p:cNvPr id="2" name="Date Placeholder 1"/>
          <p:cNvSpPr>
            <a:spLocks noGrp="1"/>
          </p:cNvSpPr>
          <p:nvPr>
            <p:ph type="dt" sz="half" idx="14"/>
          </p:nvPr>
        </p:nvSpPr>
        <p:spPr/>
        <p:txBody>
          <a:bodyPr/>
          <a:lstStyle/>
          <a:p>
            <a:r>
              <a:rPr lang="en-US" dirty="0"/>
              <a:t>3/2014</a:t>
            </a:r>
          </a:p>
        </p:txBody>
      </p:sp>
      <p:sp>
        <p:nvSpPr>
          <p:cNvPr id="3" name="Footer Placeholder 2"/>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4" name="Slide Number Placeholder 3"/>
          <p:cNvSpPr>
            <a:spLocks noGrp="1"/>
          </p:cNvSpPr>
          <p:nvPr>
            <p:ph type="sldNum" sz="quarter" idx="15"/>
          </p:nvPr>
        </p:nvSpPr>
        <p:spPr/>
        <p:txBody>
          <a:bodyPr/>
          <a:lstStyle/>
          <a:p>
            <a:fld id="{987D7693-E132-40A2-A808-4CF056E677D9}" type="slidenum">
              <a:rPr lang="en-US" smtClean="0"/>
              <a:t>3</a:t>
            </a:fld>
            <a:endParaRPr lang="en-US" dirty="0"/>
          </a:p>
        </p:txBody>
      </p:sp>
    </p:spTree>
    <p:extLst>
      <p:ext uri="{BB962C8B-B14F-4D97-AF65-F5344CB8AC3E}">
        <p14:creationId xmlns:p14="http://schemas.microsoft.com/office/powerpoint/2010/main" val="2748708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30</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a:xfrm>
            <a:off x="352426" y="228600"/>
            <a:ext cx="7680960" cy="762000"/>
          </a:xfrm>
        </p:spPr>
        <p:txBody>
          <a:bodyPr/>
          <a:lstStyle/>
          <a:p>
            <a:r>
              <a:rPr lang="en-US" dirty="0"/>
              <a:t>Types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89190"/>
            <a:ext cx="778192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151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31</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a:xfrm>
            <a:off x="352426" y="228600"/>
            <a:ext cx="7680960" cy="685800"/>
          </a:xfrm>
        </p:spPr>
        <p:txBody>
          <a:bodyPr>
            <a:normAutofit fontScale="90000"/>
          </a:bodyPr>
          <a:lstStyle/>
          <a:p>
            <a:r>
              <a:rPr lang="en-US" dirty="0"/>
              <a:t>Situations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990600"/>
            <a:ext cx="8763000"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94675" y="5678269"/>
            <a:ext cx="8763000" cy="646331"/>
          </a:xfrm>
          <a:prstGeom prst="rect">
            <a:avLst/>
          </a:prstGeom>
          <a:noFill/>
        </p:spPr>
        <p:txBody>
          <a:bodyPr wrap="square" rtlCol="0">
            <a:spAutoFit/>
          </a:bodyPr>
          <a:lstStyle/>
          <a:p>
            <a:r>
              <a:rPr lang="en-US" dirty="0"/>
              <a:t>An identifiable arrangement of individuals, assertions and the relations and assertions between them over a timespan. Any "condition" that exists is a situation</a:t>
            </a:r>
          </a:p>
        </p:txBody>
      </p:sp>
    </p:spTree>
    <p:extLst>
      <p:ext uri="{BB962C8B-B14F-4D97-AF65-F5344CB8AC3E}">
        <p14:creationId xmlns:p14="http://schemas.microsoft.com/office/powerpoint/2010/main" val="219770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32</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a:xfrm>
            <a:off x="352426" y="228600"/>
            <a:ext cx="7680960" cy="914400"/>
          </a:xfrm>
        </p:spPr>
        <p:txBody>
          <a:bodyPr/>
          <a:lstStyle/>
          <a:p>
            <a:r>
              <a:rPr lang="en-US" dirty="0"/>
              <a:t>Relations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7191375"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0191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33</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a:xfrm>
            <a:off x="352426" y="228600"/>
            <a:ext cx="7680960" cy="685800"/>
          </a:xfrm>
        </p:spPr>
        <p:txBody>
          <a:bodyPr>
            <a:normAutofit fontScale="90000"/>
          </a:bodyPr>
          <a:lstStyle/>
          <a:p>
            <a:r>
              <a:rPr lang="en-US" dirty="0"/>
              <a:t>Representation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083501"/>
            <a:ext cx="7681913" cy="530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448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34</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Templates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277100"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2829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35</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Quantifiers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1447800"/>
            <a:ext cx="44704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3943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36</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Expressions</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500188"/>
            <a:ext cx="725805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1879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37</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Lexical Scope</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95425"/>
            <a:ext cx="5124450"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869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38</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Quantity Kinds &amp; Units</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451" y="1371600"/>
            <a:ext cx="7542213"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6192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3/2014</a:t>
            </a:r>
            <a:endParaRPr lang="en-US" dirty="0"/>
          </a:p>
        </p:txBody>
      </p:sp>
      <p:sp>
        <p:nvSpPr>
          <p:cNvPr id="3" name="Slide Number Placeholder 2"/>
          <p:cNvSpPr>
            <a:spLocks noGrp="1"/>
          </p:cNvSpPr>
          <p:nvPr>
            <p:ph type="sldNum" sz="quarter" idx="11"/>
          </p:nvPr>
        </p:nvSpPr>
        <p:spPr/>
        <p:txBody>
          <a:bodyPr/>
          <a:lstStyle/>
          <a:p>
            <a:fld id="{987D7693-E132-40A2-A808-4CF056E677D9}" type="slidenum">
              <a:rPr lang="en-US" smtClean="0"/>
              <a:t>39</a:t>
            </a:fld>
            <a:endParaRPr lang="en-US" dirty="0"/>
          </a:p>
        </p:txBody>
      </p:sp>
      <p:sp>
        <p:nvSpPr>
          <p:cNvPr id="4" name="Footer Placeholder 3"/>
          <p:cNvSpPr>
            <a:spLocks noGrp="1"/>
          </p:cNvSpPr>
          <p:nvPr>
            <p:ph type="ftr" sz="quarter" idx="12"/>
          </p:nvPr>
        </p:nvSpPr>
        <p:spPr/>
        <p:txBody>
          <a:bodyPr>
            <a:normAutofit fontScale="77500" lnSpcReduction="20000"/>
          </a:bodyPr>
          <a:lstStyle/>
          <a:p>
            <a:r>
              <a:rPr lang="en-US"/>
              <a:t>Copyright (c) 2012-2014 Data Access Technologies, Inc. as Model Driven Solutions</a:t>
            </a:r>
            <a:endParaRPr lang="en-US" dirty="0"/>
          </a:p>
        </p:txBody>
      </p:sp>
      <p:sp>
        <p:nvSpPr>
          <p:cNvPr id="5" name="Title 4"/>
          <p:cNvSpPr>
            <a:spLocks noGrp="1"/>
          </p:cNvSpPr>
          <p:nvPr>
            <p:ph type="title"/>
          </p:nvPr>
        </p:nvSpPr>
        <p:spPr/>
        <p:txBody>
          <a:bodyPr/>
          <a:lstStyle/>
          <a:p>
            <a:r>
              <a:rPr lang="en-US" dirty="0"/>
              <a:t>Terms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307" y="1676400"/>
            <a:ext cx="6981825" cy="478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605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3"/>
          </p:nvPr>
        </p:nvSpPr>
        <p:spPr/>
        <p:txBody>
          <a:bodyPr>
            <a:normAutofit fontScale="92500" lnSpcReduction="10000"/>
          </a:bodyPr>
          <a:lstStyle/>
          <a:p>
            <a:r>
              <a:rPr lang="en-US" dirty="0"/>
              <a:t>Common: SIMF is used to “ground” multiple existing data sources with independently conceived schema.</a:t>
            </a:r>
          </a:p>
          <a:p>
            <a:r>
              <a:rPr lang="en-US" dirty="0">
                <a:solidFill>
                  <a:srgbClr val="FF0000"/>
                </a:solidFill>
              </a:rPr>
              <a:t>Federated query use case</a:t>
            </a:r>
          </a:p>
          <a:p>
            <a:pPr marL="285750" indent="-285750">
              <a:buFont typeface="Arial" panose="020B0604020202020204" pitchFamily="34" charset="0"/>
              <a:buChar char="•"/>
            </a:pPr>
            <a:r>
              <a:rPr lang="en-US" dirty="0"/>
              <a:t>A data representation is algorithmically derived from a common domain model, as such it uses the same vocabulary and concepts</a:t>
            </a:r>
          </a:p>
          <a:p>
            <a:pPr marL="285750" indent="-285750">
              <a:buFont typeface="Arial" panose="020B0604020202020204" pitchFamily="34" charset="0"/>
              <a:buChar char="•"/>
            </a:pPr>
            <a:r>
              <a:rPr lang="en-US" dirty="0"/>
              <a:t>Queries and analysis can then be performed across the union of all the disparate data sources using the common domain vocabulary</a:t>
            </a:r>
          </a:p>
          <a:p>
            <a:pPr marL="285750" indent="-285750">
              <a:buFont typeface="Arial" panose="020B0604020202020204" pitchFamily="34" charset="0"/>
              <a:buChar char="•"/>
            </a:pPr>
            <a:r>
              <a:rPr lang="en-US" dirty="0"/>
              <a:t>These queries and analysis will not loose data</a:t>
            </a:r>
          </a:p>
          <a:p>
            <a:r>
              <a:rPr lang="en-US" dirty="0">
                <a:solidFill>
                  <a:srgbClr val="FF0000"/>
                </a:solidFill>
              </a:rPr>
              <a:t>Data transformation use case</a:t>
            </a:r>
          </a:p>
          <a:p>
            <a:pPr marL="285750" indent="-285750">
              <a:buFont typeface="Arial" panose="020B0604020202020204" pitchFamily="34" charset="0"/>
              <a:buChar char="•"/>
            </a:pPr>
            <a:r>
              <a:rPr lang="en-US" dirty="0"/>
              <a:t>Rules are added that allow a “destination” data resource using a pre-existing vocabulary to be populated from multiple sources</a:t>
            </a:r>
          </a:p>
          <a:p>
            <a:pPr marL="285750" indent="-285750">
              <a:buFont typeface="Arial" panose="020B0604020202020204" pitchFamily="34" charset="0"/>
              <a:buChar char="•"/>
            </a:pPr>
            <a:r>
              <a:rPr lang="en-US" dirty="0"/>
              <a:t>Such a transformation is likely to loose data as the destination data resource is not likely to have all the concepts of all the sources. Also, some rules may not fire as the information to support them may not be available in the sources – rules ion context are the deciding factor</a:t>
            </a:r>
          </a:p>
        </p:txBody>
      </p:sp>
      <p:sp>
        <p:nvSpPr>
          <p:cNvPr id="5" name="Date Placeholder 4"/>
          <p:cNvSpPr>
            <a:spLocks noGrp="1"/>
          </p:cNvSpPr>
          <p:nvPr>
            <p:ph type="dt" sz="half" idx="14"/>
          </p:nvPr>
        </p:nvSpPr>
        <p:spPr/>
        <p:txBody>
          <a:bodyPr/>
          <a:lstStyle/>
          <a:p>
            <a:r>
              <a:rPr lang="en-US"/>
              <a:t>3/2014</a:t>
            </a:r>
            <a:endParaRPr lang="en-US" dirty="0"/>
          </a:p>
        </p:txBody>
      </p:sp>
      <p:sp>
        <p:nvSpPr>
          <p:cNvPr id="6" name="Slide Number Placeholder 5"/>
          <p:cNvSpPr>
            <a:spLocks noGrp="1"/>
          </p:cNvSpPr>
          <p:nvPr>
            <p:ph type="sldNum" sz="quarter" idx="15"/>
          </p:nvPr>
        </p:nvSpPr>
        <p:spPr/>
        <p:txBody>
          <a:bodyPr/>
          <a:lstStyle/>
          <a:p>
            <a:fld id="{987D7693-E132-40A2-A808-4CF056E677D9}" type="slidenum">
              <a:rPr lang="en-US" smtClean="0"/>
              <a:t>4</a:t>
            </a:fld>
            <a:endParaRPr lang="en-US" dirty="0"/>
          </a:p>
        </p:txBody>
      </p:sp>
      <p:sp>
        <p:nvSpPr>
          <p:cNvPr id="7" name="Footer Placeholder 6"/>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8" name="Title 7"/>
          <p:cNvSpPr>
            <a:spLocks noGrp="1"/>
          </p:cNvSpPr>
          <p:nvPr>
            <p:ph type="title"/>
          </p:nvPr>
        </p:nvSpPr>
        <p:spPr/>
        <p:txBody>
          <a:bodyPr/>
          <a:lstStyle/>
          <a:p>
            <a:r>
              <a:rPr lang="en-US" dirty="0"/>
              <a:t>Two primary use cases</a:t>
            </a:r>
          </a:p>
        </p:txBody>
      </p:sp>
    </p:spTree>
    <p:extLst>
      <p:ext uri="{BB962C8B-B14F-4D97-AF65-F5344CB8AC3E}">
        <p14:creationId xmlns:p14="http://schemas.microsoft.com/office/powerpoint/2010/main" val="48336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85000" lnSpcReduction="10000"/>
          </a:bodyPr>
          <a:lstStyle/>
          <a:p>
            <a:r>
              <a:rPr lang="en-US" dirty="0"/>
              <a:t>Prototype is intended to validate models and mappings, it is not efficient or production code (yet). It is implemented in Python and all data is in-memory</a:t>
            </a:r>
          </a:p>
        </p:txBody>
      </p:sp>
      <p:sp>
        <p:nvSpPr>
          <p:cNvPr id="3" name="Date Placeholder 2"/>
          <p:cNvSpPr>
            <a:spLocks noGrp="1"/>
          </p:cNvSpPr>
          <p:nvPr>
            <p:ph type="dt" sz="half" idx="10"/>
          </p:nvPr>
        </p:nvSpPr>
        <p:spPr/>
        <p:txBody>
          <a:bodyPr/>
          <a:lstStyle/>
          <a:p>
            <a:fld id="{1F9A5793-53E3-4EFA-8FEB-3135A2F5C16E}" type="datetime1">
              <a:rPr lang="en-US" smtClean="0"/>
              <a:t>4/20/2016</a:t>
            </a:fld>
            <a:endParaRPr lang="en-US" dirty="0"/>
          </a:p>
        </p:txBody>
      </p:sp>
      <p:sp>
        <p:nvSpPr>
          <p:cNvPr id="4" name="Slide Number Placeholder 3"/>
          <p:cNvSpPr>
            <a:spLocks noGrp="1"/>
          </p:cNvSpPr>
          <p:nvPr>
            <p:ph type="sldNum" sz="quarter" idx="11"/>
          </p:nvPr>
        </p:nvSpPr>
        <p:spPr/>
        <p:txBody>
          <a:bodyPr/>
          <a:lstStyle/>
          <a:p>
            <a:fld id="{C5349D12-3EF0-44B0-8484-0F10BE0E01DA}" type="slidenum">
              <a:rPr lang="en-US" smtClean="0"/>
              <a:t>40</a:t>
            </a:fld>
            <a:endParaRPr lang="en-US"/>
          </a:p>
        </p:txBody>
      </p:sp>
      <p:sp>
        <p:nvSpPr>
          <p:cNvPr id="5" name="Footer Placeholder 4"/>
          <p:cNvSpPr>
            <a:spLocks noGrp="1"/>
          </p:cNvSpPr>
          <p:nvPr>
            <p:ph type="ftr" sz="quarter" idx="12"/>
          </p:nvPr>
        </p:nvSpPr>
        <p:spPr/>
        <p:txBody>
          <a:bodyPr/>
          <a:lstStyle/>
          <a:p>
            <a:r>
              <a:rPr lang="en-US"/>
              <a:t>Threat &amp; Risk</a:t>
            </a:r>
          </a:p>
        </p:txBody>
      </p:sp>
      <p:sp>
        <p:nvSpPr>
          <p:cNvPr id="7" name="Title 6"/>
          <p:cNvSpPr>
            <a:spLocks noGrp="1"/>
          </p:cNvSpPr>
          <p:nvPr>
            <p:ph type="title"/>
          </p:nvPr>
        </p:nvSpPr>
        <p:spPr/>
        <p:txBody>
          <a:bodyPr/>
          <a:lstStyle/>
          <a:p>
            <a:r>
              <a:rPr lang="en-US" dirty="0"/>
              <a:t>Prototyping</a:t>
            </a:r>
          </a:p>
        </p:txBody>
      </p:sp>
    </p:spTree>
    <p:extLst>
      <p:ext uri="{BB962C8B-B14F-4D97-AF65-F5344CB8AC3E}">
        <p14:creationId xmlns:p14="http://schemas.microsoft.com/office/powerpoint/2010/main" val="4223176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19"/>
          <p:cNvSpPr/>
          <p:nvPr/>
        </p:nvSpPr>
        <p:spPr>
          <a:xfrm rot="20318135">
            <a:off x="5055458" y="1522129"/>
            <a:ext cx="681445" cy="237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4018230">
            <a:off x="2854024" y="2799806"/>
            <a:ext cx="681445" cy="1418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77245" y="3778296"/>
            <a:ext cx="3866606"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Output</a:t>
            </a:r>
          </a:p>
        </p:txBody>
      </p:sp>
      <p:sp>
        <p:nvSpPr>
          <p:cNvPr id="16" name="Rectangle 15"/>
          <p:cNvSpPr/>
          <p:nvPr/>
        </p:nvSpPr>
        <p:spPr>
          <a:xfrm>
            <a:off x="3259182" y="3778296"/>
            <a:ext cx="1765663" cy="1570243"/>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Rules</a:t>
            </a:r>
          </a:p>
        </p:txBody>
      </p:sp>
      <p:sp>
        <p:nvSpPr>
          <p:cNvPr id="2" name="Title 1"/>
          <p:cNvSpPr>
            <a:spLocks noGrp="1"/>
          </p:cNvSpPr>
          <p:nvPr>
            <p:ph type="title"/>
          </p:nvPr>
        </p:nvSpPr>
        <p:spPr/>
        <p:txBody>
          <a:bodyPr/>
          <a:lstStyle/>
          <a:p>
            <a:r>
              <a:rPr lang="en-US" dirty="0">
                <a:solidFill>
                  <a:schemeClr val="tx1"/>
                </a:solidFill>
              </a:rPr>
              <a:t>Prototype Design</a:t>
            </a:r>
          </a:p>
        </p:txBody>
      </p:sp>
      <p:sp>
        <p:nvSpPr>
          <p:cNvPr id="3" name="Rounded Rectangle 2"/>
          <p:cNvSpPr/>
          <p:nvPr/>
        </p:nvSpPr>
        <p:spPr>
          <a:xfrm>
            <a:off x="533400" y="857660"/>
            <a:ext cx="2514600" cy="195640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bg1"/>
                </a:solidFill>
              </a:rPr>
              <a:t>Magicdraw</a:t>
            </a:r>
            <a:endParaRPr lang="en-US" dirty="0">
              <a:solidFill>
                <a:schemeClr val="bg1"/>
              </a:solidFill>
            </a:endParaRPr>
          </a:p>
        </p:txBody>
      </p:sp>
      <p:sp>
        <p:nvSpPr>
          <p:cNvPr id="4" name="Flowchart: Document 3"/>
          <p:cNvSpPr/>
          <p:nvPr/>
        </p:nvSpPr>
        <p:spPr>
          <a:xfrm>
            <a:off x="1066800" y="1312683"/>
            <a:ext cx="1447800" cy="838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a:t>
            </a:r>
          </a:p>
          <a:p>
            <a:pPr algn="ctr"/>
            <a:r>
              <a:rPr lang="en-US" dirty="0"/>
              <a:t>Model</a:t>
            </a:r>
          </a:p>
        </p:txBody>
      </p:sp>
      <p:sp>
        <p:nvSpPr>
          <p:cNvPr id="5" name="Flowchart: Process 4"/>
          <p:cNvSpPr/>
          <p:nvPr/>
        </p:nvSpPr>
        <p:spPr>
          <a:xfrm>
            <a:off x="1104900" y="2166366"/>
            <a:ext cx="1371600" cy="6477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SIMF-Python Interpret / Export</a:t>
            </a:r>
          </a:p>
        </p:txBody>
      </p:sp>
      <p:sp>
        <p:nvSpPr>
          <p:cNvPr id="6" name="Rectangle 5"/>
          <p:cNvSpPr/>
          <p:nvPr/>
        </p:nvSpPr>
        <p:spPr>
          <a:xfrm>
            <a:off x="280851" y="3778296"/>
            <a:ext cx="2743200" cy="155944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Files From Model</a:t>
            </a:r>
          </a:p>
        </p:txBody>
      </p:sp>
      <p:sp>
        <p:nvSpPr>
          <p:cNvPr id="7" name="Flowchart: Document 6"/>
          <p:cNvSpPr/>
          <p:nvPr/>
        </p:nvSpPr>
        <p:spPr>
          <a:xfrm>
            <a:off x="1790700" y="3851330"/>
            <a:ext cx="10668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SIMF/ Python Objects</a:t>
            </a:r>
          </a:p>
        </p:txBody>
      </p:sp>
      <p:sp>
        <p:nvSpPr>
          <p:cNvPr id="8" name="Flowchart: Document 7"/>
          <p:cNvSpPr/>
          <p:nvPr/>
        </p:nvSpPr>
        <p:spPr>
          <a:xfrm>
            <a:off x="508362" y="3866160"/>
            <a:ext cx="1181100" cy="1036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Dictionary Spreadsheet</a:t>
            </a:r>
          </a:p>
          <a:p>
            <a:pPr algn="ctr"/>
            <a:r>
              <a:rPr lang="en-US" sz="1400" dirty="0"/>
              <a:t>(Concept Labels)</a:t>
            </a:r>
          </a:p>
        </p:txBody>
      </p:sp>
      <p:sp>
        <p:nvSpPr>
          <p:cNvPr id="9" name="Flowchart: Process 8"/>
          <p:cNvSpPr/>
          <p:nvPr/>
        </p:nvSpPr>
        <p:spPr>
          <a:xfrm>
            <a:off x="3733800" y="2343560"/>
            <a:ext cx="1981200" cy="8001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Python Mapping Code</a:t>
            </a:r>
          </a:p>
        </p:txBody>
      </p:sp>
      <p:sp>
        <p:nvSpPr>
          <p:cNvPr id="10" name="Flowchart: Document 9"/>
          <p:cNvSpPr/>
          <p:nvPr/>
        </p:nvSpPr>
        <p:spPr>
          <a:xfrm>
            <a:off x="3608613" y="3828371"/>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rules</a:t>
            </a:r>
          </a:p>
        </p:txBody>
      </p:sp>
      <p:sp>
        <p:nvSpPr>
          <p:cNvPr id="11" name="Flowchart: Multidocument 10"/>
          <p:cNvSpPr/>
          <p:nvPr/>
        </p:nvSpPr>
        <p:spPr>
          <a:xfrm>
            <a:off x="3962671" y="1179743"/>
            <a:ext cx="1486172" cy="9144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STIX</a:t>
            </a:r>
          </a:p>
          <a:p>
            <a:pPr algn="ctr"/>
            <a:r>
              <a:rPr lang="en-US" dirty="0"/>
              <a:t>XML</a:t>
            </a:r>
          </a:p>
        </p:txBody>
      </p:sp>
      <p:sp>
        <p:nvSpPr>
          <p:cNvPr id="12" name="Flowchart: Document 11"/>
          <p:cNvSpPr/>
          <p:nvPr/>
        </p:nvSpPr>
        <p:spPr>
          <a:xfrm>
            <a:off x="7824651" y="3866470"/>
            <a:ext cx="1066800" cy="131512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log</a:t>
            </a:r>
          </a:p>
          <a:p>
            <a:pPr algn="ctr"/>
            <a:r>
              <a:rPr lang="en-US" sz="1400" dirty="0"/>
              <a:t>(Data seen and mapped or not)</a:t>
            </a:r>
          </a:p>
        </p:txBody>
      </p:sp>
      <p:sp>
        <p:nvSpPr>
          <p:cNvPr id="13" name="Flowchart: Document 12"/>
          <p:cNvSpPr/>
          <p:nvPr/>
        </p:nvSpPr>
        <p:spPr>
          <a:xfrm>
            <a:off x="5386251" y="3855586"/>
            <a:ext cx="1066800" cy="990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SIMF-XML</a:t>
            </a:r>
          </a:p>
          <a:p>
            <a:pPr algn="ctr"/>
            <a:r>
              <a:rPr lang="en-US" sz="1400" dirty="0"/>
              <a:t>Objects</a:t>
            </a:r>
          </a:p>
        </p:txBody>
      </p:sp>
      <p:grpSp>
        <p:nvGrpSpPr>
          <p:cNvPr id="18" name="Group 17"/>
          <p:cNvGrpSpPr/>
          <p:nvPr/>
        </p:nvGrpSpPr>
        <p:grpSpPr>
          <a:xfrm>
            <a:off x="6605451" y="3855586"/>
            <a:ext cx="1066800" cy="914400"/>
            <a:chOff x="6629400" y="4649289"/>
            <a:chExt cx="1066800" cy="914400"/>
          </a:xfrm>
        </p:grpSpPr>
        <p:sp>
          <p:nvSpPr>
            <p:cNvPr id="17" name="Rectangle 16"/>
            <p:cNvSpPr/>
            <p:nvPr/>
          </p:nvSpPr>
          <p:spPr>
            <a:xfrm>
              <a:off x="6629400" y="4781550"/>
              <a:ext cx="1066800" cy="64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p:cNvSpPr/>
            <p:nvPr/>
          </p:nvSpPr>
          <p:spPr>
            <a:xfrm>
              <a:off x="6629400" y="4649289"/>
              <a:ext cx="10668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a:t>
              </a:r>
            </a:p>
            <a:p>
              <a:pPr algn="ctr"/>
              <a:r>
                <a:rPr lang="en-US" dirty="0">
                  <a:solidFill>
                    <a:schemeClr val="tx1"/>
                  </a:solidFill>
                </a:rPr>
                <a:t>Graph</a:t>
              </a:r>
            </a:p>
          </p:txBody>
        </p:sp>
      </p:grpSp>
      <p:sp>
        <p:nvSpPr>
          <p:cNvPr id="22" name="Down Arrow 21"/>
          <p:cNvSpPr/>
          <p:nvPr/>
        </p:nvSpPr>
        <p:spPr>
          <a:xfrm>
            <a:off x="1385751" y="2814066"/>
            <a:ext cx="762000" cy="95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3825238" y="3135663"/>
            <a:ext cx="701041" cy="6346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Callout 24"/>
          <p:cNvSpPr/>
          <p:nvPr/>
        </p:nvSpPr>
        <p:spPr>
          <a:xfrm>
            <a:off x="3608613" y="5486400"/>
            <a:ext cx="1416232" cy="838200"/>
          </a:xfrm>
          <a:prstGeom prst="cloudCallout">
            <a:avLst>
              <a:gd name="adj1" fmla="val -69719"/>
              <a:gd name="adj2" fmla="val -66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a:t>
            </a:r>
          </a:p>
          <a:p>
            <a:pPr algn="ctr"/>
            <a:r>
              <a:rPr lang="en-US" dirty="0"/>
              <a:t>Rules</a:t>
            </a:r>
          </a:p>
        </p:txBody>
      </p:sp>
      <p:cxnSp>
        <p:nvCxnSpPr>
          <p:cNvPr id="27" name="Curved Connector 26"/>
          <p:cNvCxnSpPr>
            <a:stCxn id="12" idx="2"/>
            <a:endCxn id="25" idx="2"/>
          </p:cNvCxnSpPr>
          <p:nvPr/>
        </p:nvCxnSpPr>
        <p:spPr>
          <a:xfrm rot="5400000">
            <a:off x="6285435" y="3832884"/>
            <a:ext cx="810846" cy="33343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15" idx="2"/>
            <a:endCxn id="25" idx="2"/>
          </p:cNvCxnSpPr>
          <p:nvPr/>
        </p:nvCxnSpPr>
        <p:spPr>
          <a:xfrm rot="5400000">
            <a:off x="5513501" y="4280150"/>
            <a:ext cx="1135514" cy="2115186"/>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8" idx="2"/>
            <a:endCxn id="25" idx="0"/>
          </p:cNvCxnSpPr>
          <p:nvPr/>
        </p:nvCxnSpPr>
        <p:spPr>
          <a:xfrm rot="16200000" flipH="1">
            <a:off x="1820369" y="4112863"/>
            <a:ext cx="1071180" cy="2514094"/>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5" idx="3"/>
            <a:endCxn id="10" idx="1"/>
          </p:cNvCxnSpPr>
          <p:nvPr/>
        </p:nvCxnSpPr>
        <p:spPr>
          <a:xfrm rot="16200000" flipV="1">
            <a:off x="3357344" y="4574940"/>
            <a:ext cx="1210654" cy="708116"/>
          </a:xfrm>
          <a:prstGeom prst="curvedConnector4">
            <a:avLst>
              <a:gd name="adj1" fmla="val 27565"/>
              <a:gd name="adj2" fmla="val 13228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Line Callout 2 30"/>
          <p:cNvSpPr/>
          <p:nvPr/>
        </p:nvSpPr>
        <p:spPr>
          <a:xfrm>
            <a:off x="6098176" y="911954"/>
            <a:ext cx="2081349" cy="801457"/>
          </a:xfrm>
          <a:prstGeom prst="borderCallout2">
            <a:avLst>
              <a:gd name="adj1" fmla="val 18750"/>
              <a:gd name="adj2" fmla="val -8333"/>
              <a:gd name="adj3" fmla="val 18750"/>
              <a:gd name="adj4" fmla="val -16667"/>
              <a:gd name="adj5" fmla="val 73383"/>
              <a:gd name="adj6" fmla="val -31604"/>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Currently just does STIX</a:t>
            </a:r>
          </a:p>
        </p:txBody>
      </p:sp>
    </p:spTree>
    <p:extLst>
      <p:ext uri="{BB962C8B-B14F-4D97-AF65-F5344CB8AC3E}">
        <p14:creationId xmlns:p14="http://schemas.microsoft.com/office/powerpoint/2010/main" val="2843646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81200"/>
            <a:ext cx="7848600" cy="330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Dictionary</a:t>
            </a:r>
          </a:p>
          <a:p>
            <a:r>
              <a:rPr lang="en-US" dirty="0"/>
              <a:t>Example</a:t>
            </a:r>
          </a:p>
          <a:p>
            <a:br>
              <a:rPr lang="en-US" dirty="0"/>
            </a:br>
            <a:r>
              <a:rPr lang="en-US" dirty="0"/>
              <a:t>From Model</a:t>
            </a:r>
          </a:p>
        </p:txBody>
      </p:sp>
      <p:sp>
        <p:nvSpPr>
          <p:cNvPr id="2" name="Title 1"/>
          <p:cNvSpPr>
            <a:spLocks noGrp="1"/>
          </p:cNvSpPr>
          <p:nvPr>
            <p:ph type="title"/>
          </p:nvPr>
        </p:nvSpPr>
        <p:spPr/>
        <p:txBody>
          <a:bodyPr/>
          <a:lstStyle/>
          <a:p>
            <a:r>
              <a:rPr lang="en-US" dirty="0">
                <a:solidFill>
                  <a:schemeClr val="tx1"/>
                </a:solidFill>
              </a:rPr>
              <a:t>Example Dictionary</a:t>
            </a:r>
          </a:p>
        </p:txBody>
      </p:sp>
      <p:graphicFrame>
        <p:nvGraphicFramePr>
          <p:cNvPr id="3" name="Table 2"/>
          <p:cNvGraphicFramePr>
            <a:graphicFrameLocks noGrp="1"/>
          </p:cNvGraphicFramePr>
          <p:nvPr>
            <p:extLst>
              <p:ext uri="{D42A27DB-BD31-4B8C-83A1-F6EECF244321}">
                <p14:modId xmlns:p14="http://schemas.microsoft.com/office/powerpoint/2010/main" val="2571625085"/>
              </p:ext>
            </p:extLst>
          </p:nvPr>
        </p:nvGraphicFramePr>
        <p:xfrm>
          <a:off x="3048000" y="2547257"/>
          <a:ext cx="5295900" cy="2200275"/>
        </p:xfrm>
        <a:graphic>
          <a:graphicData uri="http://schemas.openxmlformats.org/drawingml/2006/table">
            <a:tbl>
              <a:tblPr>
                <a:tableStyleId>{8799B23B-EC83-4686-B30A-512413B5E67A}</a:tableStyleId>
              </a:tblPr>
              <a:tblGrid>
                <a:gridCol w="34163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tblGrid>
              <a:tr h="571500">
                <a:tc>
                  <a:txBody>
                    <a:bodyPr/>
                    <a:lstStyle/>
                    <a:p>
                      <a:pPr algn="l" fontAlgn="b"/>
                      <a:r>
                        <a:rPr lang="en-US" sz="1400" u="none" strike="noStrike" dirty="0">
                          <a:effectLst/>
                        </a:rPr>
                        <a:t>Entity kinds/Physical Entity</a:t>
                      </a:r>
                      <a:endParaRPr lang="en-US" sz="1400" b="0" i="0" u="none" strike="noStrike" dirty="0">
                        <a:solidFill>
                          <a:schemeClr val="tx1"/>
                        </a:solidFill>
                        <a:effectLst/>
                        <a:latin typeface="Calibri"/>
                      </a:endParaRPr>
                    </a:p>
                  </a:txBody>
                  <a:tcPr marL="9525" marR="9525" marT="9525" marB="0" anchor="b"/>
                </a:tc>
                <a:tc>
                  <a:txBody>
                    <a:bodyPr/>
                    <a:lstStyle/>
                    <a:p>
                      <a:pPr algn="l" fontAlgn="b"/>
                      <a:r>
                        <a:rPr lang="en-US" sz="1400" u="none" strike="noStrike">
                          <a:effectLst/>
                        </a:rPr>
                        <a:t>A thing that has mass and takes up space including people, places and things.</a:t>
                      </a:r>
                      <a:endParaRPr lang="en-US" sz="14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400" u="none" strike="noStrike">
                          <a:effectLst/>
                        </a:rPr>
                        <a:t>UML2 Metamodel/Generalization</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400" u="none" strike="noStrike" dirty="0">
                          <a:effectLst/>
                        </a:rPr>
                        <a:t>Intent/has intent</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400" u="none" strike="noStrike">
                          <a:effectLst/>
                        </a:rPr>
                        <a:t>Context/Type</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400" u="none" strike="noStrike">
                          <a:effectLst/>
                        </a:rPr>
                        <a:t>RiskThreat/has sighting</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400" u="none" strike="noStrike">
                          <a:effectLst/>
                        </a:rPr>
                        <a:t>Possession/possesses</a:t>
                      </a:r>
                      <a:endParaRPr lang="en-US" sz="1400" b="0" i="0" u="none" strike="noStrike">
                        <a:solidFill>
                          <a:schemeClr val="tx1"/>
                        </a:solidFill>
                        <a:effectLst/>
                        <a:latin typeface="Calibri"/>
                      </a:endParaRPr>
                    </a:p>
                  </a:txBody>
                  <a:tcPr marL="9525" marR="9525" marT="9525" marB="0" anchor="b"/>
                </a:tc>
                <a:tc>
                  <a:txBody>
                    <a:bodyPr/>
                    <a:lstStyle/>
                    <a:p>
                      <a:pPr algn="l" fontAlgn="b"/>
                      <a:endParaRPr lang="en-US" sz="1400" b="0" i="0" u="none" strike="noStrike">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1400" u="none" strike="noStrike" dirty="0" err="1">
                          <a:effectLst/>
                        </a:rPr>
                        <a:t>RiskThreat</a:t>
                      </a:r>
                      <a:r>
                        <a:rPr lang="en-US" sz="1400" u="none" strike="noStrike" dirty="0">
                          <a:effectLst/>
                        </a:rPr>
                        <a:t>/damages</a:t>
                      </a:r>
                      <a:endParaRPr lang="en-US" sz="1400" b="0" i="0" u="none" strike="noStrike" dirty="0">
                        <a:solidFill>
                          <a:schemeClr val="tx1"/>
                        </a:solidFill>
                        <a:effectLst/>
                        <a:latin typeface="Calibri"/>
                      </a:endParaRPr>
                    </a:p>
                  </a:txBody>
                  <a:tcPr marL="9525" marR="9525" marT="9525" marB="0" anchor="b"/>
                </a:tc>
                <a:tc>
                  <a:txBody>
                    <a:bodyPr/>
                    <a:lstStyle/>
                    <a:p>
                      <a:pPr algn="l" fontAlgn="b"/>
                      <a:endParaRPr lang="en-US" sz="14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12112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Map log example</a:t>
            </a:r>
          </a:p>
        </p:txBody>
      </p:sp>
      <p:sp>
        <p:nvSpPr>
          <p:cNvPr id="3" name="Rectangle 2"/>
          <p:cNvSpPr/>
          <p:nvPr/>
        </p:nvSpPr>
        <p:spPr>
          <a:xfrm>
            <a:off x="461554" y="1853148"/>
            <a:ext cx="8305800" cy="3539430"/>
          </a:xfrm>
          <a:prstGeom prst="rect">
            <a:avLst/>
          </a:prstGeom>
        </p:spPr>
        <p:txBody>
          <a:bodyPr wrap="square">
            <a:spAutoFit/>
          </a:bodyPr>
          <a:lstStyle/>
          <a:p>
            <a:r>
              <a:rPr lang="en-US" sz="1600" dirty="0"/>
              <a:t> MAP:/</a:t>
            </a:r>
            <a:r>
              <a:rPr lang="en-US" sz="1600" dirty="0" err="1"/>
              <a:t>stix</a:t>
            </a:r>
            <a:r>
              <a:rPr lang="en-US" sz="1600" dirty="0"/>
              <a:t>/core/</a:t>
            </a:r>
            <a:r>
              <a:rPr lang="en-US" sz="1600" dirty="0" err="1"/>
              <a:t>stix_package</a:t>
            </a:r>
            <a:r>
              <a:rPr lang="en-US" sz="1600" dirty="0"/>
              <a:t>/</a:t>
            </a:r>
            <a:r>
              <a:rPr lang="en-US" sz="1600" dirty="0" err="1"/>
              <a:t>STIXPackage.indicators</a:t>
            </a:r>
            <a:r>
              <a:rPr lang="en-US" sz="1600" dirty="0"/>
              <a:t>---MAPPED TO---&gt;&lt;Indicator "opensource:indicator-45c112fa-805f-4cc0-b17b-2d98b519ca60" as "defines"&gt;</a:t>
            </a:r>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STIXPackage.incidents</a:t>
            </a:r>
            <a:endParaRPr lang="en-US" sz="1600" dirty="0"/>
          </a:p>
          <a:p>
            <a:r>
              <a:rPr lang="en-US" sz="1600" dirty="0"/>
              <a:t>    NO VALUE FOR RULE:/</a:t>
            </a:r>
            <a:r>
              <a:rPr lang="en-US" sz="1600" dirty="0" err="1"/>
              <a:t>stix</a:t>
            </a:r>
            <a:r>
              <a:rPr lang="en-US" sz="1600" dirty="0"/>
              <a:t>/core/</a:t>
            </a:r>
            <a:r>
              <a:rPr lang="en-US" sz="1600" dirty="0" err="1"/>
              <a:t>stix_package</a:t>
            </a:r>
            <a:r>
              <a:rPr lang="en-US" sz="1600" dirty="0"/>
              <a:t>/</a:t>
            </a:r>
            <a:r>
              <a:rPr lang="en-US" sz="1600" dirty="0" err="1"/>
              <a:t>STIXPackage.ttps</a:t>
            </a:r>
            <a:endParaRPr lang="en-US" sz="1600" dirty="0"/>
          </a:p>
          <a:p>
            <a:r>
              <a:rPr lang="en-US" sz="1600" dirty="0"/>
              <a:t>    MAP:/</a:t>
            </a:r>
            <a:r>
              <a:rPr lang="en-US" sz="1600" dirty="0" err="1"/>
              <a:t>stix</a:t>
            </a:r>
            <a:r>
              <a:rPr lang="en-US" sz="1600" dirty="0"/>
              <a:t>/base/Entity.id_---MAPPED TO---&gt;&lt;"edge:Package-3ffdccc7-bd56-4491-88d1-be3d966e42f8" as "identified by"&gt;</a:t>
            </a:r>
          </a:p>
          <a:p>
            <a:r>
              <a:rPr lang="en-US" sz="1600" dirty="0"/>
              <a:t>    NO VALUE FOR RULE:/</a:t>
            </a:r>
            <a:r>
              <a:rPr lang="en-US" sz="1600" dirty="0" err="1"/>
              <a:t>stix</a:t>
            </a:r>
            <a:r>
              <a:rPr lang="en-US" sz="1600" dirty="0"/>
              <a:t>/base/</a:t>
            </a:r>
            <a:r>
              <a:rPr lang="en-US" sz="1600" dirty="0" err="1"/>
              <a:t>Entity.idref</a:t>
            </a:r>
            <a:endParaRPr lang="en-US" sz="1600" dirty="0"/>
          </a:p>
          <a:p>
            <a:r>
              <a:rPr lang="en-US" sz="1600" dirty="0"/>
              <a:t>    NO VALUE FOR RULE:/</a:t>
            </a:r>
            <a:r>
              <a:rPr lang="en-US" sz="1600" dirty="0" err="1"/>
              <a:t>stix</a:t>
            </a:r>
            <a:r>
              <a:rPr lang="en-US" sz="1600" dirty="0"/>
              <a:t>/base/</a:t>
            </a:r>
            <a:r>
              <a:rPr lang="en-US" sz="1600" dirty="0" err="1"/>
              <a:t>Entity.title</a:t>
            </a:r>
            <a:endParaRPr lang="en-US" sz="1600" dirty="0"/>
          </a:p>
          <a:p>
            <a:r>
              <a:rPr lang="en-US" sz="1600" dirty="0"/>
              <a:t>    NO VALUE FOR RULE:/</a:t>
            </a:r>
            <a:r>
              <a:rPr lang="en-US" sz="1600" dirty="0" err="1"/>
              <a:t>stix</a:t>
            </a:r>
            <a:r>
              <a:rPr lang="en-US" sz="1600" dirty="0"/>
              <a:t>/base/</a:t>
            </a:r>
            <a:r>
              <a:rPr lang="en-US" sz="1600" dirty="0" err="1"/>
              <a:t>Entity.description.value</a:t>
            </a:r>
            <a:endParaRPr lang="en-US" sz="1600" dirty="0"/>
          </a:p>
          <a:p>
            <a:r>
              <a:rPr lang="en-US" sz="1600" dirty="0">
                <a:solidFill>
                  <a:srgbClr val="FF0000"/>
                </a:solidFill>
              </a:rPr>
              <a:t>    ------UNMAPPED properties and get methods-------</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STIXPackage.version</a:t>
            </a:r>
            <a:r>
              <a:rPr lang="en-US" sz="1600" dirty="0"/>
              <a:t> = 1.1.1</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STIXPackage.related_packages</a:t>
            </a:r>
            <a:r>
              <a:rPr lang="en-US" sz="1600" dirty="0"/>
              <a:t> = None</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STIXPackage.timestamp</a:t>
            </a:r>
            <a:r>
              <a:rPr lang="en-US" sz="1600" dirty="0"/>
              <a:t> = 2014-11-23 00:12:45.650946+00:00</a:t>
            </a:r>
          </a:p>
          <a:p>
            <a:r>
              <a:rPr lang="en-US" sz="1600" dirty="0"/>
              <a:t>    IN:/</a:t>
            </a:r>
            <a:r>
              <a:rPr lang="en-US" sz="1600" dirty="0" err="1"/>
              <a:t>stix</a:t>
            </a:r>
            <a:r>
              <a:rPr lang="en-US" sz="1600" dirty="0"/>
              <a:t>/core/</a:t>
            </a:r>
            <a:r>
              <a:rPr lang="en-US" sz="1600" dirty="0" err="1"/>
              <a:t>stix_package</a:t>
            </a:r>
            <a:r>
              <a:rPr lang="en-US" sz="1600" dirty="0"/>
              <a:t>/</a:t>
            </a:r>
            <a:r>
              <a:rPr lang="en-US" sz="1600" dirty="0" err="1"/>
              <a:t>STIXPackage.campaigns</a:t>
            </a:r>
            <a:r>
              <a:rPr lang="en-US" sz="1600" dirty="0"/>
              <a:t> = []</a:t>
            </a:r>
          </a:p>
        </p:txBody>
      </p:sp>
      <p:sp>
        <p:nvSpPr>
          <p:cNvPr id="4" name="Cloud Callout 3"/>
          <p:cNvSpPr/>
          <p:nvPr/>
        </p:nvSpPr>
        <p:spPr>
          <a:xfrm>
            <a:off x="5105400" y="5638800"/>
            <a:ext cx="3124200" cy="862548"/>
          </a:xfrm>
          <a:prstGeom prst="cloudCallout">
            <a:avLst>
              <a:gd name="adj1" fmla="val -66324"/>
              <a:gd name="adj2" fmla="val -12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data to consider</a:t>
            </a:r>
          </a:p>
        </p:txBody>
      </p:sp>
      <p:sp>
        <p:nvSpPr>
          <p:cNvPr id="5" name="Cloud Callout 4"/>
          <p:cNvSpPr/>
          <p:nvPr/>
        </p:nvSpPr>
        <p:spPr>
          <a:xfrm>
            <a:off x="5257800" y="685800"/>
            <a:ext cx="3124200" cy="862548"/>
          </a:xfrm>
          <a:prstGeom prst="cloudCallout">
            <a:avLst>
              <a:gd name="adj1" fmla="val -46254"/>
              <a:gd name="adj2" fmla="val 91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was mapped to what</a:t>
            </a:r>
          </a:p>
        </p:txBody>
      </p:sp>
    </p:spTree>
    <p:extLst>
      <p:ext uri="{BB962C8B-B14F-4D97-AF65-F5344CB8AC3E}">
        <p14:creationId xmlns:p14="http://schemas.microsoft.com/office/powerpoint/2010/main" val="3037398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Example rules*</a:t>
            </a:r>
          </a:p>
        </p:txBody>
      </p:sp>
      <p:sp>
        <p:nvSpPr>
          <p:cNvPr id="3" name="Rectangle 2"/>
          <p:cNvSpPr/>
          <p:nvPr/>
        </p:nvSpPr>
        <p:spPr>
          <a:xfrm>
            <a:off x="26126" y="1219200"/>
            <a:ext cx="9126583" cy="4524315"/>
          </a:xfrm>
          <a:prstGeom prst="rect">
            <a:avLst/>
          </a:prstGeom>
          <a:solidFill>
            <a:schemeClr val="bg1"/>
          </a:solidFill>
        </p:spPr>
        <p:txBody>
          <a:bodyPr wrap="square">
            <a:spAutoFit/>
          </a:bodyPr>
          <a:lstStyle/>
          <a:p>
            <a:r>
              <a:rPr lang="en-US" dirty="0"/>
              <a:t>Represents("/</a:t>
            </a:r>
            <a:r>
              <a:rPr lang="en-US" dirty="0" err="1"/>
              <a:t>stix</a:t>
            </a:r>
            <a:r>
              <a:rPr lang="en-US" dirty="0"/>
              <a:t>/</a:t>
            </a:r>
            <a:r>
              <a:rPr lang="en-US" dirty="0" err="1"/>
              <a:t>ttp</a:t>
            </a:r>
            <a:r>
              <a:rPr lang="en-US" dirty="0"/>
              <a:t>/TTP",                                                            "Behavior/Modus Operandi")</a:t>
            </a:r>
          </a:p>
          <a:p>
            <a:r>
              <a:rPr lang="en-US" dirty="0"/>
              <a:t>Represents("/</a:t>
            </a:r>
            <a:r>
              <a:rPr lang="en-US" dirty="0" err="1"/>
              <a:t>stix</a:t>
            </a:r>
            <a:r>
              <a:rPr lang="en-US" dirty="0"/>
              <a:t>/</a:t>
            </a:r>
            <a:r>
              <a:rPr lang="en-US" dirty="0" err="1"/>
              <a:t>ttp</a:t>
            </a:r>
            <a:r>
              <a:rPr lang="en-US" dirty="0"/>
              <a:t>/</a:t>
            </a:r>
            <a:r>
              <a:rPr lang="en-US" dirty="0" err="1"/>
              <a:t>TTP.behavior</a:t>
            </a:r>
            <a:r>
              <a:rPr lang="en-US" dirty="0"/>
              <a:t>",                                         "Core Concepts/step")</a:t>
            </a:r>
          </a:p>
          <a:p>
            <a:endParaRPr lang="en-US" dirty="0"/>
          </a:p>
          <a:p>
            <a:r>
              <a:rPr lang="en-US" dirty="0"/>
              <a:t>Represents("/</a:t>
            </a:r>
            <a:r>
              <a:rPr lang="en-US" dirty="0" err="1"/>
              <a:t>stix</a:t>
            </a:r>
            <a:r>
              <a:rPr lang="en-US" dirty="0"/>
              <a:t>/</a:t>
            </a:r>
            <a:r>
              <a:rPr lang="en-US" dirty="0" err="1"/>
              <a:t>ttp</a:t>
            </a:r>
            <a:r>
              <a:rPr lang="en-US" dirty="0"/>
              <a:t>/behavior/Behavior",                                "Process/Plan")</a:t>
            </a:r>
          </a:p>
          <a:p>
            <a:r>
              <a:rPr lang="en-US" dirty="0"/>
              <a:t>Represents("/</a:t>
            </a:r>
            <a:r>
              <a:rPr lang="en-US" dirty="0" err="1"/>
              <a:t>stix</a:t>
            </a:r>
            <a:r>
              <a:rPr lang="en-US" dirty="0"/>
              <a:t>/</a:t>
            </a:r>
            <a:r>
              <a:rPr lang="en-US" dirty="0" err="1"/>
              <a:t>ttp</a:t>
            </a:r>
            <a:r>
              <a:rPr lang="en-US" dirty="0"/>
              <a:t>/behavior/</a:t>
            </a:r>
            <a:r>
              <a:rPr lang="en-US" dirty="0" err="1"/>
              <a:t>Behavior.malware</a:t>
            </a:r>
            <a:r>
              <a:rPr lang="en-US" dirty="0"/>
              <a:t>",             "Process/requires")</a:t>
            </a:r>
          </a:p>
          <a:p>
            <a:endParaRPr lang="en-US" dirty="0"/>
          </a:p>
          <a:p>
            <a:r>
              <a:rPr lang="en-US" dirty="0"/>
              <a:t>Represents("/</a:t>
            </a:r>
            <a:r>
              <a:rPr lang="en-US" dirty="0" err="1"/>
              <a:t>cybox</a:t>
            </a:r>
            <a:r>
              <a:rPr lang="en-US" dirty="0"/>
              <a:t>/common/</a:t>
            </a:r>
            <a:r>
              <a:rPr lang="en-US" dirty="0" err="1"/>
              <a:t>datetimewithprecision</a:t>
            </a:r>
            <a:r>
              <a:rPr lang="en-US" dirty="0"/>
              <a:t>/</a:t>
            </a:r>
            <a:r>
              <a:rPr lang="en-US" dirty="0" err="1"/>
              <a:t>DateTimeWithPrecision</a:t>
            </a:r>
            <a:r>
              <a:rPr lang="en-US" dirty="0"/>
              <a:t>",      </a:t>
            </a:r>
          </a:p>
          <a:p>
            <a:r>
              <a:rPr lang="en-US" dirty="0"/>
              <a:t>					"Quantities and units/Time point")</a:t>
            </a:r>
          </a:p>
          <a:p>
            <a:r>
              <a:rPr lang="en-US" dirty="0"/>
              <a:t>Represents("/</a:t>
            </a:r>
            <a:r>
              <a:rPr lang="en-US" dirty="0" err="1"/>
              <a:t>cybox</a:t>
            </a:r>
            <a:r>
              <a:rPr lang="en-US" dirty="0"/>
              <a:t>/common/</a:t>
            </a:r>
            <a:r>
              <a:rPr lang="en-US" dirty="0" err="1"/>
              <a:t>datetimewithprecision</a:t>
            </a:r>
            <a:r>
              <a:rPr lang="en-US" dirty="0"/>
              <a:t>/</a:t>
            </a:r>
            <a:r>
              <a:rPr lang="en-US" dirty="0" err="1"/>
              <a:t>DateTimeWithPrecision.value</a:t>
            </a:r>
            <a:r>
              <a:rPr lang="en-US" dirty="0"/>
              <a:t>", 						"Quantity/value")</a:t>
            </a:r>
          </a:p>
          <a:p>
            <a:endParaRPr lang="en-US" dirty="0"/>
          </a:p>
          <a:p>
            <a:r>
              <a:rPr lang="en-US" dirty="0"/>
              <a:t>#Entity properties used for all subtypes</a:t>
            </a:r>
          </a:p>
          <a:p>
            <a:r>
              <a:rPr lang="en-US" dirty="0" err="1"/>
              <a:t>RepresentsID</a:t>
            </a:r>
            <a:r>
              <a:rPr lang="en-US" dirty="0"/>
              <a:t>("/</a:t>
            </a:r>
            <a:r>
              <a:rPr lang="en-US" dirty="0" err="1"/>
              <a:t>stix</a:t>
            </a:r>
            <a:r>
              <a:rPr lang="en-US" dirty="0"/>
              <a:t>/base/Entity.id_",                                        "Core Concepts/identified by") </a:t>
            </a:r>
          </a:p>
          <a:p>
            <a:r>
              <a:rPr lang="en-US" dirty="0" err="1"/>
              <a:t>RepresentsID</a:t>
            </a:r>
            <a:r>
              <a:rPr lang="en-US" dirty="0"/>
              <a:t>("/</a:t>
            </a:r>
            <a:r>
              <a:rPr lang="en-US" dirty="0" err="1"/>
              <a:t>stix</a:t>
            </a:r>
            <a:r>
              <a:rPr lang="en-US" dirty="0"/>
              <a:t>/base/</a:t>
            </a:r>
            <a:r>
              <a:rPr lang="en-US" dirty="0" err="1"/>
              <a:t>Entity.idref</a:t>
            </a:r>
            <a:r>
              <a:rPr lang="en-US" dirty="0"/>
              <a:t>",                                     "Core Concepts/identified by") </a:t>
            </a:r>
          </a:p>
          <a:p>
            <a:r>
              <a:rPr lang="en-US" dirty="0"/>
              <a:t>Represents("</a:t>
            </a:r>
            <a:r>
              <a:rPr lang="en-US" dirty="0">
                <a:solidFill>
                  <a:srgbClr val="FF0000"/>
                </a:solidFill>
              </a:rPr>
              <a:t>/</a:t>
            </a:r>
            <a:r>
              <a:rPr lang="en-US" dirty="0" err="1">
                <a:solidFill>
                  <a:srgbClr val="FF0000"/>
                </a:solidFill>
              </a:rPr>
              <a:t>stix</a:t>
            </a:r>
            <a:r>
              <a:rPr lang="en-US" dirty="0">
                <a:solidFill>
                  <a:srgbClr val="FF0000"/>
                </a:solidFill>
              </a:rPr>
              <a:t>/base/</a:t>
            </a:r>
            <a:r>
              <a:rPr lang="en-US" dirty="0" err="1">
                <a:solidFill>
                  <a:srgbClr val="FF0000"/>
                </a:solidFill>
              </a:rPr>
              <a:t>Entity.title</a:t>
            </a:r>
            <a:r>
              <a:rPr lang="en-US" dirty="0"/>
              <a:t>",                                           "</a:t>
            </a:r>
            <a:r>
              <a:rPr lang="en-US" dirty="0">
                <a:solidFill>
                  <a:srgbClr val="FF0000"/>
                </a:solidFill>
              </a:rPr>
              <a:t>Information/has name")</a:t>
            </a:r>
          </a:p>
          <a:p>
            <a:r>
              <a:rPr lang="en-US" dirty="0"/>
              <a:t>Represents("/</a:t>
            </a:r>
            <a:r>
              <a:rPr lang="en-US" dirty="0" err="1"/>
              <a:t>stix</a:t>
            </a:r>
            <a:r>
              <a:rPr lang="en-US" dirty="0"/>
              <a:t>/base/</a:t>
            </a:r>
            <a:r>
              <a:rPr lang="en-US" dirty="0" err="1"/>
              <a:t>Entity.description.value</a:t>
            </a:r>
            <a:r>
              <a:rPr lang="en-US" dirty="0"/>
              <a:t>",                 "Information/described by")</a:t>
            </a:r>
          </a:p>
        </p:txBody>
      </p:sp>
      <p:sp>
        <p:nvSpPr>
          <p:cNvPr id="4" name="TextBox 3"/>
          <p:cNvSpPr txBox="1"/>
          <p:nvPr/>
        </p:nvSpPr>
        <p:spPr>
          <a:xfrm>
            <a:off x="304800" y="5852382"/>
            <a:ext cx="2591350" cy="369332"/>
          </a:xfrm>
          <a:prstGeom prst="rect">
            <a:avLst/>
          </a:prstGeom>
          <a:noFill/>
        </p:spPr>
        <p:txBody>
          <a:bodyPr wrap="none" rtlCol="0">
            <a:spAutoFit/>
          </a:bodyPr>
          <a:lstStyle/>
          <a:p>
            <a:r>
              <a:rPr lang="en-US" dirty="0"/>
              <a:t>* Currently in text format</a:t>
            </a:r>
          </a:p>
        </p:txBody>
      </p:sp>
      <p:sp>
        <p:nvSpPr>
          <p:cNvPr id="5" name="Rounded Rectangular Callout 4"/>
          <p:cNvSpPr/>
          <p:nvPr/>
        </p:nvSpPr>
        <p:spPr>
          <a:xfrm>
            <a:off x="6553200" y="3581400"/>
            <a:ext cx="2057400" cy="785843"/>
          </a:xfrm>
          <a:prstGeom prst="wedgeRoundRectCallout">
            <a:avLst>
              <a:gd name="adj1" fmla="val -48135"/>
              <a:gd name="adj2" fmla="val 155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conceptual dictionary</a:t>
            </a:r>
          </a:p>
        </p:txBody>
      </p:sp>
      <p:sp>
        <p:nvSpPr>
          <p:cNvPr id="6" name="Rounded Rectangular Callout 5"/>
          <p:cNvSpPr/>
          <p:nvPr/>
        </p:nvSpPr>
        <p:spPr>
          <a:xfrm>
            <a:off x="228600" y="3481357"/>
            <a:ext cx="2057400" cy="785843"/>
          </a:xfrm>
          <a:prstGeom prst="wedgeRoundRectCallout">
            <a:avLst>
              <a:gd name="adj1" fmla="val 52818"/>
              <a:gd name="adj2" fmla="val 1619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schema and map log</a:t>
            </a:r>
          </a:p>
        </p:txBody>
      </p:sp>
    </p:spTree>
    <p:extLst>
      <p:ext uri="{BB962C8B-B14F-4D97-AF65-F5344CB8AC3E}">
        <p14:creationId xmlns:p14="http://schemas.microsoft.com/office/powerpoint/2010/main" val="456442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Resulting data graph</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990600"/>
            <a:ext cx="86582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1327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dirty="0"/>
              <a:t>Graphical notation – notational</a:t>
            </a:r>
          </a:p>
          <a:p>
            <a:r>
              <a:rPr lang="en-US" dirty="0"/>
              <a:t>Textual notation - TBD (PNA lead)</a:t>
            </a:r>
          </a:p>
          <a:p>
            <a:r>
              <a:rPr lang="en-US" dirty="0"/>
              <a:t>Formal specification – partial based on profile</a:t>
            </a:r>
          </a:p>
          <a:p>
            <a:r>
              <a:rPr lang="en-US" dirty="0"/>
              <a:t>Other mappings TBD</a:t>
            </a:r>
          </a:p>
        </p:txBody>
      </p:sp>
      <p:sp>
        <p:nvSpPr>
          <p:cNvPr id="2" name="Date Placeholder 1"/>
          <p:cNvSpPr>
            <a:spLocks noGrp="1"/>
          </p:cNvSpPr>
          <p:nvPr>
            <p:ph type="dt" sz="half" idx="14"/>
          </p:nvPr>
        </p:nvSpPr>
        <p:spPr/>
        <p:txBody>
          <a:bodyPr/>
          <a:lstStyle/>
          <a:p>
            <a:r>
              <a:rPr lang="en-US"/>
              <a:t>3/2014</a:t>
            </a:r>
            <a:endParaRPr lang="en-US" dirty="0"/>
          </a:p>
        </p:txBody>
      </p:sp>
      <p:sp>
        <p:nvSpPr>
          <p:cNvPr id="3" name="Slide Number Placeholder 2"/>
          <p:cNvSpPr>
            <a:spLocks noGrp="1"/>
          </p:cNvSpPr>
          <p:nvPr>
            <p:ph type="sldNum" sz="quarter" idx="15"/>
          </p:nvPr>
        </p:nvSpPr>
        <p:spPr/>
        <p:txBody>
          <a:bodyPr/>
          <a:lstStyle/>
          <a:p>
            <a:fld id="{987D7693-E132-40A2-A808-4CF056E677D9}" type="slidenum">
              <a:rPr lang="en-US" smtClean="0"/>
              <a:t>46</a:t>
            </a:fld>
            <a:endParaRPr lang="en-US" dirty="0"/>
          </a:p>
        </p:txBody>
      </p:sp>
      <p:sp>
        <p:nvSpPr>
          <p:cNvPr id="4" name="Footer Placeholder 3"/>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7" name="Title 6"/>
          <p:cNvSpPr>
            <a:spLocks noGrp="1"/>
          </p:cNvSpPr>
          <p:nvPr>
            <p:ph type="title"/>
          </p:nvPr>
        </p:nvSpPr>
        <p:spPr/>
        <p:txBody>
          <a:bodyPr/>
          <a:lstStyle/>
          <a:p>
            <a:r>
              <a:rPr lang="en-US" dirty="0"/>
              <a:t>Other parts of the spec</a:t>
            </a:r>
          </a:p>
        </p:txBody>
      </p:sp>
    </p:spTree>
    <p:extLst>
      <p:ext uri="{BB962C8B-B14F-4D97-AF65-F5344CB8AC3E}">
        <p14:creationId xmlns:p14="http://schemas.microsoft.com/office/powerpoint/2010/main" val="229635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hangingPunct="0"/>
            <a:r>
              <a:rPr lang="en-US" dirty="0"/>
              <a:t>Data Access Technologies, Inc (Model Driven Solutions Division)</a:t>
            </a:r>
          </a:p>
          <a:p>
            <a:pPr hangingPunct="0"/>
            <a:r>
              <a:rPr lang="en-US" dirty="0"/>
              <a:t>PNA-Group, Ltd.</a:t>
            </a:r>
          </a:p>
          <a:p>
            <a:pPr hangingPunct="0"/>
            <a:r>
              <a:rPr lang="en-US" dirty="0"/>
              <a:t>No Magic Inc.</a:t>
            </a:r>
          </a:p>
          <a:p>
            <a:pPr hangingPunct="0"/>
            <a:r>
              <a:rPr lang="en-US" dirty="0"/>
              <a:t>88 Solutions, Inc.</a:t>
            </a:r>
          </a:p>
          <a:p>
            <a:pPr hangingPunct="0"/>
            <a:r>
              <a:rPr lang="en-US" dirty="0" err="1"/>
              <a:t>Thematix</a:t>
            </a:r>
            <a:r>
              <a:rPr lang="en-US" dirty="0"/>
              <a:t> Partners LLC</a:t>
            </a:r>
          </a:p>
          <a:p>
            <a:pPr hangingPunct="0"/>
            <a:endParaRPr lang="en-US" dirty="0"/>
          </a:p>
          <a:p>
            <a:pPr hangingPunct="0"/>
            <a:r>
              <a:rPr lang="en-US" dirty="0"/>
              <a:t>Note – </a:t>
            </a:r>
            <a:r>
              <a:rPr lang="en-US" dirty="0" err="1"/>
              <a:t>Tibco</a:t>
            </a:r>
            <a:r>
              <a:rPr lang="en-US" dirty="0"/>
              <a:t> submitted individually but is part of the team.</a:t>
            </a:r>
          </a:p>
          <a:p>
            <a:endParaRPr lang="en-US" dirty="0"/>
          </a:p>
        </p:txBody>
      </p:sp>
      <p:sp>
        <p:nvSpPr>
          <p:cNvPr id="3" name="Date Placeholder 2"/>
          <p:cNvSpPr>
            <a:spLocks noGrp="1"/>
          </p:cNvSpPr>
          <p:nvPr>
            <p:ph type="dt" sz="half" idx="14"/>
          </p:nvPr>
        </p:nvSpPr>
        <p:spPr/>
        <p:txBody>
          <a:bodyPr/>
          <a:lstStyle/>
          <a:p>
            <a:r>
              <a:rPr lang="en-US"/>
              <a:t>3/2014</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5</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Submitters</a:t>
            </a:r>
          </a:p>
        </p:txBody>
      </p:sp>
    </p:spTree>
    <p:extLst>
      <p:ext uri="{BB962C8B-B14F-4D97-AF65-F5344CB8AC3E}">
        <p14:creationId xmlns:p14="http://schemas.microsoft.com/office/powerpoint/2010/main" val="206686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PNA (</a:t>
            </a:r>
            <a:r>
              <a:rPr lang="en-US" dirty="0" err="1"/>
              <a:t>Sjir</a:t>
            </a:r>
            <a:r>
              <a:rPr lang="en-US" dirty="0"/>
              <a:t> Nijssen) – Fact based modeling approach and community representative</a:t>
            </a:r>
          </a:p>
          <a:p>
            <a:r>
              <a:rPr lang="en-US" dirty="0" err="1"/>
              <a:t>Tibco</a:t>
            </a:r>
            <a:r>
              <a:rPr lang="en-US" dirty="0"/>
              <a:t> (Paul Brown) – Information integration vendor perspective, data representation infrastructure layer. Submitted as another initial submission but part of the same effort</a:t>
            </a:r>
          </a:p>
          <a:p>
            <a:r>
              <a:rPr lang="en-US" dirty="0" err="1"/>
              <a:t>Nomagic</a:t>
            </a:r>
            <a:r>
              <a:rPr lang="en-US" dirty="0"/>
              <a:t> (Jim Logan) – Modeling tool vendor, focusing on conceptual modeling</a:t>
            </a:r>
          </a:p>
        </p:txBody>
      </p:sp>
      <p:sp>
        <p:nvSpPr>
          <p:cNvPr id="3" name="Date Placeholder 2"/>
          <p:cNvSpPr>
            <a:spLocks noGrp="1"/>
          </p:cNvSpPr>
          <p:nvPr>
            <p:ph type="dt" sz="half" idx="14"/>
          </p:nvPr>
        </p:nvSpPr>
        <p:spPr/>
        <p:txBody>
          <a:bodyPr/>
          <a:lstStyle/>
          <a:p>
            <a:r>
              <a:rPr lang="en-US"/>
              <a:t>3/2014</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6</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Primary Input and Collaborators</a:t>
            </a:r>
          </a:p>
        </p:txBody>
      </p:sp>
    </p:spTree>
    <p:extLst>
      <p:ext uri="{BB962C8B-B14F-4D97-AF65-F5344CB8AC3E}">
        <p14:creationId xmlns:p14="http://schemas.microsoft.com/office/powerpoint/2010/main" val="380438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err="1"/>
              <a:t>SIMFTeam</a:t>
            </a:r>
            <a:r>
              <a:rPr lang="en-US" dirty="0"/>
              <a:t> is one SIMF group, some are submitters, others contribute</a:t>
            </a:r>
          </a:p>
          <a:p>
            <a:pPr lvl="1"/>
            <a:r>
              <a:rPr lang="en-US" dirty="0"/>
              <a:t>Model Driven Solutions - Cory Casanave, Tom Digre</a:t>
            </a:r>
          </a:p>
          <a:p>
            <a:pPr lvl="1"/>
            <a:r>
              <a:rPr lang="en-US" dirty="0"/>
              <a:t>PNA Group - Sjir Nijssen, </a:t>
            </a:r>
            <a:r>
              <a:rPr lang="nl-NL" dirty="0"/>
              <a:t>Bas van der Laar</a:t>
            </a:r>
            <a:r>
              <a:rPr lang="en-US" dirty="0"/>
              <a:t>, </a:t>
            </a:r>
            <a:r>
              <a:rPr lang="nl-NL" dirty="0"/>
              <a:t>John Bulles</a:t>
            </a:r>
            <a:r>
              <a:rPr lang="en-US" dirty="0"/>
              <a:t>, Jean Paul </a:t>
            </a:r>
            <a:r>
              <a:rPr lang="en-US" dirty="0" err="1"/>
              <a:t>Koster</a:t>
            </a:r>
            <a:r>
              <a:rPr lang="en-US" dirty="0"/>
              <a:t>, Inge Lemmens</a:t>
            </a:r>
          </a:p>
          <a:p>
            <a:pPr lvl="1"/>
            <a:r>
              <a:rPr lang="en-US" dirty="0"/>
              <a:t>TIBCO – Paul Brown</a:t>
            </a:r>
          </a:p>
          <a:p>
            <a:pPr lvl="1"/>
            <a:r>
              <a:rPr lang="en-US" dirty="0" err="1"/>
              <a:t>Nomagic</a:t>
            </a:r>
            <a:r>
              <a:rPr lang="en-US" dirty="0"/>
              <a:t> – Jim Logan</a:t>
            </a:r>
          </a:p>
          <a:p>
            <a:pPr lvl="1"/>
            <a:r>
              <a:rPr lang="en-US" dirty="0" err="1"/>
              <a:t>TMForum</a:t>
            </a:r>
            <a:r>
              <a:rPr lang="en-US" dirty="0"/>
              <a:t>  - Alex Zhdankin (Cisco), Nigel Davis (</a:t>
            </a:r>
            <a:r>
              <a:rPr lang="en-US" dirty="0" err="1"/>
              <a:t>Ciena</a:t>
            </a:r>
            <a:r>
              <a:rPr lang="en-US" dirty="0"/>
              <a:t>)  </a:t>
            </a:r>
          </a:p>
          <a:p>
            <a:pPr lvl="1"/>
            <a:r>
              <a:rPr lang="en-US" dirty="0"/>
              <a:t>European Space Agency - Serge Valera</a:t>
            </a:r>
          </a:p>
          <a:p>
            <a:pPr lvl="1"/>
            <a:r>
              <a:rPr lang="en-US" dirty="0"/>
              <a:t>Laboratory for Applied Ontology (Brazil) – Giancarlo Guizzardi</a:t>
            </a:r>
          </a:p>
          <a:p>
            <a:pPr lvl="1"/>
            <a:r>
              <a:rPr lang="en-US" dirty="0"/>
              <a:t>Deere – Roger Burkhart</a:t>
            </a:r>
          </a:p>
          <a:p>
            <a:pPr lvl="1"/>
            <a:r>
              <a:rPr lang="en-US" dirty="0"/>
              <a:t>Agile Birds SPRL - Sylvain </a:t>
            </a:r>
            <a:r>
              <a:rPr lang="en-US" dirty="0" err="1"/>
              <a:t>Guérin</a:t>
            </a:r>
            <a:endParaRPr lang="en-US" dirty="0"/>
          </a:p>
          <a:p>
            <a:pPr lvl="1"/>
            <a:r>
              <a:rPr lang="en-US" dirty="0"/>
              <a:t>ABN AMRO Bank - Andre Le Cat</a:t>
            </a:r>
          </a:p>
          <a:p>
            <a:pPr lvl="1"/>
            <a:r>
              <a:rPr lang="en-US" dirty="0" err="1"/>
              <a:t>Turien</a:t>
            </a:r>
            <a:r>
              <a:rPr lang="en-US" dirty="0"/>
              <a:t> Insurance - Jos </a:t>
            </a:r>
            <a:r>
              <a:rPr lang="en-US" dirty="0" err="1"/>
              <a:t>Rozendaal</a:t>
            </a:r>
            <a:endParaRPr lang="en-US" dirty="0"/>
          </a:p>
          <a:p>
            <a:pPr lvl="1"/>
            <a:r>
              <a:rPr lang="en-US" dirty="0"/>
              <a:t>ING Bank - </a:t>
            </a:r>
            <a:r>
              <a:rPr lang="en-US" dirty="0" err="1"/>
              <a:t>Lex</a:t>
            </a:r>
            <a:r>
              <a:rPr lang="en-US" dirty="0"/>
              <a:t> </a:t>
            </a:r>
            <a:r>
              <a:rPr lang="en-US" dirty="0" err="1"/>
              <a:t>Bruil</a:t>
            </a:r>
            <a:endParaRPr lang="en-US" dirty="0"/>
          </a:p>
          <a:p>
            <a:pPr lvl="1"/>
            <a:r>
              <a:rPr lang="en-US" dirty="0"/>
              <a:t>Pension Fund - Jos </a:t>
            </a:r>
            <a:r>
              <a:rPr lang="en-US" dirty="0" err="1"/>
              <a:t>Vos</a:t>
            </a:r>
            <a:endParaRPr lang="en-US" dirty="0"/>
          </a:p>
          <a:p>
            <a:pPr lvl="1"/>
            <a:r>
              <a:rPr lang="en-US" dirty="0"/>
              <a:t>Individuals - Miriam </a:t>
            </a:r>
            <a:r>
              <a:rPr lang="en-US" dirty="0" err="1"/>
              <a:t>Wesseling</a:t>
            </a:r>
            <a:endParaRPr lang="en-US" dirty="0"/>
          </a:p>
          <a:p>
            <a:pPr lvl="1"/>
            <a:r>
              <a:rPr lang="en-US" dirty="0"/>
              <a:t>Ed </a:t>
            </a:r>
            <a:r>
              <a:rPr lang="en-US" dirty="0" err="1"/>
              <a:t>Barkmyer</a:t>
            </a:r>
            <a:r>
              <a:rPr lang="en-US" dirty="0"/>
              <a:t> (Former NIST), Comments</a:t>
            </a:r>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a:t>SIMF Team – who has been involved?</a:t>
            </a:r>
          </a:p>
        </p:txBody>
      </p:sp>
      <p:sp>
        <p:nvSpPr>
          <p:cNvPr id="4" name="Date Placeholder 3"/>
          <p:cNvSpPr>
            <a:spLocks noGrp="1"/>
          </p:cNvSpPr>
          <p:nvPr>
            <p:ph type="dt" sz="half" idx="14"/>
          </p:nvPr>
        </p:nvSpPr>
        <p:spPr/>
        <p:txBody>
          <a:bodyPr/>
          <a:lstStyle/>
          <a:p>
            <a:r>
              <a:rPr lang="en-US" dirty="0"/>
              <a:t>3/2014</a:t>
            </a:r>
          </a:p>
        </p:txBody>
      </p:sp>
      <p:sp>
        <p:nvSpPr>
          <p:cNvPr id="5" name="Footer Placeholder 4"/>
          <p:cNvSpPr>
            <a:spLocks noGrp="1"/>
          </p:cNvSpPr>
          <p:nvPr>
            <p:ph type="ftr" sz="quarter" idx="16"/>
          </p:nvPr>
        </p:nvSpPr>
        <p:spPr/>
        <p:txBody>
          <a:bodyPr>
            <a:normAutofit fontScale="77500" lnSpcReduction="20000"/>
          </a:bodyPr>
          <a:lstStyle/>
          <a:p>
            <a:r>
              <a:rPr lang="en-US" dirty="0"/>
              <a:t>Copyright (c) 2012-2014 Data Access Technologies, Inc. as Model Driven Solutions</a:t>
            </a:r>
          </a:p>
        </p:txBody>
      </p:sp>
      <p:sp>
        <p:nvSpPr>
          <p:cNvPr id="6" name="Slide Number Placeholder 5"/>
          <p:cNvSpPr>
            <a:spLocks noGrp="1"/>
          </p:cNvSpPr>
          <p:nvPr>
            <p:ph type="sldNum" sz="quarter" idx="15"/>
          </p:nvPr>
        </p:nvSpPr>
        <p:spPr/>
        <p:txBody>
          <a:bodyPr/>
          <a:lstStyle/>
          <a:p>
            <a:fld id="{987D7693-E132-40A2-A808-4CF056E677D9}" type="slidenum">
              <a:rPr lang="en-US" smtClean="0"/>
              <a:t>7</a:t>
            </a:fld>
            <a:endParaRPr lang="en-US" dirty="0"/>
          </a:p>
        </p:txBody>
      </p:sp>
    </p:spTree>
    <p:extLst>
      <p:ext uri="{BB962C8B-B14F-4D97-AF65-F5344CB8AC3E}">
        <p14:creationId xmlns:p14="http://schemas.microsoft.com/office/powerpoint/2010/main" val="73946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There has been a growing interest in “conceptual modeling” for semantic federation as well as other purposes</a:t>
            </a:r>
          </a:p>
          <a:p>
            <a:r>
              <a:rPr lang="en-US" dirty="0"/>
              <a:t>Conceptual modeling is done in a variety of languages including UML, OWL, E/R, SBVR and others</a:t>
            </a:r>
          </a:p>
          <a:p>
            <a:r>
              <a:rPr lang="en-US" dirty="0"/>
              <a:t>We have been using a UML approach to conceptual modeling</a:t>
            </a:r>
          </a:p>
          <a:p>
            <a:r>
              <a:rPr lang="en-US" dirty="0"/>
              <a:t>A similar UML conceptual modeling approach is being developed as part of the </a:t>
            </a:r>
            <a:r>
              <a:rPr lang="en-US" dirty="0" err="1"/>
              <a:t>Nomagic</a:t>
            </a:r>
            <a:r>
              <a:rPr lang="en-US" dirty="0"/>
              <a:t> product line. The </a:t>
            </a:r>
            <a:r>
              <a:rPr lang="en-US" dirty="0" err="1"/>
              <a:t>Nomagic</a:t>
            </a:r>
            <a:r>
              <a:rPr lang="en-US" dirty="0"/>
              <a:t> product also generates and interprets OWL</a:t>
            </a:r>
          </a:p>
          <a:p>
            <a:r>
              <a:rPr lang="en-US" dirty="0"/>
              <a:t>The threat/risk approach and the </a:t>
            </a:r>
            <a:r>
              <a:rPr lang="en-US" dirty="0" err="1"/>
              <a:t>Nomagic</a:t>
            </a:r>
            <a:r>
              <a:rPr lang="en-US" dirty="0"/>
              <a:t> approach are very similar and have been combined in the SIMF initial submission</a:t>
            </a:r>
          </a:p>
          <a:p>
            <a:endParaRPr lang="en-US" dirty="0"/>
          </a:p>
        </p:txBody>
      </p:sp>
      <p:sp>
        <p:nvSpPr>
          <p:cNvPr id="3" name="Date Placeholder 2"/>
          <p:cNvSpPr>
            <a:spLocks noGrp="1"/>
          </p:cNvSpPr>
          <p:nvPr>
            <p:ph type="dt" sz="half" idx="14"/>
          </p:nvPr>
        </p:nvSpPr>
        <p:spPr/>
        <p:txBody>
          <a:bodyPr/>
          <a:lstStyle/>
          <a:p>
            <a:r>
              <a:rPr lang="en-US"/>
              <a:t>3/2014</a:t>
            </a:r>
            <a:endParaRPr lang="en-US" dirty="0"/>
          </a:p>
        </p:txBody>
      </p:sp>
      <p:sp>
        <p:nvSpPr>
          <p:cNvPr id="4" name="Slide Number Placeholder 3"/>
          <p:cNvSpPr>
            <a:spLocks noGrp="1"/>
          </p:cNvSpPr>
          <p:nvPr>
            <p:ph type="sldNum" sz="quarter" idx="15"/>
          </p:nvPr>
        </p:nvSpPr>
        <p:spPr/>
        <p:txBody>
          <a:bodyPr/>
          <a:lstStyle/>
          <a:p>
            <a:fld id="{987D7693-E132-40A2-A808-4CF056E677D9}" type="slidenum">
              <a:rPr lang="en-US" smtClean="0"/>
              <a:t>8</a:t>
            </a:fld>
            <a:endParaRPr lang="en-US" dirty="0"/>
          </a:p>
        </p:txBody>
      </p:sp>
      <p:sp>
        <p:nvSpPr>
          <p:cNvPr id="5" name="Footer Placeholder 4"/>
          <p:cNvSpPr>
            <a:spLocks noGrp="1"/>
          </p:cNvSpPr>
          <p:nvPr>
            <p:ph type="ftr" sz="quarter" idx="16"/>
          </p:nvPr>
        </p:nvSpPr>
        <p:spPr/>
        <p:txBody>
          <a:bodyPr>
            <a:normAutofit fontScale="77500" lnSpcReduction="20000"/>
          </a:bodyPr>
          <a:lstStyle/>
          <a:p>
            <a:r>
              <a:rPr lang="en-US"/>
              <a:t>Copyright (c) 2012-2014 Data Access Technologies, Inc. as Model Driven Solutions</a:t>
            </a:r>
            <a:endParaRPr lang="en-US" dirty="0"/>
          </a:p>
        </p:txBody>
      </p:sp>
      <p:sp>
        <p:nvSpPr>
          <p:cNvPr id="6" name="Title 5"/>
          <p:cNvSpPr>
            <a:spLocks noGrp="1"/>
          </p:cNvSpPr>
          <p:nvPr>
            <p:ph type="title"/>
          </p:nvPr>
        </p:nvSpPr>
        <p:spPr/>
        <p:txBody>
          <a:bodyPr/>
          <a:lstStyle/>
          <a:p>
            <a:r>
              <a:rPr lang="en-US" dirty="0"/>
              <a:t>Conceptual Modeling</a:t>
            </a:r>
          </a:p>
        </p:txBody>
      </p:sp>
    </p:spTree>
    <p:extLst>
      <p:ext uri="{BB962C8B-B14F-4D97-AF65-F5344CB8AC3E}">
        <p14:creationId xmlns:p14="http://schemas.microsoft.com/office/powerpoint/2010/main" val="417576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8AD1E-6C62-4F7B-8F5C-AB7BDAD6E1C9}" type="datetime1">
              <a:rPr lang="en-US" smtClean="0"/>
              <a:t>4/20/2016</a:t>
            </a:fld>
            <a:endParaRPr lang="en-US"/>
          </a:p>
        </p:txBody>
      </p:sp>
      <p:sp>
        <p:nvSpPr>
          <p:cNvPr id="3" name="Slide Number Placeholder 2"/>
          <p:cNvSpPr>
            <a:spLocks noGrp="1"/>
          </p:cNvSpPr>
          <p:nvPr>
            <p:ph type="sldNum" sz="quarter" idx="11"/>
          </p:nvPr>
        </p:nvSpPr>
        <p:spPr/>
        <p:txBody>
          <a:bodyPr/>
          <a:lstStyle/>
          <a:p>
            <a:fld id="{C5349D12-3EF0-44B0-8484-0F10BE0E01DA}" type="slidenum">
              <a:rPr lang="en-US" smtClean="0"/>
              <a:t>9</a:t>
            </a:fld>
            <a:endParaRPr lang="en-US"/>
          </a:p>
        </p:txBody>
      </p:sp>
      <p:sp>
        <p:nvSpPr>
          <p:cNvPr id="4" name="Footer Placeholder 3"/>
          <p:cNvSpPr>
            <a:spLocks noGrp="1"/>
          </p:cNvSpPr>
          <p:nvPr>
            <p:ph type="ftr" sz="quarter" idx="12"/>
          </p:nvPr>
        </p:nvSpPr>
        <p:spPr/>
        <p:txBody>
          <a:bodyPr/>
          <a:lstStyle/>
          <a:p>
            <a:r>
              <a:rPr lang="en-US"/>
              <a:t>Threat &amp; Risk</a:t>
            </a:r>
          </a:p>
        </p:txBody>
      </p:sp>
      <p:sp>
        <p:nvSpPr>
          <p:cNvPr id="5" name="Title 4"/>
          <p:cNvSpPr>
            <a:spLocks noGrp="1"/>
          </p:cNvSpPr>
          <p:nvPr>
            <p:ph type="title"/>
          </p:nvPr>
        </p:nvSpPr>
        <p:spPr/>
        <p:txBody>
          <a:bodyPr>
            <a:normAutofit fontScale="90000"/>
          </a:bodyPr>
          <a:lstStyle/>
          <a:p>
            <a:r>
              <a:rPr lang="en-US" dirty="0"/>
              <a:t>SIMF Components – conceptual models and mappings</a:t>
            </a:r>
          </a:p>
        </p:txBody>
      </p:sp>
      <p:sp>
        <p:nvSpPr>
          <p:cNvPr id="6" name="Rounded Rectangle 5"/>
          <p:cNvSpPr/>
          <p:nvPr/>
        </p:nvSpPr>
        <p:spPr>
          <a:xfrm>
            <a:off x="104122" y="396846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UML Profile</a:t>
            </a:r>
          </a:p>
        </p:txBody>
      </p:sp>
      <p:sp>
        <p:nvSpPr>
          <p:cNvPr id="7" name="Rounded Rectangle 6"/>
          <p:cNvSpPr/>
          <p:nvPr/>
        </p:nvSpPr>
        <p:spPr>
          <a:xfrm>
            <a:off x="3628372" y="396846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UML Profile</a:t>
            </a:r>
          </a:p>
        </p:txBody>
      </p:sp>
      <p:sp>
        <p:nvSpPr>
          <p:cNvPr id="8" name="Rounded Rectangle 7"/>
          <p:cNvSpPr/>
          <p:nvPr/>
        </p:nvSpPr>
        <p:spPr>
          <a:xfrm>
            <a:off x="6952597" y="3949418"/>
            <a:ext cx="20574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Model </a:t>
            </a:r>
          </a:p>
          <a:p>
            <a:pPr algn="ctr"/>
            <a:r>
              <a:rPr lang="en-US" dirty="0"/>
              <a:t>(From IMM)</a:t>
            </a:r>
          </a:p>
        </p:txBody>
      </p:sp>
      <p:sp>
        <p:nvSpPr>
          <p:cNvPr id="19" name="Left Arrow 18"/>
          <p:cNvSpPr/>
          <p:nvPr/>
        </p:nvSpPr>
        <p:spPr>
          <a:xfrm>
            <a:off x="2161522" y="4168493"/>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14" name="Right Arrow 13"/>
          <p:cNvSpPr/>
          <p:nvPr/>
        </p:nvSpPr>
        <p:spPr>
          <a:xfrm>
            <a:off x="5676377" y="4192306"/>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26" name="Rounded Rectangle 25"/>
          <p:cNvSpPr/>
          <p:nvPr/>
        </p:nvSpPr>
        <p:spPr>
          <a:xfrm>
            <a:off x="12395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Modeling </a:t>
            </a:r>
            <a:r>
              <a:rPr lang="en-US" dirty="0" err="1"/>
              <a:t>MetaModel</a:t>
            </a:r>
            <a:endParaRPr lang="en-US" dirty="0"/>
          </a:p>
        </p:txBody>
      </p:sp>
      <p:sp>
        <p:nvSpPr>
          <p:cNvPr id="27" name="Rounded Rectangle 26"/>
          <p:cNvSpPr/>
          <p:nvPr/>
        </p:nvSpPr>
        <p:spPr>
          <a:xfrm>
            <a:off x="3648205" y="190500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a:t>
            </a:r>
            <a:r>
              <a:rPr lang="en-US" dirty="0" err="1"/>
              <a:t>MetaModel</a:t>
            </a:r>
            <a:endParaRPr lang="en-US" dirty="0"/>
          </a:p>
        </p:txBody>
      </p:sp>
      <p:sp>
        <p:nvSpPr>
          <p:cNvPr id="28" name="Rounded Rectangle 27"/>
          <p:cNvSpPr/>
          <p:nvPr/>
        </p:nvSpPr>
        <p:spPr>
          <a:xfrm>
            <a:off x="6972430" y="1885950"/>
            <a:ext cx="20574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 Model </a:t>
            </a:r>
          </a:p>
        </p:txBody>
      </p:sp>
      <p:sp>
        <p:nvSpPr>
          <p:cNvPr id="29" name="Left Arrow 28"/>
          <p:cNvSpPr/>
          <p:nvPr/>
        </p:nvSpPr>
        <p:spPr>
          <a:xfrm>
            <a:off x="2181355" y="2105025"/>
            <a:ext cx="1395413" cy="4381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Depends On</a:t>
            </a:r>
          </a:p>
        </p:txBody>
      </p:sp>
      <p:sp>
        <p:nvSpPr>
          <p:cNvPr id="30" name="Right Arrow 29"/>
          <p:cNvSpPr/>
          <p:nvPr/>
        </p:nvSpPr>
        <p:spPr>
          <a:xfrm>
            <a:off x="5696210" y="2128838"/>
            <a:ext cx="1266825" cy="352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Map To</a:t>
            </a:r>
          </a:p>
        </p:txBody>
      </p:sp>
      <p:sp>
        <p:nvSpPr>
          <p:cNvPr id="32" name="Right Arrow 31"/>
          <p:cNvSpPr/>
          <p:nvPr/>
        </p:nvSpPr>
        <p:spPr>
          <a:xfrm rot="16200000">
            <a:off x="533530" y="3056742"/>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3" name="Right Arrow 32"/>
          <p:cNvSpPr/>
          <p:nvPr/>
        </p:nvSpPr>
        <p:spPr>
          <a:xfrm rot="16200000">
            <a:off x="4037947" y="3095625"/>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4" name="Right Arrow 33"/>
          <p:cNvSpPr/>
          <p:nvPr/>
        </p:nvSpPr>
        <p:spPr>
          <a:xfrm rot="16200000">
            <a:off x="7362172" y="3056742"/>
            <a:ext cx="123825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of</a:t>
            </a:r>
          </a:p>
        </p:txBody>
      </p:sp>
      <p:sp>
        <p:nvSpPr>
          <p:cNvPr id="35" name="Rectangle 34"/>
          <p:cNvSpPr/>
          <p:nvPr/>
        </p:nvSpPr>
        <p:spPr>
          <a:xfrm>
            <a:off x="0" y="1471613"/>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Meta Model</a:t>
            </a:r>
          </a:p>
        </p:txBody>
      </p:sp>
      <p:sp>
        <p:nvSpPr>
          <p:cNvPr id="36" name="Rectangle 35"/>
          <p:cNvSpPr/>
          <p:nvPr/>
        </p:nvSpPr>
        <p:spPr>
          <a:xfrm>
            <a:off x="-31315" y="3942567"/>
            <a:ext cx="9144000" cy="1314449"/>
          </a:xfrm>
          <a:prstGeom prst="rect">
            <a:avLst/>
          </a:prstGeom>
          <a:solidFill>
            <a:schemeClr val="tx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UML Representation</a:t>
            </a:r>
          </a:p>
        </p:txBody>
      </p:sp>
    </p:spTree>
    <p:extLst>
      <p:ext uri="{BB962C8B-B14F-4D97-AF65-F5344CB8AC3E}">
        <p14:creationId xmlns:p14="http://schemas.microsoft.com/office/powerpoint/2010/main" val="3641857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8375</TotalTime>
  <Words>2067</Words>
  <Application>Microsoft Office PowerPoint</Application>
  <PresentationFormat>On-screen Show (4:3)</PresentationFormat>
  <Paragraphs>367</Paragraphs>
  <Slides>46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Century Gothic</vt:lpstr>
      <vt:lpstr>Corbel</vt:lpstr>
      <vt:lpstr>Franklin Gothic Book</vt:lpstr>
      <vt:lpstr>Tahoma</vt:lpstr>
      <vt:lpstr>Tunga</vt:lpstr>
      <vt:lpstr>Mylar</vt:lpstr>
      <vt:lpstr>Semantic Information Modeling for Federation</vt:lpstr>
      <vt:lpstr>What is SIMF?</vt:lpstr>
      <vt:lpstr>Pivoting through a conceptual model</vt:lpstr>
      <vt:lpstr>Two primary use cases</vt:lpstr>
      <vt:lpstr>Submitters</vt:lpstr>
      <vt:lpstr>Primary Input and Collaborators</vt:lpstr>
      <vt:lpstr>SIMF Team – who has been involved?</vt:lpstr>
      <vt:lpstr>Conceptual Modeling</vt:lpstr>
      <vt:lpstr>SIMF Components – conceptual models and mappings</vt:lpstr>
      <vt:lpstr>Threat/risk– conceptual models and mapping examples</vt:lpstr>
      <vt:lpstr>SIMF UML Profile Foundation</vt:lpstr>
      <vt:lpstr>Additional Profile Elements</vt:lpstr>
      <vt:lpstr>Roles</vt:lpstr>
      <vt:lpstr>Phases</vt:lpstr>
      <vt:lpstr>Quantity Kinds</vt:lpstr>
      <vt:lpstr>Mapping Semantics</vt:lpstr>
      <vt:lpstr>Representing the STIX physical model</vt:lpstr>
      <vt:lpstr>XML Representation represents concept</vt:lpstr>
      <vt:lpstr>“Facades” provide mapped views of the conceptual model</vt:lpstr>
      <vt:lpstr>Physical/logical elements represent concepts (may be in facades)</vt:lpstr>
      <vt:lpstr>Facades utilize representations and property paths</vt:lpstr>
      <vt:lpstr>Facades utilize representations and property paths</vt:lpstr>
      <vt:lpstr>Mapping patterns for complex relations</vt:lpstr>
      <vt:lpstr>UML Profile – meta model mapping</vt:lpstr>
      <vt:lpstr>PowerPoint Presentation</vt:lpstr>
      <vt:lpstr>SIMF Meta Model</vt:lpstr>
      <vt:lpstr>SIMF Packages</vt:lpstr>
      <vt:lpstr>Conceptual top level</vt:lpstr>
      <vt:lpstr>Context</vt:lpstr>
      <vt:lpstr>Types</vt:lpstr>
      <vt:lpstr>Situations</vt:lpstr>
      <vt:lpstr>Relations</vt:lpstr>
      <vt:lpstr>Representation</vt:lpstr>
      <vt:lpstr>Templates</vt:lpstr>
      <vt:lpstr>Quantifiers</vt:lpstr>
      <vt:lpstr>Expressions</vt:lpstr>
      <vt:lpstr>Lexical Scope</vt:lpstr>
      <vt:lpstr>Quantity Kinds &amp; Units</vt:lpstr>
      <vt:lpstr>Terms</vt:lpstr>
      <vt:lpstr>Prototyping</vt:lpstr>
      <vt:lpstr>Prototype Design</vt:lpstr>
      <vt:lpstr>Example Dictionary</vt:lpstr>
      <vt:lpstr>Map log example</vt:lpstr>
      <vt:lpstr>Example rules*</vt:lpstr>
      <vt:lpstr>Resulting data graph</vt:lpstr>
      <vt:lpstr>Other parts of the spec</vt:lpstr>
    </vt:vector>
  </TitlesOfParts>
  <Company>Model Driven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AESIG Update</dc:title>
  <dc:creator>Cory Casanave</dc:creator>
  <cp:lastModifiedBy>Cory Casanave</cp:lastModifiedBy>
  <cp:revision>475</cp:revision>
  <cp:lastPrinted>2011-10-30T17:23:59Z</cp:lastPrinted>
  <dcterms:created xsi:type="dcterms:W3CDTF">2011-03-23T03:11:03Z</dcterms:created>
  <dcterms:modified xsi:type="dcterms:W3CDTF">2016-04-20T18:37:19Z</dcterms:modified>
</cp:coreProperties>
</file>