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456" r:id="rId2"/>
    <p:sldId id="539" r:id="rId3"/>
    <p:sldId id="545" r:id="rId4"/>
    <p:sldId id="546" r:id="rId5"/>
    <p:sldId id="547" r:id="rId6"/>
    <p:sldId id="541" r:id="rId7"/>
    <p:sldId id="542" r:id="rId8"/>
    <p:sldId id="543" r:id="rId9"/>
    <p:sldId id="544" r:id="rId10"/>
    <p:sldId id="537" r:id="rId11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86458" autoAdjust="0"/>
  </p:normalViewPr>
  <p:slideViewPr>
    <p:cSldViewPr>
      <p:cViewPr varScale="1">
        <p:scale>
          <a:sx n="94" d="100"/>
          <a:sy n="94" d="100"/>
        </p:scale>
        <p:origin x="-9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  <a:p>
            <a:r>
              <a:rPr lang="en-US" dirty="0"/>
              <a:t>Jim Logan 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Information for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6402" y="304800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01" y="3751241"/>
            <a:ext cx="3011685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submission date: June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380467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26812CC-2C5F-418D-BAD7-32BB68568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have been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formal and provable grounding for the SMIF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</a:t>
            </a:r>
          </a:p>
          <a:p>
            <a:r>
              <a:rPr lang="en-US" dirty="0"/>
              <a:t>Where we hoped to be</a:t>
            </a:r>
          </a:p>
          <a:p>
            <a:pPr lvl="1"/>
            <a:r>
              <a:rPr lang="en-US" dirty="0"/>
              <a:t>Products and an open source foundation released</a:t>
            </a:r>
          </a:p>
          <a:p>
            <a:pPr lvl="1"/>
            <a:r>
              <a:rPr lang="en-US" dirty="0"/>
              <a:t>The formal grounding of SMIF done</a:t>
            </a:r>
          </a:p>
          <a:p>
            <a:pPr lvl="1"/>
            <a:r>
              <a:rPr lang="en-US" dirty="0"/>
              <a:t>Reviews of that formal grounding in progress for adoption next meeting</a:t>
            </a:r>
          </a:p>
          <a:p>
            <a:r>
              <a:rPr lang="en-US" dirty="0"/>
              <a:t>Where we are – implementation focus</a:t>
            </a:r>
          </a:p>
          <a:p>
            <a:pPr lvl="1"/>
            <a:r>
              <a:rPr lang="en-US" dirty="0"/>
              <a:t>No Magic CCM is “in the marketplace”; still a partial but growing implementation</a:t>
            </a:r>
          </a:p>
          <a:p>
            <a:pPr lvl="1"/>
            <a:r>
              <a:rPr lang="en-US" dirty="0"/>
              <a:t>A full open source implementation is in progress, but not ready </a:t>
            </a:r>
          </a:p>
          <a:p>
            <a:pPr lvl="2"/>
            <a:r>
              <a:rPr lang="en-US" dirty="0"/>
              <a:t>This implementation is intended to generate most of the formal artifacts</a:t>
            </a:r>
          </a:p>
          <a:p>
            <a:pPr lvl="2"/>
            <a:r>
              <a:rPr lang="en-US" dirty="0"/>
              <a:t>It has taken time to get the meta-recursive self generating machinery in place</a:t>
            </a:r>
          </a:p>
          <a:p>
            <a:pPr lvl="2"/>
            <a:r>
              <a:rPr lang="en-US" dirty="0"/>
              <a:t>It will be used to generate a portion of the formal grounding</a:t>
            </a:r>
          </a:p>
          <a:p>
            <a:r>
              <a:rPr lang="en-US" dirty="0"/>
              <a:t>So, we are asking for another extension – until the June  2018 meeting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C30237-7DD9-4047-BA30-558311A415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2FC263-85E1-4F53-B4B0-B5B6246D98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446F51-4B75-49E0-A1D8-482EEFC1D0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DD2DC20-A4D7-4D07-8B5C-0D2C544F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49905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9EEB1C-74A0-4205-9825-7941089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B9F9CD-E4C9-4B17-9204-6DD1ACD05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A4081-D9D4-4522-8276-7D1C460426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2AC93AB-609A-4CD3-9A22-0434D1A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572797"/>
            <a:ext cx="85629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Prototype model &amp; semantics implementation preview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xmlns="" id="{20F6F7BB-6C07-4E1F-86B0-934C34DFB452}"/>
              </a:ext>
            </a:extLst>
          </p:cNvPr>
          <p:cNvSpPr/>
          <p:nvPr/>
        </p:nvSpPr>
        <p:spPr>
          <a:xfrm>
            <a:off x="3404754" y="5356947"/>
            <a:ext cx="154896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“SMIF Full”</a:t>
            </a:r>
          </a:p>
          <a:p>
            <a:pPr algn="ctr"/>
            <a:r>
              <a:rPr lang="en-US" sz="1600" dirty="0"/>
              <a:t>RDF Repository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xmlns="" id="{D1FD1D33-CD8B-4283-A33E-D905D91348A2}"/>
              </a:ext>
            </a:extLst>
          </p:cNvPr>
          <p:cNvSpPr/>
          <p:nvPr/>
        </p:nvSpPr>
        <p:spPr>
          <a:xfrm>
            <a:off x="568036" y="1624878"/>
            <a:ext cx="1600200" cy="121920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SMIF</a:t>
            </a:r>
          </a:p>
          <a:p>
            <a:pPr algn="ctr"/>
            <a:r>
              <a:rPr lang="en-US" sz="1600" dirty="0"/>
              <a:t>UML Models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xmlns="" id="{6659766A-E52A-4C3C-BA53-D045F1923A8A}"/>
              </a:ext>
            </a:extLst>
          </p:cNvPr>
          <p:cNvSpPr/>
          <p:nvPr/>
        </p:nvSpPr>
        <p:spPr>
          <a:xfrm>
            <a:off x="2469572" y="2895600"/>
            <a:ext cx="3622964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SMIF Java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xmlns="" id="{1B63F041-65AF-4B1E-8805-80CE77AF3AAD}"/>
              </a:ext>
            </a:extLst>
          </p:cNvPr>
          <p:cNvSpPr/>
          <p:nvPr/>
        </p:nvSpPr>
        <p:spPr>
          <a:xfrm>
            <a:off x="2469572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xmlns="" id="{2287463B-472F-4FC5-A122-C6F9D24A5E2F}"/>
              </a:ext>
            </a:extLst>
          </p:cNvPr>
          <p:cNvSpPr/>
          <p:nvPr/>
        </p:nvSpPr>
        <p:spPr>
          <a:xfrm>
            <a:off x="727364" y="3505200"/>
            <a:ext cx="1143000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UML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xmlns="" id="{520B1F08-5404-425D-A3C5-A12D111F680D}"/>
              </a:ext>
            </a:extLst>
          </p:cNvPr>
          <p:cNvSpPr/>
          <p:nvPr/>
        </p:nvSpPr>
        <p:spPr>
          <a:xfrm>
            <a:off x="5178136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xmlns="" id="{8BBFFD98-C357-472A-A09A-221BB5513D18}"/>
              </a:ext>
            </a:extLst>
          </p:cNvPr>
          <p:cNvSpPr/>
          <p:nvPr/>
        </p:nvSpPr>
        <p:spPr>
          <a:xfrm>
            <a:off x="3383972" y="3505200"/>
            <a:ext cx="914400" cy="609600"/>
          </a:xfrm>
          <a:prstGeom prst="flowChartProcess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RDF/OWL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xmlns="" id="{A77833B1-9B22-45AC-B182-C2BC059E7358}"/>
              </a:ext>
            </a:extLst>
          </p:cNvPr>
          <p:cNvSpPr/>
          <p:nvPr/>
        </p:nvSpPr>
        <p:spPr>
          <a:xfrm flipV="1">
            <a:off x="6092536" y="3011632"/>
            <a:ext cx="685800" cy="9906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F0E2EFBB-98D4-42A3-8AE3-DDB0EBDA9F0D}"/>
              </a:ext>
            </a:extLst>
          </p:cNvPr>
          <p:cNvSpPr/>
          <p:nvPr/>
        </p:nvSpPr>
        <p:spPr>
          <a:xfrm>
            <a:off x="1870364" y="3700462"/>
            <a:ext cx="595744" cy="301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4CBAADD2-265A-409E-97DB-8EDC26558C1F}"/>
              </a:ext>
            </a:extLst>
          </p:cNvPr>
          <p:cNvSpPr/>
          <p:nvPr/>
        </p:nvSpPr>
        <p:spPr>
          <a:xfrm>
            <a:off x="1146464" y="2801433"/>
            <a:ext cx="304800" cy="707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xmlns="" id="{8BF97E70-A161-4934-A6F2-8034357E6C04}"/>
              </a:ext>
            </a:extLst>
          </p:cNvPr>
          <p:cNvSpPr/>
          <p:nvPr/>
        </p:nvSpPr>
        <p:spPr>
          <a:xfrm>
            <a:off x="3643745" y="4114800"/>
            <a:ext cx="381000" cy="1394547"/>
          </a:xfrm>
          <a:prstGeom prst="up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xmlns="" id="{5FD09A0D-EB2E-442E-97BC-478086584810}"/>
              </a:ext>
            </a:extLst>
          </p:cNvPr>
          <p:cNvSpPr/>
          <p:nvPr/>
        </p:nvSpPr>
        <p:spPr>
          <a:xfrm>
            <a:off x="5188526" y="4114800"/>
            <a:ext cx="900545" cy="38532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9BF60AA5-D0AE-4D42-9084-75157F4E0D6F}"/>
              </a:ext>
            </a:extLst>
          </p:cNvPr>
          <p:cNvSpPr/>
          <p:nvPr/>
        </p:nvSpPr>
        <p:spPr>
          <a:xfrm>
            <a:off x="4298372" y="3508664"/>
            <a:ext cx="8763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 Rules</a:t>
            </a:r>
          </a:p>
          <a:p>
            <a:pPr algn="ctr"/>
            <a:r>
              <a:rPr lang="en-US" sz="1400" dirty="0"/>
              <a:t>Facet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xmlns="" id="{BE9C6C1F-8369-48C5-A50B-E5FB826D8048}"/>
              </a:ext>
            </a:extLst>
          </p:cNvPr>
          <p:cNvSpPr/>
          <p:nvPr/>
        </p:nvSpPr>
        <p:spPr>
          <a:xfrm>
            <a:off x="4495800" y="4121728"/>
            <a:ext cx="381000" cy="139454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xmlns="" id="{BDAE364C-550D-4749-A67B-D290FD54BF5C}"/>
              </a:ext>
            </a:extLst>
          </p:cNvPr>
          <p:cNvSpPr/>
          <p:nvPr/>
        </p:nvSpPr>
        <p:spPr>
          <a:xfrm>
            <a:off x="5098291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xmlns="" id="{13097914-15B4-41F4-8258-4A18F7B0ABFA}"/>
              </a:ext>
            </a:extLst>
          </p:cNvPr>
          <p:cNvSpPr/>
          <p:nvPr/>
        </p:nvSpPr>
        <p:spPr>
          <a:xfrm>
            <a:off x="5895289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xmlns="" id="{33DDDBB4-3FD4-4014-9790-B8ADEAB05CE2}"/>
              </a:ext>
            </a:extLst>
          </p:cNvPr>
          <p:cNvSpPr/>
          <p:nvPr/>
        </p:nvSpPr>
        <p:spPr>
          <a:xfrm>
            <a:off x="6692287" y="5438412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“Flat”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xmlns="" id="{14A33B4F-6407-45C9-ACBA-400FE15AA76D}"/>
              </a:ext>
            </a:extLst>
          </p:cNvPr>
          <p:cNvSpPr/>
          <p:nvPr/>
        </p:nvSpPr>
        <p:spPr>
          <a:xfrm>
            <a:off x="5098290" y="5130182"/>
            <a:ext cx="3172865" cy="2803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03821916-3A08-4502-A86B-F2D131E87F09}"/>
              </a:ext>
            </a:extLst>
          </p:cNvPr>
          <p:cNvSpPr/>
          <p:nvPr/>
        </p:nvSpPr>
        <p:spPr>
          <a:xfrm rot="4966502">
            <a:off x="7280748" y="3782074"/>
            <a:ext cx="2438400" cy="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this a good idea?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xmlns="" id="{69436F79-2E9D-4BC0-AF5B-DD404892B7BF}"/>
              </a:ext>
            </a:extLst>
          </p:cNvPr>
          <p:cNvSpPr/>
          <p:nvPr/>
        </p:nvSpPr>
        <p:spPr>
          <a:xfrm>
            <a:off x="6349712" y="1624878"/>
            <a:ext cx="1695450" cy="896867"/>
          </a:xfrm>
          <a:prstGeom prst="wedgeRoundRectCallout">
            <a:avLst>
              <a:gd name="adj1" fmla="val -39946"/>
              <a:gd name="adj2" fmla="val 130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Generated from SMIF Model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xmlns="" id="{CD4D1923-1C24-40C1-A1E4-66783108815C}"/>
              </a:ext>
            </a:extLst>
          </p:cNvPr>
          <p:cNvSpPr/>
          <p:nvPr/>
        </p:nvSpPr>
        <p:spPr>
          <a:xfrm>
            <a:off x="8283187" y="5415264"/>
            <a:ext cx="854156" cy="640209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CL/IKL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67CE61C-5D9E-4E96-B09F-0E2FFC8DD3C1}"/>
              </a:ext>
            </a:extLst>
          </p:cNvPr>
          <p:cNvSpPr txBox="1"/>
          <p:nvPr/>
        </p:nvSpPr>
        <p:spPr>
          <a:xfrm>
            <a:off x="291437" y="4426961"/>
            <a:ext cx="288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facet provides an adapter between external data and a SMIF counterpart at any meta-level. A SMIF Object may have multiple facets.</a:t>
            </a:r>
          </a:p>
          <a:p>
            <a:endParaRPr lang="en-US" sz="1400" dirty="0"/>
          </a:p>
          <a:p>
            <a:r>
              <a:rPr lang="en-US" sz="1400" dirty="0"/>
              <a:t>Mappings &amp; federations are (conceptually) between SMIF objects.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D68C0CC-9763-4709-91FE-9A624BE402A9}"/>
              </a:ext>
            </a:extLst>
          </p:cNvPr>
          <p:cNvSpPr/>
          <p:nvPr/>
        </p:nvSpPr>
        <p:spPr>
          <a:xfrm>
            <a:off x="5749082" y="6264340"/>
            <a:ext cx="1108363" cy="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xmlns="" id="{49E21620-DAD3-47A1-95E3-4A8C5A2390F5}"/>
              </a:ext>
            </a:extLst>
          </p:cNvPr>
          <p:cNvSpPr/>
          <p:nvPr/>
        </p:nvSpPr>
        <p:spPr>
          <a:xfrm rot="10800000">
            <a:off x="6891217" y="6079772"/>
            <a:ext cx="457200" cy="4988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xmlns="" id="{87776924-A6E6-4235-96AE-212195700A02}"/>
              </a:ext>
            </a:extLst>
          </p:cNvPr>
          <p:cNvSpPr/>
          <p:nvPr/>
        </p:nvSpPr>
        <p:spPr>
          <a:xfrm rot="10800000" flipH="1">
            <a:off x="5296065" y="6064467"/>
            <a:ext cx="457200" cy="498894"/>
          </a:xfrm>
          <a:prstGeom prst="bentArrow">
            <a:avLst>
              <a:gd name="adj1" fmla="val 25000"/>
              <a:gd name="adj2" fmla="val 27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xmlns="" id="{8E73117E-8633-4F73-A5E1-A7B0745449B6}"/>
              </a:ext>
            </a:extLst>
          </p:cNvPr>
          <p:cNvSpPr/>
          <p:nvPr/>
        </p:nvSpPr>
        <p:spPr>
          <a:xfrm>
            <a:off x="6511633" y="4032842"/>
            <a:ext cx="1717967" cy="764042"/>
          </a:xfrm>
          <a:prstGeom prst="wedgeRoundRectCallout">
            <a:avLst>
              <a:gd name="adj1" fmla="val -78486"/>
              <a:gd name="adj2" fmla="val -16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Implements SMIF Semantics as Java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6C04CE6-C794-4ED1-B6D7-DC477516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28" y="116558"/>
            <a:ext cx="2701963" cy="1426548"/>
          </a:xfrm>
          <a:prstGeom prst="rect">
            <a:avLst/>
          </a:prstGeom>
        </p:spPr>
      </p:pic>
      <p:sp>
        <p:nvSpPr>
          <p:cNvPr id="38" name="Flowchart: Process 37">
            <a:extLst>
              <a:ext uri="{FF2B5EF4-FFF2-40B4-BE49-F238E27FC236}">
                <a16:creationId xmlns:a16="http://schemas.microsoft.com/office/drawing/2014/main" xmlns="" id="{753C76A3-8872-418B-B58C-CEE7E67EA83A}"/>
              </a:ext>
            </a:extLst>
          </p:cNvPr>
          <p:cNvSpPr/>
          <p:nvPr/>
        </p:nvSpPr>
        <p:spPr>
          <a:xfrm>
            <a:off x="7491838" y="5431841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XMI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</p:spTree>
    <p:extLst>
      <p:ext uri="{BB962C8B-B14F-4D97-AF65-F5344CB8AC3E}">
        <p14:creationId xmlns:p14="http://schemas.microsoft.com/office/powerpoint/2010/main" val="428466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76500" y="4324713"/>
            <a:ext cx="7073415" cy="2563885"/>
            <a:chOff x="2476500" y="4324713"/>
            <a:chExt cx="7073415" cy="2563885"/>
          </a:xfrm>
        </p:grpSpPr>
        <p:grpSp>
          <p:nvGrpSpPr>
            <p:cNvPr id="2068" name="Group 2067"/>
            <p:cNvGrpSpPr/>
            <p:nvPr/>
          </p:nvGrpSpPr>
          <p:grpSpPr>
            <a:xfrm>
              <a:off x="2476500" y="4324713"/>
              <a:ext cx="7073415" cy="2319505"/>
              <a:chOff x="2476500" y="4324713"/>
              <a:chExt cx="7073415" cy="231950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689819" y="4324713"/>
                <a:ext cx="3860096" cy="830997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&lt;</a:t>
                </a:r>
                <a:r>
                  <a:rPr lang="en-US" sz="1200" dirty="0" err="1"/>
                  <a:t>PersonType</a:t>
                </a:r>
                <a:r>
                  <a:rPr lang="en-US" sz="1200" dirty="0"/>
                  <a:t>&gt;</a:t>
                </a:r>
              </a:p>
              <a:p>
                <a:r>
                  <a:rPr lang="en-US" sz="1200" dirty="0"/>
                  <a:t>	&lt;</a:t>
                </a:r>
                <a:r>
                  <a:rPr lang="en-US" sz="1200" dirty="0" err="1"/>
                  <a:t>NameText</a:t>
                </a:r>
                <a:r>
                  <a:rPr lang="en-US" sz="1200" dirty="0"/>
                  <a:t>&gt;Cory B. Casanave&lt;/</a:t>
                </a:r>
                <a:r>
                  <a:rPr lang="en-US" sz="1200" dirty="0" err="1"/>
                  <a:t>NameText</a:t>
                </a:r>
                <a:r>
                  <a:rPr lang="en-US" sz="1200" dirty="0"/>
                  <a:t>&gt;</a:t>
                </a:r>
              </a:p>
              <a:p>
                <a:r>
                  <a:rPr lang="en-US" sz="1200" dirty="0"/>
                  <a:t>	&lt;Weight-LBS&gt;234&lt;/Weight-LBS&gt;</a:t>
                </a:r>
              </a:p>
              <a:p>
                <a:r>
                  <a:rPr lang="en-US" sz="1200" dirty="0"/>
                  <a:t>&lt;/</a:t>
                </a:r>
                <a:r>
                  <a:rPr lang="en-US" sz="1200" dirty="0" err="1"/>
                  <a:t>PersonType</a:t>
                </a:r>
                <a:r>
                  <a:rPr lang="en-US" sz="1200" dirty="0"/>
                  <a:t>&gt;</a:t>
                </a:r>
              </a:p>
            </p:txBody>
          </p: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7691" y="5468983"/>
                <a:ext cx="2181225" cy="962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6500" y="5628218"/>
                <a:ext cx="2476500" cy="101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6284018" y="6431008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Excel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4230" y="6580821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UML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66810" y="5109535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XML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1651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an actual “Person”, Cory Casanave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is a concept of this person shared in this room, right 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Here is one representation of him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“Person” is a shared concept, independent of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may also be shared agreement that Cory is a person and some other “facts”</a:t>
            </a:r>
          </a:p>
          <a:p>
            <a:pPr marL="457200" lvl="1" indent="-285750"/>
            <a:r>
              <a:rPr lang="en-US" dirty="0"/>
              <a:t>“Cory Casanave” is a name for this person</a:t>
            </a:r>
          </a:p>
          <a:p>
            <a:pPr marL="457200" lvl="1" indent="-285750"/>
            <a:r>
              <a:rPr lang="en-US" dirty="0"/>
              <a:t>He weighs 240 LBS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are multiple data representations about Cory Casanave which may or may not agree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Those representations can be grounded in concepts (semantics), assisting federation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“Pivoting” through a conceptual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1709389"/>
            <a:ext cx="1392324" cy="19084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9000" y="2309307"/>
            <a:ext cx="3886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665558" y="1253840"/>
            <a:ext cx="1828800" cy="990600"/>
          </a:xfrm>
          <a:prstGeom prst="cloudCallout">
            <a:avLst>
              <a:gd name="adj1" fmla="val -83690"/>
              <a:gd name="adj2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Concept of</a:t>
            </a:r>
          </a:p>
          <a:p>
            <a:pPr algn="ctr"/>
            <a:r>
              <a:rPr lang="en-US" sz="1400" dirty="0"/>
              <a:t>“Cory Casanave”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4800600" y="2703370"/>
            <a:ext cx="1828800" cy="990600"/>
          </a:xfrm>
          <a:prstGeom prst="cloudCallout">
            <a:avLst>
              <a:gd name="adj1" fmla="val -138087"/>
              <a:gd name="adj2" fmla="val -2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Concept of a</a:t>
            </a:r>
          </a:p>
          <a:p>
            <a:pPr algn="ctr"/>
            <a:r>
              <a:rPr lang="en-US" sz="1400" dirty="0"/>
              <a:t>“Person”</a:t>
            </a:r>
          </a:p>
        </p:txBody>
      </p:sp>
      <p:grpSp>
        <p:nvGrpSpPr>
          <p:cNvPr id="2067" name="Group 2066"/>
          <p:cNvGrpSpPr/>
          <p:nvPr/>
        </p:nvGrpSpPr>
        <p:grpSpPr>
          <a:xfrm>
            <a:off x="3886200" y="1310478"/>
            <a:ext cx="3772716" cy="5214363"/>
            <a:chOff x="3886200" y="1310478"/>
            <a:chExt cx="3772716" cy="5214363"/>
          </a:xfrm>
        </p:grpSpPr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 flipH="1" flipV="1">
              <a:off x="5715000" y="3692915"/>
              <a:ext cx="457200" cy="72668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172200" y="2136466"/>
              <a:ext cx="609600" cy="23593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509181" y="3617849"/>
              <a:ext cx="399703" cy="217335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6545580" y="1811225"/>
              <a:ext cx="769620" cy="43321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886200" y="2136466"/>
              <a:ext cx="914400" cy="371899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576353" y="3600042"/>
              <a:ext cx="814253" cy="226412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060" idx="3"/>
              <a:endCxn id="10" idx="3"/>
            </p:cNvCxnSpPr>
            <p:nvPr/>
          </p:nvCxnSpPr>
          <p:spPr>
            <a:xfrm flipH="1" flipV="1">
              <a:off x="5579958" y="1310478"/>
              <a:ext cx="2078958" cy="5029697"/>
            </a:xfrm>
            <a:prstGeom prst="curvedConnector4">
              <a:avLst>
                <a:gd name="adj1" fmla="val -64614"/>
                <a:gd name="adj2" fmla="val 105671"/>
              </a:avLst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413336" y="615550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sp>
        <p:nvSpPr>
          <p:cNvPr id="4" name="Right Arrow 3"/>
          <p:cNvSpPr/>
          <p:nvPr/>
        </p:nvSpPr>
        <p:spPr>
          <a:xfrm>
            <a:off x="12032" y="5867733"/>
            <a:ext cx="1905000" cy="57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3/2014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Copyright (c) 2012-2014 Data Access Technologies, Inc. as Model Driven Solutions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457200"/>
            <a:ext cx="9570328" cy="773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1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partial but growing SMIF profile implementation that is informing the SMIF specification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No Magic product that has been on the market since 2015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plugin to </a:t>
            </a:r>
            <a:r>
              <a:rPr lang="en-US" dirty="0" err="1"/>
              <a:t>MagicDraw</a:t>
            </a:r>
            <a:r>
              <a:rPr lang="en-US" dirty="0"/>
              <a:t>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Part of Cameo EA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the Financial Industry Business Ontology (FIBO) efforts: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Diagrams used for the business stakeholder view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Natural language glossary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45720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Cameo Concept Modeler?</a:t>
            </a:r>
          </a:p>
        </p:txBody>
      </p:sp>
    </p:spTree>
    <p:extLst>
      <p:ext uri="{BB962C8B-B14F-4D97-AF65-F5344CB8AC3E}">
        <p14:creationId xmlns:p14="http://schemas.microsoft.com/office/powerpoint/2010/main" val="339576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Ingests existing 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</a:t>
            </a:r>
            <a:r>
              <a:rPr lang="en-US" dirty="0" smtClean="0"/>
              <a:t>visual domain </a:t>
            </a:r>
            <a:r>
              <a:rPr lang="en-US" dirty="0"/>
              <a:t>concept modeling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</a:t>
            </a:r>
            <a:r>
              <a:rPr lang="en-US" dirty="0"/>
              <a:t>validation with business </a:t>
            </a:r>
            <a:r>
              <a:rPr lang="en-US" dirty="0" smtClean="0"/>
              <a:t>SMEs of </a:t>
            </a:r>
            <a:r>
              <a:rPr lang="en-US" dirty="0" smtClean="0"/>
              <a:t>diagrams </a:t>
            </a:r>
            <a:r>
              <a:rPr lang="en-US" dirty="0"/>
              <a:t>and natural-language </a:t>
            </a:r>
            <a:r>
              <a:rPr lang="en-US" dirty="0" smtClean="0"/>
              <a:t>glossary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Emits </a:t>
            </a:r>
            <a:r>
              <a:rPr lang="en-US" dirty="0"/>
              <a:t>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“Round trips” edited </a:t>
            </a:r>
            <a:r>
              <a:rPr lang="en-US" dirty="0" smtClean="0"/>
              <a:t>OWL and “sanctioned” FIBO 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CCM 18.x Do Now?</a:t>
            </a:r>
          </a:p>
        </p:txBody>
      </p:sp>
    </p:spTree>
    <p:extLst>
      <p:ext uri="{BB962C8B-B14F-4D97-AF65-F5344CB8AC3E}">
        <p14:creationId xmlns:p14="http://schemas.microsoft.com/office/powerpoint/2010/main" val="136646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Record design decisions to forward generate information models in SQL, XML, OWL, SHACL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Connect to Cameo Data Modeler 19.x for generation of SQL and XML schemas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Bidirectionally</a:t>
            </a:r>
            <a:r>
              <a:rPr lang="en-US" dirty="0"/>
              <a:t> map multiple information models to reference concept models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Information federation / semantic mediation: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Across multiple systems, query data representing business concepts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Provide the models to be used by runtime information-federation engines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Project federated information for analytics engines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 analysis-level models for executable UML (i.e., </a:t>
            </a:r>
            <a:r>
              <a:rPr lang="en-US" dirty="0" err="1"/>
              <a:t>fUML</a:t>
            </a:r>
            <a:r>
              <a:rPr lang="en-US" dirty="0"/>
              <a:t>, Alf, full code generation)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CCM do in version 19.x and beyond?</a:t>
            </a:r>
          </a:p>
        </p:txBody>
      </p:sp>
    </p:spTree>
    <p:extLst>
      <p:ext uri="{BB962C8B-B14F-4D97-AF65-F5344CB8AC3E}">
        <p14:creationId xmlns:p14="http://schemas.microsoft.com/office/powerpoint/2010/main" val="279890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Implementations have been informing the specification: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Discovered a problem with reusable UML constraints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Discovered </a:t>
            </a:r>
            <a:r>
              <a:rPr lang="en-US" dirty="0"/>
              <a:t>shortcomings in work with the FIBO team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experience validating FIBO-V with actual business SMEs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feedback on profile understandability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Refinement </a:t>
            </a:r>
            <a:r>
              <a:rPr lang="en-US" dirty="0" smtClean="0"/>
              <a:t>made to the </a:t>
            </a:r>
            <a:r>
              <a:rPr lang="en-US" dirty="0"/>
              <a:t>SMIF model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stronger </a:t>
            </a:r>
            <a:r>
              <a:rPr lang="en-US" dirty="0"/>
              <a:t>formalization and provable grounding of the SMIF kernel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Plan </a:t>
            </a:r>
            <a:r>
              <a:rPr lang="en-US" dirty="0"/>
              <a:t>to exceed the requirements of the OMG process by having multiple implementations on adoption, not one year later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Note: Internet standards are based on running code and rough consensus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reschedule SMIF?</a:t>
            </a:r>
          </a:p>
        </p:txBody>
      </p:sp>
    </p:spTree>
    <p:extLst>
      <p:ext uri="{BB962C8B-B14F-4D97-AF65-F5344CB8AC3E}">
        <p14:creationId xmlns:p14="http://schemas.microsoft.com/office/powerpoint/2010/main" val="232885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10504</TotalTime>
  <Words>754</Words>
  <Application>Microsoft Macintosh PowerPoint</Application>
  <PresentationFormat>On-screen Show (4:3)</PresentationFormat>
  <Paragraphs>134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Mylar</vt:lpstr>
      <vt:lpstr>Semantic Modeling Information for Federation</vt:lpstr>
      <vt:lpstr>Status</vt:lpstr>
      <vt:lpstr>Prototype model &amp; semantics implementation preview</vt:lpstr>
      <vt:lpstr>Example of “Pivoting” through a conceptual model</vt:lpstr>
      <vt:lpstr>PowerPoint Presentation</vt:lpstr>
      <vt:lpstr>What is the Cameo Concept Modeler?</vt:lpstr>
      <vt:lpstr>What does CCM 18.x Do Now?</vt:lpstr>
      <vt:lpstr>What will CCM do in version 19.x and beyond?</vt:lpstr>
      <vt:lpstr>Why reschedule SMIF?</vt:lpstr>
      <vt:lpstr>Motion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Jim Logan</cp:lastModifiedBy>
  <cp:revision>599</cp:revision>
  <cp:lastPrinted>2011-10-30T17:23:59Z</cp:lastPrinted>
  <dcterms:created xsi:type="dcterms:W3CDTF">2011-03-23T03:11:03Z</dcterms:created>
  <dcterms:modified xsi:type="dcterms:W3CDTF">2017-09-27T16:54:40Z</dcterms:modified>
</cp:coreProperties>
</file>