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456" r:id="rId2"/>
    <p:sldId id="463" r:id="rId3"/>
    <p:sldId id="599" r:id="rId4"/>
    <p:sldId id="469" r:id="rId5"/>
    <p:sldId id="567" r:id="rId6"/>
    <p:sldId id="576" r:id="rId7"/>
    <p:sldId id="598" r:id="rId8"/>
    <p:sldId id="596" r:id="rId9"/>
    <p:sldId id="597" r:id="rId10"/>
    <p:sldId id="573" r:id="rId11"/>
    <p:sldId id="574" r:id="rId12"/>
    <p:sldId id="579" r:id="rId13"/>
    <p:sldId id="580" r:id="rId14"/>
    <p:sldId id="578" r:id="rId15"/>
    <p:sldId id="584" r:id="rId16"/>
    <p:sldId id="582" r:id="rId17"/>
    <p:sldId id="583" r:id="rId18"/>
    <p:sldId id="589" r:id="rId19"/>
    <p:sldId id="593" r:id="rId20"/>
    <p:sldId id="577" r:id="rId21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26" autoAdjust="0"/>
    <p:restoredTop sz="86410" autoAdjust="0"/>
  </p:normalViewPr>
  <p:slideViewPr>
    <p:cSldViewPr>
      <p:cViewPr varScale="1">
        <p:scale>
          <a:sx n="74" d="100"/>
          <a:sy n="74" d="100"/>
        </p:scale>
        <p:origin x="3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65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893"/>
    </p:cViewPr>
  </p:sorterViewPr>
  <p:notesViewPr>
    <p:cSldViewPr>
      <p:cViewPr varScale="1">
        <p:scale>
          <a:sx n="51" d="100"/>
          <a:sy n="51" d="100"/>
        </p:scale>
        <p:origin x="2088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3DDEA-0647-42E3-B21A-D8FF77E39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C0839-A752-4026-B076-2AA4A81C13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 rot="16200000">
            <a:off x="-2918387" y="2939489"/>
            <a:ext cx="6522574" cy="685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49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Oct.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6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9" y="4612889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280"/>
            <a:ext cx="8540472" cy="1148568"/>
          </a:xfrm>
        </p:spPr>
        <p:txBody>
          <a:bodyPr>
            <a:normAutofit/>
          </a:bodyPr>
          <a:lstStyle/>
          <a:p>
            <a:r>
              <a:rPr lang="en-US" dirty="0"/>
              <a:t>Cory Casanave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2" y="389651"/>
            <a:ext cx="7680960" cy="2438399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 Modeling for Information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38" y="307740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Cory-c\Documents\Company\MDSSVN\Marketing\Graphics\Model Driven Solutions\ModelDrivenSolutionsVerticle Logo.jpg">
            <a:extLst>
              <a:ext uri="{FF2B5EF4-FFF2-40B4-BE49-F238E27FC236}">
                <a16:creationId xmlns:a16="http://schemas.microsoft.com/office/drawing/2014/main" id="{106864D7-2B17-4D68-8672-191FCAFCB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082322"/>
            <a:ext cx="3264408" cy="15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8E24C-B8BA-4F00-8D00-1156E97CFA92}"/>
              </a:ext>
            </a:extLst>
          </p:cNvPr>
          <p:cNvSpPr txBox="1"/>
          <p:nvPr/>
        </p:nvSpPr>
        <p:spPr>
          <a:xfrm>
            <a:off x="243840" y="3764306"/>
            <a:ext cx="401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Conceptual Modeling  Concepts</a:t>
            </a:r>
          </a:p>
        </p:txBody>
      </p:sp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4E9F1-98FC-4D6F-AD0B-FFA49CB5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7" y="4258847"/>
            <a:ext cx="7936508" cy="203174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Roles define what something is for or how it behaves in a certain context, not “what it is”. A “relative thing”</a:t>
            </a:r>
          </a:p>
          <a:p>
            <a:r>
              <a:rPr lang="en-US" dirty="0"/>
              <a:t>A role is a &lt;&lt;Facet Of&gt;&gt; or &lt;&lt;Role Of&gt;&gt; what it can be a role of.</a:t>
            </a:r>
          </a:p>
          <a:p>
            <a:r>
              <a:rPr lang="en-US" dirty="0"/>
              <a:t>An entity can play any number of roles and these roles may change over time.</a:t>
            </a:r>
          </a:p>
          <a:p>
            <a:r>
              <a:rPr lang="en-US" dirty="0"/>
              <a:t>Roles can be contextual and specialize other roles</a:t>
            </a:r>
          </a:p>
          <a:p>
            <a:r>
              <a:rPr lang="en-US" dirty="0"/>
              <a:t>Roles are usually established by relationships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80ADE7-DD84-48A6-A0E5-4A13B3316DE6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Threat &amp; Risk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11" name="Oval 10"/>
          <p:cNvSpPr/>
          <p:nvPr/>
        </p:nvSpPr>
        <p:spPr>
          <a:xfrm>
            <a:off x="6130356" y="5405061"/>
            <a:ext cx="1377891" cy="80907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B9D7AE-9F88-4284-9F77-D39037964BE9}"/>
              </a:ext>
            </a:extLst>
          </p:cNvPr>
          <p:cNvSpPr/>
          <p:nvPr/>
        </p:nvSpPr>
        <p:spPr>
          <a:xfrm>
            <a:off x="703875" y="5528301"/>
            <a:ext cx="1295400" cy="68583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D1D69B-D4D3-421D-B43C-19F79FFB6C1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Phases (or states) are classifications of objects over their lifetime.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 Child, Teenager, Adult or Invoiced, Late, Paid</a:t>
            </a:r>
          </a:p>
          <a:p>
            <a:r>
              <a:rPr lang="en-US" dirty="0"/>
              <a:t>May be combined with other types using unions and intersection (e.g. teenage driver)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F9A5793-53E3-4EFA-8FEB-3135A2F5C16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7886700" y="6543676"/>
            <a:ext cx="876300" cy="247650"/>
          </a:xfrm>
        </p:spPr>
        <p:txBody>
          <a:bodyPr/>
          <a:lstStyle/>
          <a:p>
            <a:fld id="{C5349D12-3EF0-44B0-8484-0F10BE0E01DA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809749" y="6543676"/>
            <a:ext cx="4086225" cy="247650"/>
          </a:xfrm>
        </p:spPr>
        <p:txBody>
          <a:bodyPr/>
          <a:lstStyle/>
          <a:p>
            <a:r>
              <a:rPr lang="en-US"/>
              <a:t>Threat &amp; Risk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85A53C-8C86-411A-B9B4-60E3ED48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409216"/>
            <a:ext cx="2526024" cy="2247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00A6D-AB34-43E3-89EC-4C789AF64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633627"/>
            <a:ext cx="1444538" cy="14778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1E4CE-09F2-4A0E-BAC2-85E31AC6B7CE}"/>
              </a:ext>
            </a:extLst>
          </p:cNvPr>
          <p:cNvSpPr txBox="1"/>
          <p:nvPr/>
        </p:nvSpPr>
        <p:spPr>
          <a:xfrm>
            <a:off x="5728277" y="2169158"/>
            <a:ext cx="2484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Teenager is a phase of a person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607FC6-4EC4-40E8-81D7-C91DDE55BE88}"/>
              </a:ext>
            </a:extLst>
          </p:cNvPr>
          <p:cNvSpPr txBox="1"/>
          <p:nvPr/>
        </p:nvSpPr>
        <p:spPr>
          <a:xfrm>
            <a:off x="5638800" y="5751576"/>
            <a:ext cx="254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teenagers who are licensed drivers are teenage drivers</a:t>
            </a:r>
          </a:p>
        </p:txBody>
      </p:sp>
    </p:spTree>
    <p:extLst>
      <p:ext uri="{BB962C8B-B14F-4D97-AF65-F5344CB8AC3E}">
        <p14:creationId xmlns:p14="http://schemas.microsoft.com/office/powerpoint/2010/main" val="367865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3774D4-3630-4EDD-8C87-E263114AE9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Relationships are meaningful atomic concepts involving a set of other entities or relationships. A “Mediating thing”.</a:t>
            </a:r>
          </a:p>
          <a:p>
            <a:r>
              <a:rPr lang="en-US" sz="1600" dirty="0"/>
              <a:t>There can be any number of  related “ends”, but two ends is most common</a:t>
            </a:r>
          </a:p>
          <a:p>
            <a:r>
              <a:rPr lang="en-US" sz="1600" dirty="0"/>
              <a:t>Relationships are atomic &amp; static “Situations”, the involved ends do not change over the lifetime of the relationship. The context and “truth value” of the relationship may change.</a:t>
            </a:r>
          </a:p>
          <a:p>
            <a:r>
              <a:rPr lang="en-US" sz="1600" dirty="0"/>
              <a:t>Relationships are temporal – exist for a timeframe. The timeframe of a relationship may or may not match the timeframe of the “ends”</a:t>
            </a:r>
          </a:p>
          <a:p>
            <a:r>
              <a:rPr lang="en-US" sz="1600" dirty="0"/>
              <a:t>Relationships may be involved in other relationships and may have characteristics</a:t>
            </a:r>
          </a:p>
          <a:p>
            <a:r>
              <a:rPr lang="en-US" sz="1600" dirty="0"/>
              <a:t>We refer to these independent relationships as “first class” relationships.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6598F-6024-4081-A6EA-CEE1CC95C1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FFFCE-1528-4928-81C1-2F0EF2397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00E1-76AE-4730-8EFE-717311524F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38AFF9-123A-4898-9D2E-F8FD07D3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CEE59-8614-47EC-A61C-F15C2584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76" y="4970070"/>
            <a:ext cx="5117460" cy="12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4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C7545F-3E1B-4350-BA2F-71E3D93DAC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Associations are similar to relationships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temporal – they exist for the lifetime of the related “ends”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have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to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known as “Formal Relations”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most directly to simple properties (e.g. OWL or Java)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EAE2E-5702-46AF-BACE-F407F9B3A0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7401E-A82C-4C9A-9BE0-67035FBC64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84D9-6B8C-46B6-B4E5-A49A5867FD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499A2F-CF65-4BCE-8A7F-69830747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DC050-B745-4B8D-9E5E-E536A283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76" y="4191000"/>
            <a:ext cx="5117460" cy="812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3C2F9-2E43-442B-8129-CA9FC996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49" y="5313810"/>
            <a:ext cx="6285714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33241A-E45E-40F8-9139-557F99837B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E37D04-6533-477E-9A47-6E1204B3B8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4086224" cy="4288536"/>
          </a:xfrm>
        </p:spPr>
        <p:txBody>
          <a:bodyPr>
            <a:normAutofit/>
          </a:bodyPr>
          <a:lstStyle/>
          <a:p>
            <a:r>
              <a:rPr lang="en-US" dirty="0"/>
              <a:t>Characteristics (attributes) are features inherent in another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like “properties” in many languages</a:t>
            </a:r>
          </a:p>
          <a:p>
            <a:r>
              <a:rPr lang="en-US" dirty="0"/>
              <a:t>Usually have a value type as their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John has a weight of 60 KG</a:t>
            </a:r>
          </a:p>
          <a:p>
            <a:r>
              <a:rPr lang="en-US" dirty="0"/>
              <a:t>Characteristics are temporal (have a timeframe) &amp; identifiable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John weighed 60kg on March 3</a:t>
            </a:r>
            <a:r>
              <a:rPr lang="en-US" baseline="30000" dirty="0"/>
              <a:t>rd</a:t>
            </a:r>
            <a:r>
              <a:rPr lang="en-US" dirty="0"/>
              <a:t>, 2011</a:t>
            </a:r>
          </a:p>
          <a:p>
            <a:r>
              <a:rPr lang="en-US" dirty="0"/>
              <a:t>In conceptual reference models, quantity kinds (e.g. Mass) are preferred over specific units (e.g. kg) or data types (e.g. “Real”) as the types of characteristics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220749-9753-4169-9293-377240E8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/ Attributes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126DF-FE17-478F-BFAA-810C35E29C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AE5D-0149-4C5A-A92B-FE37D1C17D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F36F2-D3B7-472E-8A7F-36CC0B1932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7C2BA-C2B8-4D25-86CA-60FB855C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2625168"/>
            <a:ext cx="2537045" cy="15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8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635EA-BD9A-44CA-B062-5E194DD67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Properties encompass the “ends” of associations and relationships, and characteristics</a:t>
            </a:r>
          </a:p>
          <a:p>
            <a:r>
              <a:rPr lang="en-US" dirty="0"/>
              <a:t>Like everything else – properties have types (property types) and instances (called bindings)</a:t>
            </a:r>
          </a:p>
          <a:p>
            <a:r>
              <a:rPr lang="en-US" dirty="0"/>
              <a:t>Properties can be specialized and restricted</a:t>
            </a:r>
          </a:p>
          <a:p>
            <a:r>
              <a:rPr lang="en-US" dirty="0"/>
              <a:t>Models typically define property types</a:t>
            </a:r>
          </a:p>
          <a:p>
            <a:r>
              <a:rPr lang="en-US" dirty="0"/>
              <a:t>Specialized properties may be “virtually derived”, not define a new concept but restrict an existing one. These have no name or the same name as their super-property</a:t>
            </a:r>
          </a:p>
          <a:p>
            <a:r>
              <a:rPr lang="en-US" dirty="0"/>
              <a:t>Property specialization is either a “subset” or redefines (equivalent set)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8376A-1675-4086-AA9A-E57262369C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Oct. 2017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4FDA2-D9FB-4461-941A-619581CC50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C0376-63B7-4FD1-A73F-AC5D6F4C8D2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E43FF4-92BF-471A-B633-8F8D213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73607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4EB5DC-BDC7-4165-94EB-F5858F86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5294"/>
            <a:ext cx="9144000" cy="286214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91E5AA-99C4-4906-9818-CCC2355F7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Subset properties define subtypes of other property types (ends of associations or relationships, characteristics,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Extent of subset property is a subset of super-property</a:t>
            </a:r>
          </a:p>
          <a:p>
            <a:r>
              <a:rPr lang="en-US" dirty="0"/>
              <a:t>May tighten constraints – multiplicity, type,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3A680-73E4-4E91-967C-D708E3134A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Oct. 2017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EFD96-4935-4F12-BEF6-5B045E8305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86608-557F-4D08-88D3-EF1A6F0BD72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61E936-D702-4177-B272-99A005B6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properties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3DBC0F-95A8-4417-BB1E-79FE0B2DE1BB}"/>
              </a:ext>
            </a:extLst>
          </p:cNvPr>
          <p:cNvSpPr/>
          <p:nvPr/>
        </p:nvSpPr>
        <p:spPr>
          <a:xfrm>
            <a:off x="1676400" y="5334000"/>
            <a:ext cx="1524000" cy="80907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CCC78B-1C41-4BF3-95AF-20159FEF6915}"/>
              </a:ext>
            </a:extLst>
          </p:cNvPr>
          <p:cNvSpPr/>
          <p:nvPr/>
        </p:nvSpPr>
        <p:spPr>
          <a:xfrm>
            <a:off x="6216014" y="5334000"/>
            <a:ext cx="1670686" cy="80907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F31858-3C28-468E-BF85-876AE7769E6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051357" y="3886200"/>
            <a:ext cx="568643" cy="14478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9C9FAC-BE7A-4FB7-BC02-E6073A5C1B0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133600" y="3886200"/>
            <a:ext cx="304800" cy="14478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1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D62101-97AC-4CEB-A5D3-6EFAE1E1AA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Redefined properties define subtypes of other property types (ends of associations or relationships, characteristics, </a:t>
            </a:r>
            <a:r>
              <a:rPr lang="en-US" dirty="0" err="1"/>
              <a:t>etc</a:t>
            </a:r>
            <a:r>
              <a:rPr lang="en-US" dirty="0"/>
              <a:t>) and </a:t>
            </a:r>
            <a:r>
              <a:rPr lang="en-US" b="1" i="1" dirty="0"/>
              <a:t>replace the super-property in the given context</a:t>
            </a:r>
            <a:r>
              <a:rPr lang="en-US" dirty="0"/>
              <a:t>.</a:t>
            </a:r>
          </a:p>
          <a:p>
            <a:r>
              <a:rPr lang="en-US" dirty="0"/>
              <a:t>Extent of redefined property is the same as the extent of super-property</a:t>
            </a:r>
          </a:p>
          <a:p>
            <a:r>
              <a:rPr lang="en-US" dirty="0"/>
              <a:t>May tighten constraints – multiplicity, type, etc.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5493D-2CDB-4F7D-B994-5EB7575DBB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Oct.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B27F8-1EA8-4884-96EC-993A25B7ED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9275-1882-42BC-A134-3A4BB7CDBF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A0CA943-3873-40BE-B3D4-5580B299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Redefined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DE034-2A1A-4858-A70D-CA79A033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80" y="3505200"/>
            <a:ext cx="7161904" cy="247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9BA093-25CD-4F6B-A84C-DB19C0990119}"/>
              </a:ext>
            </a:extLst>
          </p:cNvPr>
          <p:cNvSpPr txBox="1"/>
          <p:nvPr/>
        </p:nvSpPr>
        <p:spPr>
          <a:xfrm>
            <a:off x="3808223" y="5968294"/>
            <a:ext cx="208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Restriction Example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D2D40F-5DCC-44BD-9A92-9A92944CE7B3}"/>
              </a:ext>
            </a:extLst>
          </p:cNvPr>
          <p:cNvSpPr/>
          <p:nvPr/>
        </p:nvSpPr>
        <p:spPr>
          <a:xfrm>
            <a:off x="1524000" y="5045070"/>
            <a:ext cx="2819400" cy="80907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D5253-6FB9-4F08-BC9C-6BAB1BD1CEC7}"/>
              </a:ext>
            </a:extLst>
          </p:cNvPr>
          <p:cNvSpPr/>
          <p:nvPr/>
        </p:nvSpPr>
        <p:spPr>
          <a:xfrm>
            <a:off x="5205305" y="5045070"/>
            <a:ext cx="2819400" cy="80907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46078D-F6A0-4AAD-B2E3-A2AC79C83CD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667000" y="4191000"/>
            <a:ext cx="266700" cy="85407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6C6B75-506A-4BC3-8127-335265C0BF7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953000" y="4114800"/>
            <a:ext cx="1662005" cy="93027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3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5057774" cy="4099560"/>
          </a:xfrm>
        </p:spPr>
        <p:txBody>
          <a:bodyPr>
            <a:normAutofit/>
          </a:bodyPr>
          <a:lstStyle/>
          <a:p>
            <a:r>
              <a:rPr lang="en-US" dirty="0"/>
              <a:t>For numeric characteristics, we want to know what it means (e.g. Temperature), not the kind of number (Real).</a:t>
            </a:r>
          </a:p>
          <a:p>
            <a:r>
              <a:rPr lang="en-US" dirty="0"/>
              <a:t>&lt;&lt;Quantity Kind&gt;&gt; is an aspect common to mutually comparable quantities represented by one or more units. </a:t>
            </a:r>
          </a:p>
          <a:p>
            <a:r>
              <a:rPr lang="en-US" dirty="0"/>
              <a:t>A “unit value” represents a quantity kind, there are multiple units representing temperature.</a:t>
            </a:r>
          </a:p>
          <a:p>
            <a:r>
              <a:rPr lang="en-US" dirty="0"/>
              <a:t>A physical representation would then represent the unit as some kind of number in a specified unit.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5793-53E3-4EFA-8FEB-3135A2F5C16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Threat &amp; Risk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Quantity Kinds &amp; Units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0"/>
            <a:ext cx="58039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3A553-1458-4B7C-83A5-50C08D0AB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176795"/>
            <a:ext cx="2844444" cy="17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3A3F1F-0890-4C38-B0F1-245EA871C4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0714" y="1472311"/>
            <a:ext cx="3886200" cy="4288536"/>
          </a:xfrm>
        </p:spPr>
        <p:txBody>
          <a:bodyPr/>
          <a:lstStyle/>
          <a:p>
            <a:r>
              <a:rPr lang="en-US" dirty="0"/>
              <a:t>Subtypes are “complete” if there can be no more subtypes of the supertype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Subtypes of “Animal” are incomplete – there are other kinds of animals</a:t>
            </a:r>
          </a:p>
          <a:p>
            <a:r>
              <a:rPr lang="en-US" dirty="0"/>
              <a:t>Subtypes are “disjoint” if they can’t be mixed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the same thing can’t be a cat and a dog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99280" y="2247465"/>
            <a:ext cx="3676650" cy="2333625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and Disjoint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574B8-64B5-43AC-A8CE-1379339448C2}"/>
              </a:ext>
            </a:extLst>
          </p:cNvPr>
          <p:cNvSpPr txBox="1"/>
          <p:nvPr/>
        </p:nvSpPr>
        <p:spPr>
          <a:xfrm>
            <a:off x="1135284" y="5937759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Disjoint may also use a dependency </a:t>
            </a:r>
          </a:p>
        </p:txBody>
      </p:sp>
    </p:spTree>
    <p:extLst>
      <p:ext uri="{BB962C8B-B14F-4D97-AF65-F5344CB8AC3E}">
        <p14:creationId xmlns:p14="http://schemas.microsoft.com/office/powerpoint/2010/main" val="23568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2368704" cy="4288536"/>
          </a:xfrm>
        </p:spPr>
        <p:txBody>
          <a:bodyPr/>
          <a:lstStyle/>
          <a:p>
            <a:r>
              <a:rPr lang="en-US" dirty="0"/>
              <a:t>We need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common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the various information syntaxes and systems represent those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rules for translating between them in various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information and data are governed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Models for Semantic Mediation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7986163" y="6543676"/>
            <a:ext cx="876300" cy="247650"/>
          </a:xfrm>
        </p:spPr>
        <p:txBody>
          <a:bodyPr/>
          <a:lstStyle/>
          <a:p>
            <a:fld id="{987D7693-E132-40A2-A808-4CF056E677D9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268890" y="1662567"/>
            <a:ext cx="2514600" cy="1905000"/>
          </a:xfrm>
          <a:prstGeom prst="cloudCallout">
            <a:avLst>
              <a:gd name="adj1" fmla="val 23579"/>
              <a:gd name="adj2" fmla="val 64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  <a:p>
            <a:pPr algn="ctr"/>
            <a:r>
              <a:rPr lang="en-US" dirty="0"/>
              <a:t>Concepts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3003305" y="1433011"/>
            <a:ext cx="1447890" cy="8382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Right Arrow 10"/>
          <p:cNvSpPr/>
          <p:nvPr/>
        </p:nvSpPr>
        <p:spPr>
          <a:xfrm rot="20686656">
            <a:off x="4417726" y="3281146"/>
            <a:ext cx="1652589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Represents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24729" y="2486244"/>
            <a:ext cx="1652589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Represents</a:t>
            </a:r>
          </a:p>
        </p:txBody>
      </p:sp>
      <p:sp>
        <p:nvSpPr>
          <p:cNvPr id="13" name="Right Arrow 12"/>
          <p:cNvSpPr/>
          <p:nvPr/>
        </p:nvSpPr>
        <p:spPr>
          <a:xfrm rot="853713">
            <a:off x="4504651" y="1719372"/>
            <a:ext cx="1652589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Represents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2722800" y="2445348"/>
            <a:ext cx="1447890" cy="8382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2716855" y="3500438"/>
            <a:ext cx="1447890" cy="8382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12" y="3851917"/>
            <a:ext cx="2189797" cy="142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32212" y="5279715"/>
            <a:ext cx="200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Conceptual Reference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3370" y="5538836"/>
            <a:ext cx="15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Mapping Rules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00" y="4458500"/>
            <a:ext cx="1426006" cy="154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494697" y="5996242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&amp; Message Model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23" y="4195077"/>
            <a:ext cx="1493831" cy="136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6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870C5B-B911-490F-9E2A-3AACD281EE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10574" cy="47244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type represents some kind of thing that exists in our conceived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models are conceptual, information models are application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inheritance &amp; multiple (instance) classification is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has metadata – source (including derivations), provenance &amp; timeframe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Things change – time matters (the world is not static or a snapshot)</a:t>
            </a:r>
          </a:p>
          <a:p>
            <a:pPr marL="457200" lvl="1" indent="-285750"/>
            <a:r>
              <a:rPr lang="en-US" dirty="0"/>
              <a:t>E.G. Relationships, situations and characteristics are temporal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is contextual (the world is not first order)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Statements are not “deleted”, they go in and out of context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Facts about the world is open, conclusions (and computations) are contextual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Trust in information varies, not everything that can be inferenced should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Independence from representation (e.g. schema) and processing technologies (including inference engines)</a:t>
            </a:r>
          </a:p>
          <a:p>
            <a:pPr marL="457200" lvl="1" indent="-285750"/>
            <a:r>
              <a:rPr lang="en-US" dirty="0"/>
              <a:t>But, we can bind to any of these technologies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1BCFD-01F4-4D9A-8AFE-B1511B475A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B03A17-ADB7-4C98-BEFB-7A7CE0AB7F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AD14-5428-447B-B063-D48A34E0D2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94EC8B-8E55-49CC-A73C-AF3983FB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Based Model Theory</a:t>
            </a:r>
          </a:p>
        </p:txBody>
      </p:sp>
    </p:spTree>
    <p:extLst>
      <p:ext uri="{BB962C8B-B14F-4D97-AF65-F5344CB8AC3E}">
        <p14:creationId xmlns:p14="http://schemas.microsoft.com/office/powerpoint/2010/main" val="258200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A91F95-02A9-4DAA-AE63-69FF7983A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Conceptual reference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A.K.A. “Concept Models” or “Business Information Models”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 subject area, such as a kind of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subject of the model is business concepts</a:t>
            </a:r>
          </a:p>
          <a:p>
            <a:r>
              <a:rPr lang="en-US" dirty="0"/>
              <a:t>Data and Message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data structures that store or transmit facts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optimized for an application or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subject of the model is data structures</a:t>
            </a:r>
          </a:p>
          <a:p>
            <a:r>
              <a:rPr lang="en-US" dirty="0"/>
              <a:t>Mapping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how data structures represent business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elaborated to support automated translation, integration or federation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subject of the model is mapping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34CC-940A-4940-AD4C-C613AE4A89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Oct. 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2A1E-751F-461B-BE17-30AAD4866E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7F7DDF-1E47-4C67-81AC-6020AA580A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328F7-F349-45EF-8E73-C16E9B3F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models</a:t>
            </a:r>
          </a:p>
        </p:txBody>
      </p:sp>
    </p:spTree>
    <p:extLst>
      <p:ext uri="{BB962C8B-B14F-4D97-AF65-F5344CB8AC3E}">
        <p14:creationId xmlns:p14="http://schemas.microsoft.com/office/powerpoint/2010/main" val="22406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As easy as possible for domain stakeholders to understand the models as diagrams, tables or text</a:t>
            </a:r>
          </a:p>
          <a:p>
            <a:r>
              <a:rPr lang="en-US" dirty="0"/>
              <a:t>“First class” n-</a:t>
            </a:r>
            <a:r>
              <a:rPr lang="en-US" dirty="0" err="1"/>
              <a:t>ary</a:t>
            </a:r>
            <a:r>
              <a:rPr lang="en-US" dirty="0"/>
              <a:t> relationships that may have properties and participate in other relationships</a:t>
            </a:r>
          </a:p>
          <a:p>
            <a:r>
              <a:rPr lang="en-US" dirty="0"/>
              <a:t>Recognition and representation of time, provenance and context – most facts are only true for a limited time and in specific situations</a:t>
            </a:r>
          </a:p>
          <a:p>
            <a:r>
              <a:rPr lang="en-US" dirty="0"/>
              <a:t>Roles, phases and other “non rigid” classifications that also may be time or situationally dependent</a:t>
            </a:r>
          </a:p>
          <a:p>
            <a:r>
              <a:rPr lang="en-US" dirty="0"/>
              <a:t>Hierarchies of types, relationship types and properties</a:t>
            </a:r>
          </a:p>
          <a:p>
            <a:r>
              <a:rPr lang="en-US" dirty="0"/>
              <a:t>Business values as represented by various systems of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conceptual modeling and mapping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21850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3CB0D576-2690-45AD-B447-EA7FFCAD9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Concept Modeling UML profile – based on the UML (Unified Modeling Language) standard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34CBC-79AE-44D2-AB43-F1F17F5B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4CD7E-6413-4510-B3FA-337FF64A6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CF3D-B3AB-4692-98C6-E56E7E96AD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B9CF06-2234-4878-A438-DAA2CD30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UML concept modeling</a:t>
            </a:r>
          </a:p>
        </p:txBody>
      </p:sp>
    </p:spTree>
    <p:extLst>
      <p:ext uri="{BB962C8B-B14F-4D97-AF65-F5344CB8AC3E}">
        <p14:creationId xmlns:p14="http://schemas.microsoft.com/office/powerpoint/2010/main" val="111573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823582-D231-411E-9B21-7DACA9CB00F0}"/>
              </a:ext>
            </a:extLst>
          </p:cNvPr>
          <p:cNvSpPr/>
          <p:nvPr/>
        </p:nvSpPr>
        <p:spPr>
          <a:xfrm>
            <a:off x="154027" y="784981"/>
            <a:ext cx="8989972" cy="5729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400" u="sng" dirty="0">
              <a:effectLst>
                <a:innerShdw blurRad="63500" dist="50800" dir="18900000">
                  <a:srgbClr val="FFFF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7EB43-633E-493A-89FE-41B45CC0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721" y="6543676"/>
            <a:ext cx="1466850" cy="247650"/>
          </a:xfrm>
        </p:spPr>
        <p:txBody>
          <a:bodyPr/>
          <a:lstStyle/>
          <a:p>
            <a:r>
              <a:rPr lang="en-US" dirty="0"/>
              <a:t>Oct. 2017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C02C3-DBD8-4122-8902-6D9E58B6C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DC4EA-8FC7-49C9-A515-8903E2AFCA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2199D2-4EBB-4C02-972D-B292B51A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51" y="72331"/>
            <a:ext cx="8792048" cy="717968"/>
          </a:xfrm>
        </p:spPr>
        <p:txBody>
          <a:bodyPr>
            <a:noAutofit/>
          </a:bodyPr>
          <a:lstStyle/>
          <a:p>
            <a:r>
              <a:rPr lang="en-US" sz="3200" dirty="0"/>
              <a:t>Foundational Conceptual Tools (Meta-Concepts)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A6E87-6281-43FF-B397-F89C1DC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9" y="1556749"/>
            <a:ext cx="1396825" cy="68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28EB2C-2A60-43A1-BE50-4279B54E7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098" y="5029984"/>
            <a:ext cx="5117460" cy="1217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A61277-BC99-44EC-B2F6-4E4EA25C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098" y="3610337"/>
            <a:ext cx="5117460" cy="812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9A167A-1509-44F1-8383-719DD9712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100" y="1556749"/>
            <a:ext cx="1607424" cy="9920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183425-8DDC-43F7-B245-AA44F6971EB6}"/>
              </a:ext>
            </a:extLst>
          </p:cNvPr>
          <p:cNvSpPr txBox="1"/>
          <p:nvPr/>
        </p:nvSpPr>
        <p:spPr>
          <a:xfrm>
            <a:off x="7166936" y="120014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Characteristics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C58F10-8314-4780-9C7C-057C417CB31D}"/>
              </a:ext>
            </a:extLst>
          </p:cNvPr>
          <p:cNvCxnSpPr>
            <a:cxnSpLocks/>
          </p:cNvCxnSpPr>
          <p:nvPr/>
        </p:nvCxnSpPr>
        <p:spPr>
          <a:xfrm flipH="1">
            <a:off x="8356880" y="1398600"/>
            <a:ext cx="370897" cy="825778"/>
          </a:xfrm>
          <a:prstGeom prst="curvedConnector4">
            <a:avLst>
              <a:gd name="adj1" fmla="val -61634"/>
              <a:gd name="adj2" fmla="val 99026"/>
            </a:avLst>
          </a:prstGeom>
          <a:ln w="2222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BFC951-223B-4C9B-B731-83E3915F02F1}"/>
              </a:ext>
            </a:extLst>
          </p:cNvPr>
          <p:cNvSpPr txBox="1"/>
          <p:nvPr/>
        </p:nvSpPr>
        <p:spPr>
          <a:xfrm>
            <a:off x="4039217" y="3241005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Associations (Always true between entities)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E96767-B62B-4C2A-9225-61BF3089BAB8}"/>
              </a:ext>
            </a:extLst>
          </p:cNvPr>
          <p:cNvSpPr txBox="1"/>
          <p:nvPr/>
        </p:nvSpPr>
        <p:spPr>
          <a:xfrm>
            <a:off x="4213784" y="4678614"/>
            <a:ext cx="397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Relationships (Independent/Contextual)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C5D040-BBA5-4A53-B0B3-0E8BB97C2C12}"/>
              </a:ext>
            </a:extLst>
          </p:cNvPr>
          <p:cNvSpPr txBox="1"/>
          <p:nvPr/>
        </p:nvSpPr>
        <p:spPr>
          <a:xfrm>
            <a:off x="613474" y="120014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Entity Types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A3813-2BDB-45C3-8B1B-78E034CF415C}"/>
              </a:ext>
            </a:extLst>
          </p:cNvPr>
          <p:cNvSpPr txBox="1"/>
          <p:nvPr/>
        </p:nvSpPr>
        <p:spPr>
          <a:xfrm>
            <a:off x="1276476" y="2526122"/>
            <a:ext cx="70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CBAE56-AB00-4525-9AF0-672919D01EE9}"/>
              </a:ext>
            </a:extLst>
          </p:cNvPr>
          <p:cNvSpPr txBox="1"/>
          <p:nvPr/>
        </p:nvSpPr>
        <p:spPr>
          <a:xfrm>
            <a:off x="2314786" y="440902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916C5A-D491-4D10-8184-AB8CE42C2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15" y="2909952"/>
            <a:ext cx="2558976" cy="1320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27661D-B827-45FA-8C59-C91249784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7008" y="1556749"/>
            <a:ext cx="1937511" cy="1096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3D7FCE-D05F-449D-BC5E-26D89B2B33C8}"/>
              </a:ext>
            </a:extLst>
          </p:cNvPr>
          <p:cNvSpPr txBox="1"/>
          <p:nvPr/>
        </p:nvSpPr>
        <p:spPr>
          <a:xfrm>
            <a:off x="2650165" y="120014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8D2E08A-F083-47FB-97F2-0DC924D9D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337" y="4792528"/>
            <a:ext cx="1600000" cy="80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3F89FA4-1C3E-47D5-A629-789E8D61AB93}"/>
              </a:ext>
            </a:extLst>
          </p:cNvPr>
          <p:cNvSpPr txBox="1"/>
          <p:nvPr/>
        </p:nvSpPr>
        <p:spPr>
          <a:xfrm>
            <a:off x="329873" y="4394200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&amp; Units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45DFFC0-F66B-42DD-8198-1237DF3A8B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9878" y="4808682"/>
            <a:ext cx="1444538" cy="14778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832B55-4897-482E-950D-BECB54573F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2849" y="1556749"/>
            <a:ext cx="2393176" cy="13207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FB3426-A6FC-4BC8-B342-25F393DE3605}"/>
              </a:ext>
            </a:extLst>
          </p:cNvPr>
          <p:cNvSpPr txBox="1"/>
          <p:nvPr/>
        </p:nvSpPr>
        <p:spPr>
          <a:xfrm>
            <a:off x="4941056" y="1200146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</p:spTree>
    <p:extLst>
      <p:ext uri="{BB962C8B-B14F-4D97-AF65-F5344CB8AC3E}">
        <p14:creationId xmlns:p14="http://schemas.microsoft.com/office/powerpoint/2010/main" val="286570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3631D-D35D-4976-B065-59FBA539F5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Subject Areas provide context for the definition and management of a set of concepts</a:t>
            </a:r>
          </a:p>
          <a:p>
            <a:r>
              <a:rPr lang="en-US" dirty="0"/>
              <a:t>Subject areas may also be used for governance</a:t>
            </a:r>
          </a:p>
          <a:p>
            <a:r>
              <a:rPr lang="en-US" dirty="0"/>
              <a:t>Subject areas may use or depend on other subject areas</a:t>
            </a:r>
          </a:p>
          <a:p>
            <a:r>
              <a:rPr lang="en-US" dirty="0"/>
              <a:t>Subject areas may contain other subject areas</a:t>
            </a:r>
          </a:p>
          <a:p>
            <a:r>
              <a:rPr lang="en-US" dirty="0"/>
              <a:t>Subject areas may be business domain focused or technology focused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mix-up what is being modeled, the business , data, or applications</a:t>
            </a:r>
          </a:p>
          <a:p>
            <a:r>
              <a:rPr lang="en-US" dirty="0"/>
              <a:t>Models typically define and/or use multiple subject areas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9F6B06-C3F5-4F02-9112-F89C9903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Subject Areas - Organizing Concepts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49CEC-5C8E-4FA5-BCA3-3E0F09F738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Oct. 2017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CE6E9-287F-4F0D-9005-E5FC564B40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674B-BE91-4FCE-8CFD-768A46F7FD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70999-131C-478D-A29D-6A8260539F8C}"/>
              </a:ext>
            </a:extLst>
          </p:cNvPr>
          <p:cNvSpPr txBox="1"/>
          <p:nvPr/>
        </p:nvSpPr>
        <p:spPr>
          <a:xfrm>
            <a:off x="6062248" y="1494009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Areas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0D950A-CC1C-4CAB-BAC8-A2FEE5AE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25" y="1899917"/>
            <a:ext cx="3060317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5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5D7CE47-6599-4647-861E-9B0BD840D5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648200" y="1463040"/>
            <a:ext cx="4214813" cy="230543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DB3153-A386-4856-8E9B-7597CF6AA9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sz="1700" dirty="0"/>
          </a:p>
          <a:p>
            <a:r>
              <a:rPr lang="en-US" sz="1700" dirty="0"/>
              <a:t>Everything in a model has more or more types</a:t>
            </a:r>
          </a:p>
          <a:p>
            <a:r>
              <a:rPr lang="en-US" sz="1700" dirty="0"/>
              <a:t>Types define a set of things that qualify as that type</a:t>
            </a:r>
          </a:p>
          <a:p>
            <a:r>
              <a:rPr lang="en-US" sz="1700" dirty="0"/>
              <a:t>A synonym for type is “Class” or “Classification”. Class is typically used in a more technical context.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700" dirty="0"/>
              <a:t>Every type has a business focused definition of what it is or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how it is used for a particular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how it is represented as data.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290E8A-0EF7-41EC-871B-23244F83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and their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32EA5-CE8E-4E56-9BAB-4B998DA40B6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Oct.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CF7B9-30DC-4593-A55C-401C232155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F38A-16F1-4551-9CFE-D9DB5078215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73A73E-7E35-4D8D-882A-4850893C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60698"/>
            <a:ext cx="3316104" cy="18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47FB-CE78-4587-9424-F82DAA7585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4086224" cy="42885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Types may specialize other types</a:t>
            </a:r>
          </a:p>
          <a:p>
            <a:r>
              <a:rPr lang="en-US" sz="1800" dirty="0"/>
              <a:t>Most types specialize at least one other type and may specialize more than one</a:t>
            </a:r>
          </a:p>
          <a:p>
            <a:r>
              <a:rPr lang="en-US" sz="1800" dirty="0"/>
              <a:t>A specialized type is known as the “subtype”</a:t>
            </a:r>
          </a:p>
          <a:p>
            <a:r>
              <a:rPr lang="en-US" sz="1800" dirty="0"/>
              <a:t>A more general type is known as the “supertype”</a:t>
            </a:r>
          </a:p>
          <a:p>
            <a:r>
              <a:rPr lang="en-US" sz="1800" dirty="0"/>
              <a:t>Everything that is a subtype is implicitly also all of the supertypes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E.g. all people are also animals and social agents</a:t>
            </a:r>
          </a:p>
          <a:p>
            <a:r>
              <a:rPr lang="en-US" sz="1800" dirty="0"/>
              <a:t>The inverse term “Generalization” is also commonly 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063DDB-24E3-43EE-AD40-C8A4805A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99DBD-B806-40A9-B09B-89643F6206B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Oct. 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34BA-CC27-42C2-96FB-DFAC70654F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F80FA8-E683-48F1-8365-4904CEAF6C5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559B94-7D60-4933-852D-DB9A034F1F8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497681" y="2864737"/>
            <a:ext cx="2692063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05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15277</TotalTime>
  <Words>1516</Words>
  <Application>Microsoft Office PowerPoint</Application>
  <PresentationFormat>On-screen Show (4:3)</PresentationFormat>
  <Paragraphs>200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Mylar</vt:lpstr>
      <vt:lpstr>Concept Modeling for Information Federation</vt:lpstr>
      <vt:lpstr>Concept Models for Semantic Mediation</vt:lpstr>
      <vt:lpstr>Kinds of models</vt:lpstr>
      <vt:lpstr>Important conceptual modeling and mapping capabilities</vt:lpstr>
      <vt:lpstr>Important features of UML concept modeling</vt:lpstr>
      <vt:lpstr>Foundational Conceptual Tools (Meta-Concepts)</vt:lpstr>
      <vt:lpstr>Subject Areas - Organizing Concepts</vt:lpstr>
      <vt:lpstr>Things and their types</vt:lpstr>
      <vt:lpstr>Specialization</vt:lpstr>
      <vt:lpstr>Roles</vt:lpstr>
      <vt:lpstr>Phases</vt:lpstr>
      <vt:lpstr>Relationships</vt:lpstr>
      <vt:lpstr>Associations</vt:lpstr>
      <vt:lpstr>Characteristics / Attributes</vt:lpstr>
      <vt:lpstr>Specializing properties</vt:lpstr>
      <vt:lpstr>Subset properties</vt:lpstr>
      <vt:lpstr>Redefined Properties</vt:lpstr>
      <vt:lpstr>Quantity Kinds &amp; Units</vt:lpstr>
      <vt:lpstr>Incomplete and Disjoint</vt:lpstr>
      <vt:lpstr>Type Based Model Theory</vt:lpstr>
    </vt:vector>
  </TitlesOfParts>
  <Company>Model Driven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Cory Casanave</cp:lastModifiedBy>
  <cp:revision>747</cp:revision>
  <cp:lastPrinted>2011-10-30T17:23:59Z</cp:lastPrinted>
  <dcterms:created xsi:type="dcterms:W3CDTF">2011-03-23T03:11:03Z</dcterms:created>
  <dcterms:modified xsi:type="dcterms:W3CDTF">2020-06-06T15:30:00Z</dcterms:modified>
</cp:coreProperties>
</file>