
<file path=[Content_Types].xml><?xml version="1.0" encoding="utf-8"?>
<Types xmlns="http://schemas.openxmlformats.org/package/2006/content-types">
  <Default Extension="png" ContentType="image/png"/>
  <Default Extension="jpg&amp;ehk=Uw2NwD3UDFds6tejnuoWVA&amp;r=0&amp;pid=OfficeInsert" ContentType="image/jpeg"/>
  <Default Extension="jpeg" ContentType="image/jpeg"/>
  <Default Extension="jpg&amp;ehk=j9ezEmLVVXX2BG5V5NasgA&amp;r=0&amp;pid=OfficeInsert" ContentType="image/jpeg"/>
  <Default Extension="jpg&amp;ehk=" ContentType="image/jpeg"/>
  <Default Extension="emf" ContentType="image/x-emf"/>
  <Default Extension="jpg&amp;ehk=kxhXQhfCM37v3Wvj6cIuJA&amp;r=0&amp;pid=OfficeInsert"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456" r:id="rId2"/>
    <p:sldId id="463" r:id="rId3"/>
    <p:sldId id="560" r:id="rId4"/>
    <p:sldId id="595" r:id="rId5"/>
    <p:sldId id="561" r:id="rId6"/>
    <p:sldId id="596" r:id="rId7"/>
    <p:sldId id="476" r:id="rId8"/>
    <p:sldId id="459" r:id="rId9"/>
    <p:sldId id="462" r:id="rId10"/>
    <p:sldId id="562" r:id="rId11"/>
    <p:sldId id="464" r:id="rId12"/>
    <p:sldId id="465" r:id="rId13"/>
    <p:sldId id="478" r:id="rId14"/>
    <p:sldId id="480" r:id="rId15"/>
    <p:sldId id="481" r:id="rId16"/>
    <p:sldId id="482" r:id="rId17"/>
    <p:sldId id="483" r:id="rId18"/>
    <p:sldId id="484" r:id="rId19"/>
    <p:sldId id="522" r:id="rId20"/>
    <p:sldId id="461" r:id="rId21"/>
    <p:sldId id="469" r:id="rId22"/>
    <p:sldId id="471" r:id="rId23"/>
    <p:sldId id="567" r:id="rId24"/>
    <p:sldId id="576" r:id="rId25"/>
    <p:sldId id="577" r:id="rId26"/>
    <p:sldId id="573" r:id="rId27"/>
    <p:sldId id="574" r:id="rId28"/>
    <p:sldId id="579" r:id="rId29"/>
    <p:sldId id="565" r:id="rId30"/>
    <p:sldId id="580" r:id="rId31"/>
    <p:sldId id="578" r:id="rId32"/>
    <p:sldId id="584" r:id="rId33"/>
    <p:sldId id="582" r:id="rId34"/>
    <p:sldId id="583" r:id="rId35"/>
    <p:sldId id="593" r:id="rId36"/>
    <p:sldId id="589" r:id="rId37"/>
    <p:sldId id="586" r:id="rId38"/>
    <p:sldId id="587" r:id="rId39"/>
    <p:sldId id="590" r:id="rId40"/>
    <p:sldId id="591" r:id="rId41"/>
    <p:sldId id="597" r:id="rId4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26" autoAdjust="0"/>
    <p:restoredTop sz="86410" autoAdjust="0"/>
  </p:normalViewPr>
  <p:slideViewPr>
    <p:cSldViewPr>
      <p:cViewPr varScale="1">
        <p:scale>
          <a:sx n="71" d="100"/>
          <a:sy n="71" d="100"/>
        </p:scale>
        <p:origin x="77" y="197"/>
      </p:cViewPr>
      <p:guideLst>
        <p:guide orient="horz" pos="2160"/>
        <p:guide pos="2880"/>
      </p:guideLst>
    </p:cSldViewPr>
  </p:slideViewPr>
  <p:outlineViewPr>
    <p:cViewPr>
      <p:scale>
        <a:sx n="33" d="100"/>
        <a:sy n="33" d="100"/>
      </p:scale>
      <p:origin x="0" y="-18653"/>
    </p:cViewPr>
  </p:outlineViewPr>
  <p:notesTextViewPr>
    <p:cViewPr>
      <p:scale>
        <a:sx n="1" d="1"/>
        <a:sy n="1" d="1"/>
      </p:scale>
      <p:origin x="0" y="0"/>
    </p:cViewPr>
  </p:notesTextViewPr>
  <p:sorterViewPr>
    <p:cViewPr varScale="1">
      <p:scale>
        <a:sx n="100" d="100"/>
        <a:sy n="100" d="100"/>
      </p:scale>
      <p:origin x="0" y="-15893"/>
    </p:cViewPr>
  </p:sorterViewPr>
  <p:notesViewPr>
    <p:cSldViewPr>
      <p:cViewPr varScale="1">
        <p:scale>
          <a:sx n="51" d="100"/>
          <a:sy n="51" d="100"/>
        </p:scale>
        <p:origin x="2088"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9/12/2018</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9/12/2018</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C3DDEA-0647-42E3-B21A-D8FF77E39598}" type="slidenum">
              <a:rPr lang="en-US" smtClean="0"/>
              <a:t>1</a:t>
            </a:fld>
            <a:endParaRPr lang="en-US"/>
          </a:p>
        </p:txBody>
      </p:sp>
    </p:spTree>
    <p:extLst>
      <p:ext uri="{BB962C8B-B14F-4D97-AF65-F5344CB8AC3E}">
        <p14:creationId xmlns:p14="http://schemas.microsoft.com/office/powerpoint/2010/main" val="17721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C3DDEA-0647-42E3-B21A-D8FF77E39598}" type="slidenum">
              <a:rPr lang="en-US" smtClean="0"/>
              <a:t>3</a:t>
            </a:fld>
            <a:endParaRPr lang="en-US"/>
          </a:p>
        </p:txBody>
      </p:sp>
    </p:spTree>
    <p:extLst>
      <p:ext uri="{BB962C8B-B14F-4D97-AF65-F5344CB8AC3E}">
        <p14:creationId xmlns:p14="http://schemas.microsoft.com/office/powerpoint/2010/main" val="348409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36</a:t>
            </a:fld>
            <a:endParaRPr lang="en-US"/>
          </a:p>
        </p:txBody>
      </p:sp>
    </p:spTree>
    <p:extLst>
      <p:ext uri="{BB962C8B-B14F-4D97-AF65-F5344CB8AC3E}">
        <p14:creationId xmlns:p14="http://schemas.microsoft.com/office/powerpoint/2010/main" val="201386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lvl1pPr>
              <a:defRPr/>
            </a:lvl1pPr>
          </a:lstStyle>
          <a:p>
            <a:r>
              <a:rPr lang="en-US" dirty="0"/>
              <a:t>Oct. 2017</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lvl1pPr>
              <a:defRPr/>
            </a:lvl1pPr>
          </a:lstStyle>
          <a:p>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lvl1pPr>
              <a:defRPr/>
            </a:lvl1pPr>
          </a:lstStyle>
          <a:p>
            <a:r>
              <a:rPr lang="en-US" dirty="0"/>
              <a:t>Oct. 2017</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Oct. 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Oct. 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Oct. 2017</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lvl1pPr>
              <a:defRPr/>
            </a:lvl1pPr>
          </a:lstStyle>
          <a:p>
            <a:r>
              <a:rPr lang="en-US" dirty="0"/>
              <a:t>Oct. 2017</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lvl1pPr>
              <a:defRPr/>
            </a:lvl1pPr>
          </a:lstStyle>
          <a:p>
            <a:r>
              <a:rPr lang="en-US" dirty="0"/>
              <a:t>Oct. 2017</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lvl1pPr>
              <a:defRPr/>
            </a:lvl1pPr>
          </a:lstStyle>
          <a:p>
            <a:r>
              <a:rPr lang="en-US" dirty="0"/>
              <a:t>Oct. 2017</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Oct. 2017</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12" name="Rectangle 11"/>
          <p:cNvSpPr/>
          <p:nvPr/>
        </p:nvSpPr>
        <p:spPr>
          <a:xfrm>
            <a:off x="0" y="15240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Oct. 2017</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a:xfrm rot="16200000">
            <a:off x="-2918387" y="2939489"/>
            <a:ext cx="6522574" cy="685800"/>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7049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lvl1pPr>
              <a:defRPr/>
            </a:lvl1pPr>
          </a:lstStyle>
          <a:p>
            <a:r>
              <a:rPr lang="en-US" dirty="0"/>
              <a:t>Oct. 2017</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lvl1pPr>
              <a:defRPr/>
            </a:lvl1pPr>
          </a:lstStyle>
          <a:p>
            <a:r>
              <a:rPr lang="en-US" dirty="0"/>
              <a:t>Oct. 2017</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Oct. 2017</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6" r:id="rId7"/>
    <p:sldLayoutId id="2147483691" r:id="rId8"/>
    <p:sldLayoutId id="2147483692" r:id="rId9"/>
    <p:sldLayoutId id="2147483693" r:id="rId10"/>
    <p:sldLayoutId id="2147483694" r:id="rId11"/>
    <p:sldLayoutId id="2147483695"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flickr.com/photos/jurgenappelo/5201843170" TargetMode="External"/><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20.jpg&amp;ehk=kxhXQhfCM37v3Wvj6cIuJA&amp;r=0&amp;pid=OfficeInsert"/></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iny.cc/Ontolog201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vimeo.com/42633357" TargetMode="External"/><Relationship Id="rId13" Type="http://schemas.openxmlformats.org/officeDocument/2006/relationships/image" Target="../media/image13.jpg&amp;ehk="/><Relationship Id="rId3" Type="http://schemas.openxmlformats.org/officeDocument/2006/relationships/image" Target="../media/image8.jpeg"/><Relationship Id="rId7" Type="http://schemas.openxmlformats.org/officeDocument/2006/relationships/image" Target="../media/image10.jpg&amp;ehk=j9ezEmLVVXX2BG5V5NasgA&amp;r=0&amp;pid=OfficeInsert"/><Relationship Id="rId12" Type="http://schemas.openxmlformats.org/officeDocument/2006/relationships/hyperlink" Target="http://www.picserver.org/i/integration.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bccla.org/2016/10/security-canada-information-sharing-act/" TargetMode="External"/><Relationship Id="rId11" Type="http://schemas.openxmlformats.org/officeDocument/2006/relationships/image" Target="../media/image12.jpg&amp;ehk=Uw2NwD3UDFds6tejnuoWVA&amp;r=0&amp;pid=OfficeInsert"/><Relationship Id="rId5" Type="http://schemas.openxmlformats.org/officeDocument/2006/relationships/image" Target="../media/image9.jpeg"/><Relationship Id="rId10" Type="http://schemas.openxmlformats.org/officeDocument/2006/relationships/hyperlink" Target="http://www.insidefaccialibro.com/2011_09_01_archive.html" TargetMode="External"/><Relationship Id="rId4" Type="http://schemas.openxmlformats.org/officeDocument/2006/relationships/hyperlink" Target="http://www.compliancebuilding.com/2014/06/19/comply-with-what/" TargetMode="External"/><Relationship Id="rId9" Type="http://schemas.openxmlformats.org/officeDocument/2006/relationships/image" Target="../media/image11.jpeg"/><Relationship Id="rId14" Type="http://schemas.openxmlformats.org/officeDocument/2006/relationships/image" Target="../media/image14.emf"/></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9" y="4612889"/>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3048280"/>
            <a:ext cx="8540472" cy="1148568"/>
          </a:xfrm>
        </p:spPr>
        <p:txBody>
          <a:bodyPr>
            <a:normAutofit/>
          </a:bodyPr>
          <a:lstStyle/>
          <a:p>
            <a:r>
              <a:rPr lang="en-US" dirty="0"/>
              <a:t>Cory Casanave</a:t>
            </a:r>
          </a:p>
          <a:p>
            <a:endParaRPr lang="en-US" dirty="0"/>
          </a:p>
        </p:txBody>
      </p:sp>
      <p:sp>
        <p:nvSpPr>
          <p:cNvPr id="2" name="Title 1"/>
          <p:cNvSpPr>
            <a:spLocks noGrp="1"/>
          </p:cNvSpPr>
          <p:nvPr>
            <p:ph type="title"/>
          </p:nvPr>
        </p:nvSpPr>
        <p:spPr>
          <a:xfrm>
            <a:off x="401782" y="389651"/>
            <a:ext cx="7680960" cy="2438399"/>
          </a:xfrm>
        </p:spPr>
        <p:txBody>
          <a:bodyPr>
            <a:normAutofit fontScale="90000"/>
          </a:bodyPr>
          <a:lstStyle/>
          <a:p>
            <a:r>
              <a:rPr lang="en-US" dirty="0"/>
              <a:t>Semantic Modeling for Information Federation</a:t>
            </a:r>
          </a:p>
        </p:txBody>
      </p:sp>
      <p:pic>
        <p:nvPicPr>
          <p:cNvPr id="4" name="Picture 3" descr="C:\Users\Cory-c\Documents\Company\MDSSVN\Marketing\Graphics\OMG\OMG - 150 dpi.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SMIF</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838" y="307740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Cory-c\Documents\Company\MDSSVN\Marketing\Graphics\Model Driven Solutions\ModelDrivenSolutionsVerticle Logo.jpg">
            <a:extLst>
              <a:ext uri="{FF2B5EF4-FFF2-40B4-BE49-F238E27FC236}">
                <a16:creationId xmlns:a16="http://schemas.microsoft.com/office/drawing/2014/main" id="{106864D7-2B17-4D68-8672-191FCAFCB5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5082322"/>
            <a:ext cx="3264408" cy="151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D99777-4107-47C8-8D64-ABED08885B64}"/>
              </a:ext>
            </a:extLst>
          </p:cNvPr>
          <p:cNvSpPr>
            <a:spLocks noGrp="1"/>
          </p:cNvSpPr>
          <p:nvPr>
            <p:ph type="dt" sz="half" idx="10"/>
          </p:nvPr>
        </p:nvSpPr>
        <p:spPr/>
        <p:txBody>
          <a:bodyPr/>
          <a:lstStyle/>
          <a:p>
            <a:r>
              <a:rPr lang="en-US" dirty="0"/>
              <a:t>Oct. 2017</a:t>
            </a:r>
          </a:p>
        </p:txBody>
      </p:sp>
      <p:sp>
        <p:nvSpPr>
          <p:cNvPr id="4" name="Slide Number Placeholder 3">
            <a:extLst>
              <a:ext uri="{FF2B5EF4-FFF2-40B4-BE49-F238E27FC236}">
                <a16:creationId xmlns:a16="http://schemas.microsoft.com/office/drawing/2014/main" id="{ABFA4EDD-DB4C-4D2C-9914-2AB8A959C697}"/>
              </a:ext>
            </a:extLst>
          </p:cNvPr>
          <p:cNvSpPr>
            <a:spLocks noGrp="1"/>
          </p:cNvSpPr>
          <p:nvPr>
            <p:ph type="sldNum" sz="quarter" idx="11"/>
          </p:nvPr>
        </p:nvSpPr>
        <p:spPr/>
        <p:txBody>
          <a:bodyPr/>
          <a:lstStyle/>
          <a:p>
            <a:fld id="{987D7693-E132-40A2-A808-4CF056E677D9}" type="slidenum">
              <a:rPr lang="en-US" smtClean="0"/>
              <a:t>10</a:t>
            </a:fld>
            <a:endParaRPr lang="en-US" dirty="0"/>
          </a:p>
        </p:txBody>
      </p:sp>
      <p:sp>
        <p:nvSpPr>
          <p:cNvPr id="5" name="Footer Placeholder 4">
            <a:extLst>
              <a:ext uri="{FF2B5EF4-FFF2-40B4-BE49-F238E27FC236}">
                <a16:creationId xmlns:a16="http://schemas.microsoft.com/office/drawing/2014/main" id="{F03D76DA-8C0B-4921-8561-5D4B8C71F319}"/>
              </a:ext>
            </a:extLst>
          </p:cNvPr>
          <p:cNvSpPr>
            <a:spLocks noGrp="1"/>
          </p:cNvSpPr>
          <p:nvPr>
            <p:ph type="ftr" sz="quarter" idx="12"/>
          </p:nvPr>
        </p:nvSpPr>
        <p:spPr/>
        <p:txBody>
          <a:bodyPr/>
          <a:lstStyle/>
          <a:p>
            <a:endParaRPr lang="en-US" dirty="0"/>
          </a:p>
        </p:txBody>
      </p:sp>
      <p:sp>
        <p:nvSpPr>
          <p:cNvPr id="7" name="Title 6">
            <a:extLst>
              <a:ext uri="{FF2B5EF4-FFF2-40B4-BE49-F238E27FC236}">
                <a16:creationId xmlns:a16="http://schemas.microsoft.com/office/drawing/2014/main" id="{84E47F83-C944-4A64-8D31-E7A0016AF0D3}"/>
              </a:ext>
            </a:extLst>
          </p:cNvPr>
          <p:cNvSpPr>
            <a:spLocks noGrp="1"/>
          </p:cNvSpPr>
          <p:nvPr>
            <p:ph type="title"/>
          </p:nvPr>
        </p:nvSpPr>
        <p:spPr>
          <a:xfrm>
            <a:off x="205740" y="533400"/>
            <a:ext cx="7680960" cy="1066800"/>
          </a:xfrm>
        </p:spPr>
        <p:txBody>
          <a:bodyPr/>
          <a:lstStyle/>
          <a:p>
            <a:r>
              <a:rPr lang="en-US" dirty="0"/>
              <a:t>Understandable and precise</a:t>
            </a:r>
          </a:p>
        </p:txBody>
      </p:sp>
      <p:pic>
        <p:nvPicPr>
          <p:cNvPr id="9" name="Picture 8">
            <a:extLst>
              <a:ext uri="{FF2B5EF4-FFF2-40B4-BE49-F238E27FC236}">
                <a16:creationId xmlns:a16="http://schemas.microsoft.com/office/drawing/2014/main" id="{84774209-04F9-4356-8C27-7F8DC007ED4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5740" y="1905001"/>
            <a:ext cx="3985260" cy="1950170"/>
          </a:xfrm>
          <a:prstGeom prst="rect">
            <a:avLst/>
          </a:prstGeom>
        </p:spPr>
      </p:pic>
      <p:pic>
        <p:nvPicPr>
          <p:cNvPr id="12" name="Picture 11" descr="A picture containing floor, indoor&#10;&#10;Description generated with high confidence">
            <a:extLst>
              <a:ext uri="{FF2B5EF4-FFF2-40B4-BE49-F238E27FC236}">
                <a16:creationId xmlns:a16="http://schemas.microsoft.com/office/drawing/2014/main" id="{8905D51B-B772-496D-A404-E6332702B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59" y="1905001"/>
            <a:ext cx="2995916" cy="4505987"/>
          </a:xfrm>
          <a:prstGeom prst="rect">
            <a:avLst/>
          </a:prstGeom>
        </p:spPr>
      </p:pic>
      <p:sp>
        <p:nvSpPr>
          <p:cNvPr id="13" name="TextBox 12">
            <a:extLst>
              <a:ext uri="{FF2B5EF4-FFF2-40B4-BE49-F238E27FC236}">
                <a16:creationId xmlns:a16="http://schemas.microsoft.com/office/drawing/2014/main" id="{165F4B9E-7180-4B28-BAB0-4777F59BD50C}"/>
              </a:ext>
            </a:extLst>
          </p:cNvPr>
          <p:cNvSpPr txBox="1"/>
          <p:nvPr/>
        </p:nvSpPr>
        <p:spPr>
          <a:xfrm>
            <a:off x="152400" y="4298865"/>
            <a:ext cx="4518660" cy="1754326"/>
          </a:xfrm>
          <a:prstGeom prst="rect">
            <a:avLst/>
          </a:prstGeom>
          <a:noFill/>
        </p:spPr>
        <p:txBody>
          <a:bodyPr wrap="square" rtlCol="0">
            <a:spAutoFit/>
          </a:bodyPr>
          <a:lstStyle/>
          <a:p>
            <a:r>
              <a:rPr lang="en-US" dirty="0"/>
              <a:t>Capture, disambiguate and precisely describe stakeholder concepts such that they can enable automation.</a:t>
            </a:r>
          </a:p>
          <a:p>
            <a:endParaRPr lang="en-US" dirty="0"/>
          </a:p>
          <a:p>
            <a:r>
              <a:rPr lang="en-US" dirty="0"/>
              <a:t>Represent these concepts so stakeholders can understand and validate them.</a:t>
            </a:r>
          </a:p>
        </p:txBody>
      </p:sp>
    </p:spTree>
    <p:extLst>
      <p:ext uri="{BB962C8B-B14F-4D97-AF65-F5344CB8AC3E}">
        <p14:creationId xmlns:p14="http://schemas.microsoft.com/office/powerpoint/2010/main" val="174160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t>Semantic mediation does</a:t>
            </a:r>
          </a:p>
          <a:p>
            <a:pPr marL="285750" indent="-285750">
              <a:buFont typeface="Arial" panose="020B0604020202020204" pitchFamily="34" charset="0"/>
              <a:buChar char="•"/>
            </a:pPr>
            <a:r>
              <a:rPr lang="en-US" dirty="0"/>
              <a:t>Capture shared concepts, this includes types, relationships, individuals and other concept kinds</a:t>
            </a:r>
          </a:p>
          <a:p>
            <a:pPr marL="285750" indent="-285750">
              <a:buFont typeface="Arial" panose="020B0604020202020204" pitchFamily="34" charset="0"/>
              <a:buChar char="•"/>
            </a:pPr>
            <a:r>
              <a:rPr lang="en-US" dirty="0"/>
              <a:t>Define a relationship between patterns of these concepts and patterns of data representations – it is not a word for word translation</a:t>
            </a:r>
          </a:p>
          <a:p>
            <a:pPr marL="285750" indent="-285750">
              <a:buFont typeface="Arial" panose="020B0604020202020204" pitchFamily="34" charset="0"/>
              <a:buChar char="•"/>
            </a:pPr>
            <a:r>
              <a:rPr lang="en-US" dirty="0"/>
              <a:t>Respect the context of the concepts and rules</a:t>
            </a:r>
          </a:p>
          <a:p>
            <a:pPr marL="285750" indent="-285750">
              <a:buFont typeface="Arial" panose="020B0604020202020204" pitchFamily="34" charset="0"/>
              <a:buChar char="•"/>
            </a:pPr>
            <a:r>
              <a:rPr lang="en-US" dirty="0"/>
              <a:t>Maintain the provenance of information</a:t>
            </a:r>
          </a:p>
          <a:p>
            <a:r>
              <a:rPr lang="en-US" dirty="0"/>
              <a:t>Semantic mediation does </a:t>
            </a:r>
            <a:r>
              <a:rPr lang="en-US" b="1" u="sng" dirty="0">
                <a:solidFill>
                  <a:srgbClr val="FF0000"/>
                </a:solidFill>
              </a:rPr>
              <a:t>not</a:t>
            </a:r>
          </a:p>
          <a:p>
            <a:pPr marL="285750" indent="-285750">
              <a:buFont typeface="Arial" panose="020B0604020202020204" pitchFamily="34" charset="0"/>
              <a:buChar char="•"/>
            </a:pPr>
            <a:r>
              <a:rPr lang="en-US" dirty="0"/>
              <a:t>Define applications that produce or consume information</a:t>
            </a:r>
          </a:p>
          <a:p>
            <a:pPr marL="285750" indent="-285750">
              <a:buFont typeface="Arial" panose="020B0604020202020204" pitchFamily="34" charset="0"/>
              <a:buChar char="•"/>
            </a:pPr>
            <a:r>
              <a:rPr lang="en-US" dirty="0"/>
              <a:t>Assert policy about what is “right”, “common” or “legal”</a:t>
            </a:r>
          </a:p>
          <a:p>
            <a:pPr marL="285750" indent="-285750">
              <a:buFont typeface="Arial" panose="020B0604020202020204" pitchFamily="34" charset="0"/>
              <a:buChar char="•"/>
            </a:pPr>
            <a:r>
              <a:rPr lang="en-US" dirty="0"/>
              <a:t>Structure information for an application perspective</a:t>
            </a:r>
          </a:p>
          <a:p>
            <a:pPr marL="285750" indent="-285750">
              <a:buFont typeface="Arial" panose="020B0604020202020204" pitchFamily="34" charset="0"/>
              <a:buChar char="•"/>
            </a:pPr>
            <a:r>
              <a:rPr lang="en-US" dirty="0"/>
              <a:t>Filter for “data quality”</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11</a:t>
            </a:fld>
            <a:endParaRPr lang="en-US" dirty="0"/>
          </a:p>
        </p:txBody>
      </p:sp>
      <p:sp>
        <p:nvSpPr>
          <p:cNvPr id="6" name="Title 5"/>
          <p:cNvSpPr>
            <a:spLocks noGrp="1"/>
          </p:cNvSpPr>
          <p:nvPr>
            <p:ph type="title"/>
          </p:nvPr>
        </p:nvSpPr>
        <p:spPr/>
        <p:txBody>
          <a:bodyPr>
            <a:noAutofit/>
          </a:bodyPr>
          <a:lstStyle/>
          <a:p>
            <a:r>
              <a:rPr lang="en-US" sz="3200" dirty="0"/>
              <a:t>Implications for the role of semantic mediation (conceptual reference models)</a:t>
            </a:r>
          </a:p>
        </p:txBody>
      </p:sp>
    </p:spTree>
    <p:extLst>
      <p:ext uri="{BB962C8B-B14F-4D97-AF65-F5344CB8AC3E}">
        <p14:creationId xmlns:p14="http://schemas.microsoft.com/office/powerpoint/2010/main" val="221489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r>
              <a:rPr lang="en-US" dirty="0"/>
              <a:t>Conceptual models and mappings, intended for the federation role</a:t>
            </a:r>
          </a:p>
          <a:p>
            <a:pPr marL="285750" indent="-285750">
              <a:buFont typeface="Arial" panose="020B0604020202020204" pitchFamily="34" charset="0"/>
              <a:buChar char="•"/>
            </a:pPr>
            <a:r>
              <a:rPr lang="en-US" dirty="0"/>
              <a:t>Should use stakeholder relevant terms and concepts presented in an understandable way</a:t>
            </a:r>
          </a:p>
          <a:p>
            <a:pPr marL="285750" indent="-285750">
              <a:buFont typeface="Arial" panose="020B0604020202020204" pitchFamily="34" charset="0"/>
              <a:buChar char="•"/>
            </a:pPr>
            <a:r>
              <a:rPr lang="en-US" dirty="0"/>
              <a:t>Should have minimal commitment – only committing to what is necessary to understand and “map” information. E.g. specific units or data representations</a:t>
            </a:r>
          </a:p>
          <a:p>
            <a:pPr marL="285750" indent="-285750">
              <a:buFont typeface="Arial" panose="020B0604020202020204" pitchFamily="34" charset="0"/>
              <a:buChar char="•"/>
            </a:pPr>
            <a:r>
              <a:rPr lang="en-US" dirty="0"/>
              <a:t>Should keep application specifics out of the concepts – how the information is developed is not our concern.</a:t>
            </a:r>
          </a:p>
          <a:p>
            <a:pPr marL="285750" indent="-285750">
              <a:buFont typeface="Arial" panose="020B0604020202020204" pitchFamily="34" charset="0"/>
              <a:buChar char="•"/>
            </a:pPr>
            <a:r>
              <a:rPr lang="en-US" dirty="0"/>
              <a:t>Should contain both the “most generic” sense of a concept as well as any specialization required (and named appropriately) for precise communications</a:t>
            </a:r>
          </a:p>
          <a:p>
            <a:pPr marL="285750" indent="-285750">
              <a:buFont typeface="Arial" panose="020B0604020202020204" pitchFamily="34" charset="0"/>
              <a:buChar char="•"/>
            </a:pPr>
            <a:r>
              <a:rPr lang="en-US" dirty="0"/>
              <a:t>Mappings should be able to be “mixed and matched” with multiple concept modules based on context</a:t>
            </a:r>
          </a:p>
          <a:p>
            <a:pPr marL="285750" indent="-285750">
              <a:buFont typeface="Arial" panose="020B0604020202020204" pitchFamily="34" charset="0"/>
              <a:buChar char="•"/>
            </a:pPr>
            <a:r>
              <a:rPr lang="en-US" dirty="0"/>
              <a:t>Should only contain semantics that have a “ROI” for federation.</a:t>
            </a:r>
          </a:p>
          <a:p>
            <a:pPr marL="457200" lvl="1" indent="-285750"/>
            <a:r>
              <a:rPr lang="en-US" dirty="0"/>
              <a:t>E.g. should not be implementing “application rules”, it is up to the “end applications” to enforce rules prior to mediation</a:t>
            </a:r>
          </a:p>
          <a:p>
            <a:pPr marL="285750" indent="-285750"/>
            <a:r>
              <a:rPr lang="en-US" dirty="0">
                <a:solidFill>
                  <a:schemeClr val="accent2">
                    <a:lumMod val="75000"/>
                  </a:schemeClr>
                </a:solidFill>
              </a:rPr>
              <a:t>Conclusion: Conceptual models for federation may be a subset of (simpler than) conceptual models or operational ontologies intended for applications. Their semantics only need to support the mapping rules for representations.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12</a:t>
            </a:fld>
            <a:endParaRPr lang="en-US" dirty="0"/>
          </a:p>
        </p:txBody>
      </p:sp>
      <p:sp>
        <p:nvSpPr>
          <p:cNvPr id="6" name="Title 5"/>
          <p:cNvSpPr>
            <a:spLocks noGrp="1"/>
          </p:cNvSpPr>
          <p:nvPr>
            <p:ph type="title"/>
          </p:nvPr>
        </p:nvSpPr>
        <p:spPr/>
        <p:txBody>
          <a:bodyPr/>
          <a:lstStyle/>
          <a:p>
            <a:r>
              <a:rPr lang="en-US" dirty="0"/>
              <a:t>Implications for SMIF</a:t>
            </a:r>
          </a:p>
        </p:txBody>
      </p:sp>
    </p:spTree>
    <p:extLst>
      <p:ext uri="{BB962C8B-B14F-4D97-AF65-F5344CB8AC3E}">
        <p14:creationId xmlns:p14="http://schemas.microsoft.com/office/powerpoint/2010/main" val="84501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Example from “Operational threat/risk”</a:t>
            </a:r>
          </a:p>
        </p:txBody>
      </p:sp>
      <p:sp>
        <p:nvSpPr>
          <p:cNvPr id="8" name="Slide Number Placeholder 7"/>
          <p:cNvSpPr>
            <a:spLocks noGrp="1"/>
          </p:cNvSpPr>
          <p:nvPr>
            <p:ph type="sldNum" sz="quarter" idx="11"/>
          </p:nvPr>
        </p:nvSpPr>
        <p:spPr/>
        <p:txBody>
          <a:bodyPr/>
          <a:lstStyle/>
          <a:p>
            <a:fld id="{987D7693-E132-40A2-A808-4CF056E677D9}" type="slidenum">
              <a:rPr lang="en-US" smtClean="0"/>
              <a:t>13</a:t>
            </a:fld>
            <a:endParaRPr lang="en-US" dirty="0"/>
          </a:p>
        </p:txBody>
      </p:sp>
      <p:sp>
        <p:nvSpPr>
          <p:cNvPr id="10" name="Title 9"/>
          <p:cNvSpPr>
            <a:spLocks noGrp="1"/>
          </p:cNvSpPr>
          <p:nvPr>
            <p:ph type="title"/>
          </p:nvPr>
        </p:nvSpPr>
        <p:spPr/>
        <p:txBody>
          <a:bodyPr/>
          <a:lstStyle/>
          <a:p>
            <a:r>
              <a:rPr lang="en-US" dirty="0"/>
              <a:t>Example: </a:t>
            </a:r>
            <a:br>
              <a:rPr lang="en-US" dirty="0"/>
            </a:br>
            <a:r>
              <a:rPr lang="en-US" dirty="0"/>
              <a:t>What is a “Threat Actor”</a:t>
            </a:r>
          </a:p>
        </p:txBody>
      </p:sp>
    </p:spTree>
    <p:extLst>
      <p:ext uri="{BB962C8B-B14F-4D97-AF65-F5344CB8AC3E}">
        <p14:creationId xmlns:p14="http://schemas.microsoft.com/office/powerpoint/2010/main" val="165605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Is this a threat actor? (STIX)</a:t>
            </a:r>
          </a:p>
        </p:txBody>
      </p:sp>
      <p:pic>
        <p:nvPicPr>
          <p:cNvPr id="6" name="Picture 5"/>
          <p:cNvPicPr>
            <a:picLocks noChangeAspect="1"/>
          </p:cNvPicPr>
          <p:nvPr/>
        </p:nvPicPr>
        <p:blipFill>
          <a:blip r:embed="rId2"/>
          <a:stretch>
            <a:fillRect/>
          </a:stretch>
        </p:blipFill>
        <p:spPr>
          <a:xfrm>
            <a:off x="-533400" y="1638705"/>
            <a:ext cx="10233912" cy="5219295"/>
          </a:xfrm>
          <a:prstGeom prst="rect">
            <a:avLst/>
          </a:prstGeom>
        </p:spPr>
      </p:pic>
      <p:sp>
        <p:nvSpPr>
          <p:cNvPr id="7" name="Rectangle 6"/>
          <p:cNvSpPr/>
          <p:nvPr/>
        </p:nvSpPr>
        <p:spPr>
          <a:xfrm>
            <a:off x="281173" y="-114705"/>
            <a:ext cx="804367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STIX is a large XML Schema</a:t>
            </a:r>
          </a:p>
        </p:txBody>
      </p:sp>
    </p:spTree>
    <p:extLst>
      <p:ext uri="{BB962C8B-B14F-4D97-AF65-F5344CB8AC3E}">
        <p14:creationId xmlns:p14="http://schemas.microsoft.com/office/powerpoint/2010/main" val="212833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pPr/>
              <a:t>15</a:t>
            </a:fld>
            <a:endParaRPr lang="en-US" dirty="0"/>
          </a:p>
        </p:txBody>
      </p:sp>
      <p:sp>
        <p:nvSpPr>
          <p:cNvPr id="15" name="Title 14"/>
          <p:cNvSpPr>
            <a:spLocks noGrp="1"/>
          </p:cNvSpPr>
          <p:nvPr>
            <p:ph type="title"/>
          </p:nvPr>
        </p:nvSpPr>
        <p:spPr/>
        <p:txBody>
          <a:bodyPr/>
          <a:lstStyle/>
          <a:p>
            <a:r>
              <a:rPr lang="en-US" dirty="0"/>
              <a:t>What is a threat actor? (FBI)</a:t>
            </a:r>
          </a:p>
        </p:txBody>
      </p:sp>
      <p:sp>
        <p:nvSpPr>
          <p:cNvPr id="14" name="Rectangle 13"/>
          <p:cNvSpPr/>
          <p:nvPr/>
        </p:nvSpPr>
        <p:spPr>
          <a:xfrm>
            <a:off x="916306" y="1981200"/>
            <a:ext cx="6553200" cy="3970318"/>
          </a:xfrm>
          <a:prstGeom prst="rect">
            <a:avLst/>
          </a:prstGeom>
        </p:spPr>
        <p:txBody>
          <a:bodyPr wrap="square">
            <a:spAutoFit/>
          </a:bodyPr>
          <a:lstStyle/>
          <a:p>
            <a:r>
              <a:rPr lang="en-US" dirty="0"/>
              <a:t>The Federal Bureau of Investigation has identified three categories of cyber threat actors: </a:t>
            </a:r>
          </a:p>
          <a:p>
            <a:endParaRPr lang="en-US" dirty="0"/>
          </a:p>
          <a:p>
            <a:r>
              <a:rPr lang="en-US" dirty="0"/>
              <a:t>“  [1] organized crime groups that are primarily threatening the financial services sector, and they are expanding the scope of their attacks; [2] state sponsors — foreign governments that are interested in pilfering data, including intellectual property and research and development data from major manufacturers, government agencies, and defense contractors; and [3] increasingly there are terrorist groups who want to impact this country the same way they did on 9/11 by flying planes into buildings. They are seeking to use the network to challenge the United States by looking at critical infrastructure to disrupt or harm the viability of our way of life.[1]  </a:t>
            </a:r>
          </a:p>
        </p:txBody>
      </p:sp>
    </p:spTree>
    <p:extLst>
      <p:ext uri="{BB962C8B-B14F-4D97-AF65-F5344CB8AC3E}">
        <p14:creationId xmlns:p14="http://schemas.microsoft.com/office/powerpoint/2010/main" val="216613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987D7693-E132-40A2-A808-4CF056E677D9}" type="slidenum">
              <a:rPr lang="en-US" smtClean="0"/>
              <a:t>16</a:t>
            </a:fld>
            <a:endParaRPr lang="en-US" dirty="0"/>
          </a:p>
        </p:txBody>
      </p:sp>
      <p:sp>
        <p:nvSpPr>
          <p:cNvPr id="10" name="Title 9"/>
          <p:cNvSpPr>
            <a:spLocks noGrp="1"/>
          </p:cNvSpPr>
          <p:nvPr>
            <p:ph type="title"/>
          </p:nvPr>
        </p:nvSpPr>
        <p:spPr/>
        <p:txBody>
          <a:bodyPr/>
          <a:lstStyle/>
          <a:p>
            <a:r>
              <a:rPr lang="en-US" dirty="0"/>
              <a:t>Is this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2000250"/>
            <a:ext cx="2143125" cy="2857500"/>
          </a:xfrm>
          <a:prstGeom prst="rect">
            <a:avLst/>
          </a:prstGeom>
        </p:spPr>
      </p:pic>
      <p:sp>
        <p:nvSpPr>
          <p:cNvPr id="12" name="Right Arrow 11"/>
          <p:cNvSpPr/>
          <p:nvPr/>
        </p:nvSpPr>
        <p:spPr>
          <a:xfrm>
            <a:off x="628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2514600" y="5159693"/>
            <a:ext cx="5715000" cy="1477328"/>
          </a:xfrm>
          <a:prstGeom prst="rect">
            <a:avLst/>
          </a:prstGeom>
          <a:noFill/>
        </p:spPr>
        <p:txBody>
          <a:bodyPr wrap="square" rtlCol="0">
            <a:spAutoFit/>
          </a:bodyPr>
          <a:lstStyle/>
          <a:p>
            <a:r>
              <a:rPr lang="en-US" dirty="0"/>
              <a:t>Our conclusion: Only the “real world” perspective can provide a pivot point between different representations.</a:t>
            </a:r>
          </a:p>
          <a:p>
            <a:r>
              <a:rPr lang="en-US" dirty="0"/>
              <a:t>Instances of a conceptual “threat actor” are real threat actors, not data about them as data is structured for its application purpose.</a:t>
            </a:r>
          </a:p>
        </p:txBody>
      </p:sp>
    </p:spTree>
    <p:extLst>
      <p:ext uri="{BB962C8B-B14F-4D97-AF65-F5344CB8AC3E}">
        <p14:creationId xmlns:p14="http://schemas.microsoft.com/office/powerpoint/2010/main" val="21068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17</a:t>
            </a:fld>
            <a:endParaRPr lang="en-US" dirty="0"/>
          </a:p>
        </p:txBody>
      </p:sp>
      <p:sp>
        <p:nvSpPr>
          <p:cNvPr id="7" name="Title 6"/>
          <p:cNvSpPr>
            <a:spLocks noGrp="1"/>
          </p:cNvSpPr>
          <p:nvPr>
            <p:ph type="title"/>
          </p:nvPr>
        </p:nvSpPr>
        <p:spPr/>
        <p:txBody>
          <a:bodyPr>
            <a:normAutofit fontScale="90000"/>
          </a:bodyPr>
          <a:lstStyle/>
          <a:p>
            <a:r>
              <a:rPr lang="en-US" dirty="0"/>
              <a:t>What is a threat actor?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64580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18</a:t>
            </a:fld>
            <a:endParaRPr lang="en-US" dirty="0"/>
          </a:p>
        </p:txBody>
      </p:sp>
      <p:sp>
        <p:nvSpPr>
          <p:cNvPr id="7" name="Title 6"/>
          <p:cNvSpPr>
            <a:spLocks noGrp="1"/>
          </p:cNvSpPr>
          <p:nvPr>
            <p:ph type="title"/>
          </p:nvPr>
        </p:nvSpPr>
        <p:spPr/>
        <p:txBody>
          <a:bodyPr/>
          <a:lstStyle/>
          <a:p>
            <a:pPr algn="r"/>
            <a:r>
              <a:rPr lang="en-US" dirty="0"/>
              <a:t>Data represents concepts</a:t>
            </a:r>
          </a:p>
        </p:txBody>
      </p:sp>
      <p:pic>
        <p:nvPicPr>
          <p:cNvPr id="9" name="Picture 8"/>
          <p:cNvPicPr>
            <a:picLocks noChangeAspect="1"/>
          </p:cNvPicPr>
          <p:nvPr/>
        </p:nvPicPr>
        <p:blipFill>
          <a:blip r:embed="rId2"/>
          <a:stretch>
            <a:fillRect/>
          </a:stretch>
        </p:blipFill>
        <p:spPr>
          <a:xfrm>
            <a:off x="12192" y="890178"/>
            <a:ext cx="2438095" cy="5231746"/>
          </a:xfrm>
          <a:prstGeom prst="rect">
            <a:avLst/>
          </a:prstGeom>
        </p:spPr>
      </p:pic>
      <p:pic>
        <p:nvPicPr>
          <p:cNvPr id="10" name="Picture 9"/>
          <p:cNvPicPr>
            <a:picLocks noChangeAspect="1"/>
          </p:cNvPicPr>
          <p:nvPr/>
        </p:nvPicPr>
        <p:blipFill>
          <a:blip r:embed="rId3"/>
          <a:stretch>
            <a:fillRect/>
          </a:stretch>
        </p:blipFill>
        <p:spPr>
          <a:xfrm>
            <a:off x="4636313" y="1817090"/>
            <a:ext cx="3098413" cy="1866667"/>
          </a:xfrm>
          <a:prstGeom prst="rect">
            <a:avLst/>
          </a:prstGeom>
        </p:spPr>
      </p:pic>
      <p:sp>
        <p:nvSpPr>
          <p:cNvPr id="11" name="Right Arrow 10"/>
          <p:cNvSpPr/>
          <p:nvPr/>
        </p:nvSpPr>
        <p:spPr>
          <a:xfrm>
            <a:off x="2590800" y="1928591"/>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pic>
        <p:nvPicPr>
          <p:cNvPr id="6" name="Picture 5"/>
          <p:cNvPicPr>
            <a:picLocks noChangeAspect="1"/>
          </p:cNvPicPr>
          <p:nvPr/>
        </p:nvPicPr>
        <p:blipFill>
          <a:blip r:embed="rId4"/>
          <a:stretch>
            <a:fillRect/>
          </a:stretch>
        </p:blipFill>
        <p:spPr>
          <a:xfrm>
            <a:off x="3702826" y="4471154"/>
            <a:ext cx="4177778" cy="1130159"/>
          </a:xfrm>
          <a:prstGeom prst="rect">
            <a:avLst/>
          </a:prstGeom>
        </p:spPr>
      </p:pic>
      <p:sp>
        <p:nvSpPr>
          <p:cNvPr id="8" name="TextBox 7"/>
          <p:cNvSpPr txBox="1"/>
          <p:nvPr/>
        </p:nvSpPr>
        <p:spPr>
          <a:xfrm>
            <a:off x="4746300" y="5653733"/>
            <a:ext cx="2299347" cy="369332"/>
          </a:xfrm>
          <a:prstGeom prst="rect">
            <a:avLst/>
          </a:prstGeom>
          <a:noFill/>
        </p:spPr>
        <p:txBody>
          <a:bodyPr wrap="none" rtlCol="0">
            <a:spAutoFit/>
          </a:bodyPr>
          <a:lstStyle/>
          <a:p>
            <a:r>
              <a:rPr lang="en-US" dirty="0"/>
              <a:t>Model Representation</a:t>
            </a:r>
          </a:p>
        </p:txBody>
      </p:sp>
    </p:spTree>
    <p:extLst>
      <p:ext uri="{BB962C8B-B14F-4D97-AF65-F5344CB8AC3E}">
        <p14:creationId xmlns:p14="http://schemas.microsoft.com/office/powerpoint/2010/main" val="123519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March 2017</a:t>
            </a:r>
          </a:p>
        </p:txBody>
      </p:sp>
      <p:sp>
        <p:nvSpPr>
          <p:cNvPr id="3" name="Slide Number Placeholder 2"/>
          <p:cNvSpPr>
            <a:spLocks noGrp="1"/>
          </p:cNvSpPr>
          <p:nvPr>
            <p:ph type="sldNum" sz="quarter" idx="11"/>
          </p:nvPr>
        </p:nvSpPr>
        <p:spPr/>
        <p:txBody>
          <a:bodyPr/>
          <a:lstStyle/>
          <a:p>
            <a:fld id="{987D7693-E132-40A2-A808-4CF056E677D9}" type="slidenum">
              <a:rPr lang="en-US" smtClean="0"/>
              <a:t>19</a:t>
            </a:fld>
            <a:endParaRPr lang="en-US" dirty="0"/>
          </a:p>
        </p:txBody>
      </p:sp>
      <p:sp>
        <p:nvSpPr>
          <p:cNvPr id="4" name="Footer Placeholder 3"/>
          <p:cNvSpPr>
            <a:spLocks noGrp="1"/>
          </p:cNvSpPr>
          <p:nvPr>
            <p:ph type="ftr" sz="quarter" idx="12"/>
          </p:nvPr>
        </p:nvSpPr>
        <p:spPr/>
        <p:txBody>
          <a:bodyPr>
            <a:normAutofit/>
          </a:bodyPr>
          <a:lstStyle/>
          <a:p>
            <a:r>
              <a:rPr lang="en-US" dirty="0"/>
              <a:t>EDW</a:t>
            </a:r>
          </a:p>
        </p:txBody>
      </p:sp>
      <p:sp>
        <p:nvSpPr>
          <p:cNvPr id="5" name="Title 4"/>
          <p:cNvSpPr>
            <a:spLocks noGrp="1"/>
          </p:cNvSpPr>
          <p:nvPr>
            <p:ph type="title"/>
          </p:nvPr>
        </p:nvSpPr>
        <p:spPr/>
        <p:txBody>
          <a:bodyPr>
            <a:normAutofit fontScale="90000"/>
          </a:bodyPr>
          <a:lstStyle/>
          <a:p>
            <a:r>
              <a:rPr lang="en-US" dirty="0"/>
              <a:t>Example of Mapping Pattern (UML Profile)</a:t>
            </a:r>
          </a:p>
        </p:txBody>
      </p:sp>
      <p:pic>
        <p:nvPicPr>
          <p:cNvPr id="8" name="Picture 7"/>
          <p:cNvPicPr>
            <a:picLocks noChangeAspect="1"/>
          </p:cNvPicPr>
          <p:nvPr/>
        </p:nvPicPr>
        <p:blipFill>
          <a:blip r:embed="rId2"/>
          <a:stretch>
            <a:fillRect/>
          </a:stretch>
        </p:blipFill>
        <p:spPr>
          <a:xfrm>
            <a:off x="30480" y="1524000"/>
            <a:ext cx="9144000" cy="4709830"/>
          </a:xfrm>
          <a:prstGeom prst="rect">
            <a:avLst/>
          </a:prstGeom>
        </p:spPr>
      </p:pic>
    </p:spTree>
    <p:extLst>
      <p:ext uri="{BB962C8B-B14F-4D97-AF65-F5344CB8AC3E}">
        <p14:creationId xmlns:p14="http://schemas.microsoft.com/office/powerpoint/2010/main" val="324867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2368704" cy="4288536"/>
          </a:xfrm>
        </p:spPr>
        <p:txBody>
          <a:bodyPr/>
          <a:lstStyle/>
          <a:p>
            <a:r>
              <a:rPr lang="en-US" dirty="0"/>
              <a:t>We need to understand</a:t>
            </a:r>
          </a:p>
          <a:p>
            <a:pPr marL="285750" indent="-285750">
              <a:buFont typeface="Arial" panose="020B0604020202020204" pitchFamily="34" charset="0"/>
              <a:buChar char="•"/>
            </a:pPr>
            <a:r>
              <a:rPr lang="en-US" dirty="0"/>
              <a:t>What are the common concepts</a:t>
            </a:r>
          </a:p>
          <a:p>
            <a:pPr marL="285750" indent="-285750">
              <a:buFont typeface="Arial" panose="020B0604020202020204" pitchFamily="34" charset="0"/>
              <a:buChar char="•"/>
            </a:pPr>
            <a:r>
              <a:rPr lang="en-US" dirty="0"/>
              <a:t>How do the various information syntaxes represent those concepts</a:t>
            </a:r>
          </a:p>
          <a:p>
            <a:pPr marL="285750" indent="-285750">
              <a:buFont typeface="Arial" panose="020B0604020202020204" pitchFamily="34" charset="0"/>
              <a:buChar char="•"/>
            </a:pPr>
            <a:r>
              <a:rPr lang="en-US" dirty="0"/>
              <a:t>What are the rules for translating between them in various context</a:t>
            </a:r>
          </a:p>
        </p:txBody>
      </p:sp>
      <p:sp>
        <p:nvSpPr>
          <p:cNvPr id="6" name="Title 5"/>
          <p:cNvSpPr>
            <a:spLocks noGrp="1"/>
          </p:cNvSpPr>
          <p:nvPr>
            <p:ph type="title"/>
          </p:nvPr>
        </p:nvSpPr>
        <p:spPr/>
        <p:txBody>
          <a:bodyPr>
            <a:normAutofit/>
          </a:bodyPr>
          <a:lstStyle/>
          <a:p>
            <a:r>
              <a:rPr lang="en-US" dirty="0"/>
              <a:t>SMIF for Semantic Mediation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2</a:t>
            </a:fld>
            <a:endParaRPr lang="en-US" dirty="0"/>
          </a:p>
        </p:txBody>
      </p:sp>
      <p:sp>
        <p:nvSpPr>
          <p:cNvPr id="7" name="Cloud Callout 6"/>
          <p:cNvSpPr/>
          <p:nvPr/>
        </p:nvSpPr>
        <p:spPr>
          <a:xfrm>
            <a:off x="6268890" y="1662567"/>
            <a:ext cx="2514600" cy="1905000"/>
          </a:xfrm>
          <a:prstGeom prst="cloudCallout">
            <a:avLst>
              <a:gd name="adj1" fmla="val 23579"/>
              <a:gd name="adj2" fmla="val 64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p>
          <a:p>
            <a:pPr algn="ctr"/>
            <a:r>
              <a:rPr lang="en-US" dirty="0"/>
              <a:t>Concepts</a:t>
            </a:r>
          </a:p>
        </p:txBody>
      </p:sp>
      <p:sp>
        <p:nvSpPr>
          <p:cNvPr id="8" name="Flowchart: Multidocument 7"/>
          <p:cNvSpPr/>
          <p:nvPr/>
        </p:nvSpPr>
        <p:spPr>
          <a:xfrm>
            <a:off x="3003305" y="1433011"/>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1" name="Right Arrow 10"/>
          <p:cNvSpPr/>
          <p:nvPr/>
        </p:nvSpPr>
        <p:spPr>
          <a:xfrm rot="20686656">
            <a:off x="4417726" y="3281146"/>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2" name="Right Arrow 11"/>
          <p:cNvSpPr/>
          <p:nvPr/>
        </p:nvSpPr>
        <p:spPr>
          <a:xfrm>
            <a:off x="4324729" y="2486244"/>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3" name="Right Arrow 12"/>
          <p:cNvSpPr/>
          <p:nvPr/>
        </p:nvSpPr>
        <p:spPr>
          <a:xfrm rot="853713">
            <a:off x="4504651" y="1719372"/>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5" name="Flowchart: Multidocument 14"/>
          <p:cNvSpPr/>
          <p:nvPr/>
        </p:nvSpPr>
        <p:spPr>
          <a:xfrm>
            <a:off x="2722800" y="244534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6" name="Flowchart: Multidocument 15"/>
          <p:cNvSpPr/>
          <p:nvPr/>
        </p:nvSpPr>
        <p:spPr>
          <a:xfrm>
            <a:off x="2716855" y="350043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6012" y="3851917"/>
            <a:ext cx="2189797" cy="142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32212" y="5279715"/>
            <a:ext cx="2004463" cy="369332"/>
          </a:xfrm>
          <a:prstGeom prst="rect">
            <a:avLst/>
          </a:prstGeom>
          <a:noFill/>
        </p:spPr>
        <p:txBody>
          <a:bodyPr wrap="square" rtlCol="0">
            <a:spAutoFit/>
          </a:bodyPr>
          <a:lstStyle/>
          <a:p>
            <a:r>
              <a:rPr lang="en-US" dirty="0"/>
              <a:t>Conceptual Model</a:t>
            </a:r>
          </a:p>
        </p:txBody>
      </p:sp>
      <p:sp>
        <p:nvSpPr>
          <p:cNvPr id="21" name="TextBox 20"/>
          <p:cNvSpPr txBox="1"/>
          <p:nvPr/>
        </p:nvSpPr>
        <p:spPr>
          <a:xfrm>
            <a:off x="4733370" y="5538836"/>
            <a:ext cx="1588705" cy="369332"/>
          </a:xfrm>
          <a:prstGeom prst="rect">
            <a:avLst/>
          </a:prstGeom>
          <a:noFill/>
        </p:spPr>
        <p:txBody>
          <a:bodyPr wrap="none" rtlCol="0">
            <a:spAutoFit/>
          </a:bodyPr>
          <a:lstStyle/>
          <a:p>
            <a:r>
              <a:rPr lang="en-US" dirty="0"/>
              <a:t>Mapping Rules</a:t>
            </a:r>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900" y="4458500"/>
            <a:ext cx="1426006" cy="154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494697" y="5996242"/>
            <a:ext cx="1970411" cy="369332"/>
          </a:xfrm>
          <a:prstGeom prst="rect">
            <a:avLst/>
          </a:prstGeom>
          <a:noFill/>
        </p:spPr>
        <p:txBody>
          <a:bodyPr wrap="none" rtlCol="0">
            <a:spAutoFit/>
          </a:bodyPr>
          <a:lstStyle/>
          <a:p>
            <a:r>
              <a:rPr lang="en-US" dirty="0"/>
              <a:t>Information Model</a:t>
            </a:r>
          </a:p>
        </p:txBody>
      </p:sp>
      <p:pic>
        <p:nvPicPr>
          <p:cNvPr id="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3723" y="4195077"/>
            <a:ext cx="1493831" cy="136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6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C5349D12-3EF0-44B0-8484-0F10BE0E01DA}" type="slidenum">
              <a:rPr lang="en-US" smtClean="0"/>
              <a:t>20</a:t>
            </a:fld>
            <a:endParaRPr lang="en-US"/>
          </a:p>
        </p:txBody>
      </p:sp>
      <p:sp>
        <p:nvSpPr>
          <p:cNvPr id="5" name="Title 4"/>
          <p:cNvSpPr>
            <a:spLocks noGrp="1"/>
          </p:cNvSpPr>
          <p:nvPr>
            <p:ph type="title"/>
          </p:nvPr>
        </p:nvSpPr>
        <p:spPr/>
        <p:txBody>
          <a:bodyPr>
            <a:normAutofit fontScale="90000"/>
          </a:bodyPr>
          <a:lstStyle/>
          <a:p>
            <a:r>
              <a:rPr lang="en-US" dirty="0"/>
              <a:t>SMIF Components – conceptual models and mappings to schema</a:t>
            </a:r>
          </a:p>
        </p:txBody>
      </p:sp>
      <p:sp>
        <p:nvSpPr>
          <p:cNvPr id="6" name="Rounded Rectangle 5"/>
          <p:cNvSpPr/>
          <p:nvPr/>
        </p:nvSpPr>
        <p:spPr>
          <a:xfrm>
            <a:off x="13543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5968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83912" y="407957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Profile</a:t>
            </a:r>
          </a:p>
        </p:txBody>
      </p:sp>
      <p:sp>
        <p:nvSpPr>
          <p:cNvPr id="19" name="Left Arrow 18"/>
          <p:cNvSpPr/>
          <p:nvPr/>
        </p:nvSpPr>
        <p:spPr>
          <a:xfrm>
            <a:off x="2192837" y="4298647"/>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707692" y="4322460"/>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SMIF Conceptual Metamodel</a:t>
            </a:r>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Metamodel</a:t>
            </a:r>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SMIF Information Metamodel</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455502" y="3134769"/>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35" name="Rectangle 34"/>
          <p:cNvSpPr/>
          <p:nvPr/>
        </p:nvSpPr>
        <p:spPr>
          <a:xfrm>
            <a:off x="12569" y="1495059"/>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SMIF Conceptual Meta Model</a:t>
            </a:r>
          </a:p>
        </p:txBody>
      </p:sp>
      <p:sp>
        <p:nvSpPr>
          <p:cNvPr id="36" name="Rectangle 35"/>
          <p:cNvSpPr/>
          <p:nvPr/>
        </p:nvSpPr>
        <p:spPr>
          <a:xfrm>
            <a:off x="-5190" y="4079572"/>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
        <p:nvSpPr>
          <p:cNvPr id="21" name="Right Arrow 20"/>
          <p:cNvSpPr/>
          <p:nvPr/>
        </p:nvSpPr>
        <p:spPr>
          <a:xfrm rot="16200000">
            <a:off x="3999781" y="3139482"/>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22" name="Right Arrow 21"/>
          <p:cNvSpPr/>
          <p:nvPr/>
        </p:nvSpPr>
        <p:spPr>
          <a:xfrm rot="16200000">
            <a:off x="7295445" y="3134768"/>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58807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As easy as possible for domain stakeholders to understand the models as diagrams, tables or text</a:t>
            </a:r>
          </a:p>
          <a:p>
            <a:r>
              <a:rPr lang="en-US" dirty="0"/>
              <a:t>“First class” n-</a:t>
            </a:r>
            <a:r>
              <a:rPr lang="en-US" dirty="0" err="1"/>
              <a:t>ary</a:t>
            </a:r>
            <a:r>
              <a:rPr lang="en-US" dirty="0"/>
              <a:t> relationships that may have properties and participate in other relationships</a:t>
            </a:r>
          </a:p>
          <a:p>
            <a:r>
              <a:rPr lang="en-US" dirty="0"/>
              <a:t>Recognition and representation of time and context – most relationships are only true for a limited time and in specific situations</a:t>
            </a:r>
          </a:p>
          <a:p>
            <a:r>
              <a:rPr lang="en-US" dirty="0"/>
              <a:t>Roles, phases and other “non rigid” classifications that also may be time or situationally dependent</a:t>
            </a:r>
          </a:p>
          <a:p>
            <a:r>
              <a:rPr lang="en-US" dirty="0"/>
              <a:t>Hierarchies of types, relationship types and properties</a:t>
            </a:r>
          </a:p>
          <a:p>
            <a:r>
              <a:rPr lang="en-US" dirty="0"/>
              <a:t>Business values as represented by various systems of units</a:t>
            </a:r>
          </a:p>
          <a:p>
            <a:r>
              <a:rPr lang="en-US" dirty="0"/>
              <a:t>Patterns as a basis for real-world situations as well as mapping rules</a:t>
            </a:r>
          </a:p>
          <a:p>
            <a:endParaRPr lang="en-US" dirty="0"/>
          </a:p>
          <a:p>
            <a:r>
              <a:rPr lang="en-US" dirty="0">
                <a:solidFill>
                  <a:schemeClr val="accent2">
                    <a:lumMod val="75000"/>
                  </a:schemeClr>
                </a:solidFill>
              </a:rPr>
              <a:t>Note that while some of these features may be difficult for generic FOL reasoners, they are practical for specific conceptual model and mapping rules</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21</a:t>
            </a:fld>
            <a:endParaRPr lang="en-US" dirty="0"/>
          </a:p>
        </p:txBody>
      </p:sp>
      <p:sp>
        <p:nvSpPr>
          <p:cNvPr id="6" name="Title 5"/>
          <p:cNvSpPr>
            <a:spLocks noGrp="1"/>
          </p:cNvSpPr>
          <p:nvPr>
            <p:ph type="title"/>
          </p:nvPr>
        </p:nvSpPr>
        <p:spPr/>
        <p:txBody>
          <a:bodyPr>
            <a:normAutofit fontScale="90000"/>
          </a:bodyPr>
          <a:lstStyle/>
          <a:p>
            <a:r>
              <a:rPr lang="en-US" dirty="0"/>
              <a:t>Important conceptual modeling and mapping capabilities</a:t>
            </a:r>
          </a:p>
        </p:txBody>
      </p:sp>
    </p:spTree>
    <p:extLst>
      <p:ext uri="{BB962C8B-B14F-4D97-AF65-F5344CB8AC3E}">
        <p14:creationId xmlns:p14="http://schemas.microsoft.com/office/powerpoint/2010/main" val="2185044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Last years Ontology Summit focused on “Ontologies within Semantic Interoperability Ecosystems ”. Full document: </a:t>
            </a:r>
            <a:r>
              <a:rPr lang="en-US" dirty="0">
                <a:hlinkClick r:id="rId2"/>
              </a:rPr>
              <a:t>http://tiny.cc/Ontolog2016</a:t>
            </a:r>
            <a:endParaRPr lang="en-US" dirty="0"/>
          </a:p>
          <a:p>
            <a:r>
              <a:rPr lang="en-US" dirty="0"/>
              <a:t>Supports the value proposition of SMIF</a:t>
            </a:r>
          </a:p>
          <a:p>
            <a:pPr lvl="1"/>
            <a:r>
              <a:rPr lang="en-US" dirty="0"/>
              <a:t>“The United States spent nearly $3.0 trillion on healthcare in 2014 [ . . . ] the efficient use of health information technology will result in considerable cost savings, in addition to saving thousands of lives per year”.</a:t>
            </a:r>
          </a:p>
          <a:p>
            <a:r>
              <a:rPr lang="en-US" dirty="0"/>
              <a:t>Supports the need for capabilities not currently provided, focused on semantic interoperability</a:t>
            </a:r>
          </a:p>
          <a:p>
            <a:pPr lvl="1"/>
            <a:r>
              <a:rPr lang="en-US" dirty="0"/>
              <a:t>"More mature conceptual modeling &amp; knowledge engineering tools are required to support the design, development and storage of ontologies and vocabularies. [ . . . ] these should be integrated into software development and data management tools that provide support across the IT lifecycle and related operations.“</a:t>
            </a:r>
          </a:p>
          <a:p>
            <a:pPr lvl="1"/>
            <a:r>
              <a:rPr lang="en-US" dirty="0"/>
              <a:t>"There was broad consensus within the Summit that improved software tools and environments are required to support the integration of concepts and data."</a:t>
            </a:r>
          </a:p>
          <a:p>
            <a:pPr lvl="1"/>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22</a:t>
            </a:fld>
            <a:endParaRPr lang="en-US" dirty="0"/>
          </a:p>
        </p:txBody>
      </p:sp>
      <p:sp>
        <p:nvSpPr>
          <p:cNvPr id="6" name="Title 5"/>
          <p:cNvSpPr>
            <a:spLocks noGrp="1"/>
          </p:cNvSpPr>
          <p:nvPr>
            <p:ph type="title"/>
          </p:nvPr>
        </p:nvSpPr>
        <p:spPr/>
        <p:txBody>
          <a:bodyPr>
            <a:normAutofit fontScale="90000"/>
          </a:bodyPr>
          <a:lstStyle/>
          <a:p>
            <a:r>
              <a:rPr lang="en-US" dirty="0"/>
              <a:t>Ontology Summit: Semantic Interoperability Communique</a:t>
            </a:r>
          </a:p>
        </p:txBody>
      </p:sp>
    </p:spTree>
    <p:extLst>
      <p:ext uri="{BB962C8B-B14F-4D97-AF65-F5344CB8AC3E}">
        <p14:creationId xmlns:p14="http://schemas.microsoft.com/office/powerpoint/2010/main" val="3461446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CB0D576-2690-45AD-B447-EA7FFCAD9E78}"/>
              </a:ext>
            </a:extLst>
          </p:cNvPr>
          <p:cNvSpPr>
            <a:spLocks noGrp="1"/>
          </p:cNvSpPr>
          <p:nvPr>
            <p:ph type="subTitle" idx="1"/>
          </p:nvPr>
        </p:nvSpPr>
        <p:spPr/>
        <p:txBody>
          <a:bodyPr/>
          <a:lstStyle/>
          <a:p>
            <a:r>
              <a:rPr lang="en-US" dirty="0"/>
              <a:t>Using the SMIF UML profile – one projection of the SMIF model</a:t>
            </a:r>
          </a:p>
        </p:txBody>
      </p:sp>
      <p:sp>
        <p:nvSpPr>
          <p:cNvPr id="3" name="Date Placeholder 2">
            <a:extLst>
              <a:ext uri="{FF2B5EF4-FFF2-40B4-BE49-F238E27FC236}">
                <a16:creationId xmlns:a16="http://schemas.microsoft.com/office/drawing/2014/main" id="{3A834CBC-79AE-44D2-AB43-F1F17F5BB498}"/>
              </a:ext>
            </a:extLst>
          </p:cNvPr>
          <p:cNvSpPr>
            <a:spLocks noGrp="1"/>
          </p:cNvSpPr>
          <p:nvPr>
            <p:ph type="dt" sz="half" idx="10"/>
          </p:nvPr>
        </p:nvSpPr>
        <p:spPr/>
        <p:txBody>
          <a:bodyPr/>
          <a:lstStyle/>
          <a:p>
            <a:r>
              <a:rPr lang="en-US" dirty="0"/>
              <a:t>Oct. 2017</a:t>
            </a:r>
          </a:p>
        </p:txBody>
      </p:sp>
      <p:sp>
        <p:nvSpPr>
          <p:cNvPr id="4" name="Slide Number Placeholder 3">
            <a:extLst>
              <a:ext uri="{FF2B5EF4-FFF2-40B4-BE49-F238E27FC236}">
                <a16:creationId xmlns:a16="http://schemas.microsoft.com/office/drawing/2014/main" id="{CA54CD7E-6413-4510-B3FA-337FF64A6DF1}"/>
              </a:ext>
            </a:extLst>
          </p:cNvPr>
          <p:cNvSpPr>
            <a:spLocks noGrp="1"/>
          </p:cNvSpPr>
          <p:nvPr>
            <p:ph type="sldNum" sz="quarter" idx="11"/>
          </p:nvPr>
        </p:nvSpPr>
        <p:spPr/>
        <p:txBody>
          <a:bodyPr/>
          <a:lstStyle/>
          <a:p>
            <a:fld id="{987D7693-E132-40A2-A808-4CF056E677D9}" type="slidenum">
              <a:rPr lang="en-US" smtClean="0"/>
              <a:t>23</a:t>
            </a:fld>
            <a:endParaRPr lang="en-US" dirty="0"/>
          </a:p>
        </p:txBody>
      </p:sp>
      <p:sp>
        <p:nvSpPr>
          <p:cNvPr id="5" name="Footer Placeholder 4">
            <a:extLst>
              <a:ext uri="{FF2B5EF4-FFF2-40B4-BE49-F238E27FC236}">
                <a16:creationId xmlns:a16="http://schemas.microsoft.com/office/drawing/2014/main" id="{87E0CF3D-B3AB-4692-98C6-E56E7E96ADA8}"/>
              </a:ext>
            </a:extLst>
          </p:cNvPr>
          <p:cNvSpPr>
            <a:spLocks noGrp="1"/>
          </p:cNvSpPr>
          <p:nvPr>
            <p:ph type="ftr" sz="quarter" idx="12"/>
          </p:nvPr>
        </p:nvSpPr>
        <p:spPr/>
        <p:txBody>
          <a:bodyPr/>
          <a:lstStyle/>
          <a:p>
            <a:endParaRPr lang="en-US" dirty="0"/>
          </a:p>
        </p:txBody>
      </p:sp>
      <p:sp>
        <p:nvSpPr>
          <p:cNvPr id="7" name="Title 6">
            <a:extLst>
              <a:ext uri="{FF2B5EF4-FFF2-40B4-BE49-F238E27FC236}">
                <a16:creationId xmlns:a16="http://schemas.microsoft.com/office/drawing/2014/main" id="{64B9CF06-2234-4878-A438-DAA2CD308BAE}"/>
              </a:ext>
            </a:extLst>
          </p:cNvPr>
          <p:cNvSpPr>
            <a:spLocks noGrp="1"/>
          </p:cNvSpPr>
          <p:nvPr>
            <p:ph type="title"/>
          </p:nvPr>
        </p:nvSpPr>
        <p:spPr/>
        <p:txBody>
          <a:bodyPr/>
          <a:lstStyle/>
          <a:p>
            <a:r>
              <a:rPr lang="en-US" dirty="0"/>
              <a:t>Important features of SMIF concept modeling</a:t>
            </a:r>
          </a:p>
        </p:txBody>
      </p:sp>
    </p:spTree>
    <p:extLst>
      <p:ext uri="{BB962C8B-B14F-4D97-AF65-F5344CB8AC3E}">
        <p14:creationId xmlns:p14="http://schemas.microsoft.com/office/powerpoint/2010/main" val="111573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7468871A-3145-4196-B477-742BF3218D0F}"/>
              </a:ext>
            </a:extLst>
          </p:cNvPr>
          <p:cNvSpPr/>
          <p:nvPr/>
        </p:nvSpPr>
        <p:spPr>
          <a:xfrm>
            <a:off x="152400" y="813977"/>
            <a:ext cx="3211493" cy="5729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u="sng" dirty="0">
                <a:effectLst>
                  <a:innerShdw blurRad="63500" dist="50800" dir="18900000">
                    <a:srgbClr val="FFFF00">
                      <a:alpha val="50000"/>
                    </a:srgbClr>
                  </a:innerShdw>
                </a:effectLst>
              </a:rPr>
              <a:t>Entities &amp; Facets</a:t>
            </a:r>
          </a:p>
        </p:txBody>
      </p:sp>
      <p:sp>
        <p:nvSpPr>
          <p:cNvPr id="22" name="Rectangle: Rounded Corners 21">
            <a:extLst>
              <a:ext uri="{FF2B5EF4-FFF2-40B4-BE49-F238E27FC236}">
                <a16:creationId xmlns:a16="http://schemas.microsoft.com/office/drawing/2014/main" id="{F0823582-D231-411E-9B21-7DACA9CB00F0}"/>
              </a:ext>
            </a:extLst>
          </p:cNvPr>
          <p:cNvSpPr/>
          <p:nvPr/>
        </p:nvSpPr>
        <p:spPr>
          <a:xfrm>
            <a:off x="3566086" y="813977"/>
            <a:ext cx="5577913" cy="5729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u="sng" dirty="0">
                <a:effectLst>
                  <a:innerShdw blurRad="63500" dist="50800" dir="18900000">
                    <a:srgbClr val="FFFF00">
                      <a:alpha val="50000"/>
                    </a:srgbClr>
                  </a:innerShdw>
                </a:effectLst>
              </a:rPr>
              <a:t>Propositions</a:t>
            </a:r>
          </a:p>
        </p:txBody>
      </p:sp>
      <p:sp>
        <p:nvSpPr>
          <p:cNvPr id="2" name="Date Placeholder 1">
            <a:extLst>
              <a:ext uri="{FF2B5EF4-FFF2-40B4-BE49-F238E27FC236}">
                <a16:creationId xmlns:a16="http://schemas.microsoft.com/office/drawing/2014/main" id="{E217EB43-633E-493A-89FE-41B45CC0A690}"/>
              </a:ext>
            </a:extLst>
          </p:cNvPr>
          <p:cNvSpPr>
            <a:spLocks noGrp="1"/>
          </p:cNvSpPr>
          <p:nvPr>
            <p:ph type="dt" sz="half" idx="10"/>
          </p:nvPr>
        </p:nvSpPr>
        <p:spPr>
          <a:xfrm>
            <a:off x="1024721" y="6543676"/>
            <a:ext cx="1466850" cy="247650"/>
          </a:xfrm>
        </p:spPr>
        <p:txBody>
          <a:bodyPr/>
          <a:lstStyle/>
          <a:p>
            <a:r>
              <a:rPr lang="en-US" dirty="0"/>
              <a:t>Oct. 2017</a:t>
            </a:r>
          </a:p>
        </p:txBody>
      </p:sp>
      <p:sp>
        <p:nvSpPr>
          <p:cNvPr id="3" name="Slide Number Placeholder 2">
            <a:extLst>
              <a:ext uri="{FF2B5EF4-FFF2-40B4-BE49-F238E27FC236}">
                <a16:creationId xmlns:a16="http://schemas.microsoft.com/office/drawing/2014/main" id="{8C8C02C3-DBD8-4122-8902-6D9E58B6C97F}"/>
              </a:ext>
            </a:extLst>
          </p:cNvPr>
          <p:cNvSpPr>
            <a:spLocks noGrp="1"/>
          </p:cNvSpPr>
          <p:nvPr>
            <p:ph type="sldNum" sz="quarter" idx="11"/>
          </p:nvPr>
        </p:nvSpPr>
        <p:spPr/>
        <p:txBody>
          <a:bodyPr/>
          <a:lstStyle/>
          <a:p>
            <a:fld id="{987D7693-E132-40A2-A808-4CF056E677D9}" type="slidenum">
              <a:rPr lang="en-US" smtClean="0"/>
              <a:t>24</a:t>
            </a:fld>
            <a:endParaRPr lang="en-US" dirty="0"/>
          </a:p>
        </p:txBody>
      </p:sp>
      <p:sp>
        <p:nvSpPr>
          <p:cNvPr id="4" name="Footer Placeholder 3">
            <a:extLst>
              <a:ext uri="{FF2B5EF4-FFF2-40B4-BE49-F238E27FC236}">
                <a16:creationId xmlns:a16="http://schemas.microsoft.com/office/drawing/2014/main" id="{663DC4EA-8FC7-49C9-A515-8903E2AFCA18}"/>
              </a:ext>
            </a:extLst>
          </p:cNvPr>
          <p:cNvSpPr>
            <a:spLocks noGrp="1"/>
          </p:cNvSpPr>
          <p:nvPr>
            <p:ph type="ftr" sz="quarter" idx="12"/>
          </p:nvPr>
        </p:nvSpPr>
        <p:spPr/>
        <p:txBody>
          <a:bodyPr/>
          <a:lstStyle/>
          <a:p>
            <a:endParaRPr lang="en-US" dirty="0"/>
          </a:p>
        </p:txBody>
      </p:sp>
      <p:sp>
        <p:nvSpPr>
          <p:cNvPr id="5" name="Title 4">
            <a:extLst>
              <a:ext uri="{FF2B5EF4-FFF2-40B4-BE49-F238E27FC236}">
                <a16:creationId xmlns:a16="http://schemas.microsoft.com/office/drawing/2014/main" id="{BE2199D2-4EBB-4C02-972D-B292B51AF160}"/>
              </a:ext>
            </a:extLst>
          </p:cNvPr>
          <p:cNvSpPr>
            <a:spLocks noGrp="1"/>
          </p:cNvSpPr>
          <p:nvPr>
            <p:ph type="title"/>
          </p:nvPr>
        </p:nvSpPr>
        <p:spPr>
          <a:xfrm>
            <a:off x="351951" y="72331"/>
            <a:ext cx="8792048" cy="717968"/>
          </a:xfrm>
        </p:spPr>
        <p:txBody>
          <a:bodyPr>
            <a:noAutofit/>
          </a:bodyPr>
          <a:lstStyle/>
          <a:p>
            <a:r>
              <a:rPr lang="en-US" sz="3200" dirty="0"/>
              <a:t>Foundational Conceptual Tools (Meta-Concepts)</a:t>
            </a:r>
          </a:p>
        </p:txBody>
      </p:sp>
      <p:pic>
        <p:nvPicPr>
          <p:cNvPr id="6" name="Picture 5">
            <a:extLst>
              <a:ext uri="{FF2B5EF4-FFF2-40B4-BE49-F238E27FC236}">
                <a16:creationId xmlns:a16="http://schemas.microsoft.com/office/drawing/2014/main" id="{39DA6E87-6281-43FF-B397-F89C1DCD6806}"/>
              </a:ext>
            </a:extLst>
          </p:cNvPr>
          <p:cNvPicPr>
            <a:picLocks noChangeAspect="1"/>
          </p:cNvPicPr>
          <p:nvPr/>
        </p:nvPicPr>
        <p:blipFill>
          <a:blip r:embed="rId2"/>
          <a:stretch>
            <a:fillRect/>
          </a:stretch>
        </p:blipFill>
        <p:spPr>
          <a:xfrm>
            <a:off x="1059734" y="1803396"/>
            <a:ext cx="1396825" cy="685714"/>
          </a:xfrm>
          <a:prstGeom prst="rect">
            <a:avLst/>
          </a:prstGeom>
        </p:spPr>
      </p:pic>
      <p:pic>
        <p:nvPicPr>
          <p:cNvPr id="12" name="Picture 11">
            <a:extLst>
              <a:ext uri="{FF2B5EF4-FFF2-40B4-BE49-F238E27FC236}">
                <a16:creationId xmlns:a16="http://schemas.microsoft.com/office/drawing/2014/main" id="{BD28EB2C-2A60-43A1-BE50-4279B54E7B22}"/>
              </a:ext>
            </a:extLst>
          </p:cNvPr>
          <p:cNvPicPr>
            <a:picLocks noChangeAspect="1"/>
          </p:cNvPicPr>
          <p:nvPr/>
        </p:nvPicPr>
        <p:blipFill>
          <a:blip r:embed="rId3"/>
          <a:stretch>
            <a:fillRect/>
          </a:stretch>
        </p:blipFill>
        <p:spPr>
          <a:xfrm>
            <a:off x="3796312" y="5029984"/>
            <a:ext cx="5117460" cy="1217370"/>
          </a:xfrm>
          <a:prstGeom prst="rect">
            <a:avLst/>
          </a:prstGeom>
        </p:spPr>
      </p:pic>
      <p:pic>
        <p:nvPicPr>
          <p:cNvPr id="13" name="Picture 12">
            <a:extLst>
              <a:ext uri="{FF2B5EF4-FFF2-40B4-BE49-F238E27FC236}">
                <a16:creationId xmlns:a16="http://schemas.microsoft.com/office/drawing/2014/main" id="{2AA61277-BC99-44EC-B2F6-4E4EA25C515F}"/>
              </a:ext>
            </a:extLst>
          </p:cNvPr>
          <p:cNvPicPr>
            <a:picLocks noChangeAspect="1"/>
          </p:cNvPicPr>
          <p:nvPr/>
        </p:nvPicPr>
        <p:blipFill>
          <a:blip r:embed="rId4"/>
          <a:stretch>
            <a:fillRect/>
          </a:stretch>
        </p:blipFill>
        <p:spPr>
          <a:xfrm>
            <a:off x="3796312" y="3610337"/>
            <a:ext cx="5117460" cy="812698"/>
          </a:xfrm>
          <a:prstGeom prst="rect">
            <a:avLst/>
          </a:prstGeom>
        </p:spPr>
      </p:pic>
      <p:pic>
        <p:nvPicPr>
          <p:cNvPr id="14" name="Picture 13">
            <a:extLst>
              <a:ext uri="{FF2B5EF4-FFF2-40B4-BE49-F238E27FC236}">
                <a16:creationId xmlns:a16="http://schemas.microsoft.com/office/drawing/2014/main" id="{A29A167A-1509-44F1-8383-719DD971249D}"/>
              </a:ext>
            </a:extLst>
          </p:cNvPr>
          <p:cNvPicPr>
            <a:picLocks noChangeAspect="1"/>
          </p:cNvPicPr>
          <p:nvPr/>
        </p:nvPicPr>
        <p:blipFill>
          <a:blip r:embed="rId5"/>
          <a:stretch>
            <a:fillRect/>
          </a:stretch>
        </p:blipFill>
        <p:spPr>
          <a:xfrm>
            <a:off x="5551330" y="1970615"/>
            <a:ext cx="1607424" cy="992082"/>
          </a:xfrm>
          <a:prstGeom prst="rect">
            <a:avLst/>
          </a:prstGeom>
        </p:spPr>
      </p:pic>
      <p:pic>
        <p:nvPicPr>
          <p:cNvPr id="15" name="Picture 14">
            <a:extLst>
              <a:ext uri="{FF2B5EF4-FFF2-40B4-BE49-F238E27FC236}">
                <a16:creationId xmlns:a16="http://schemas.microsoft.com/office/drawing/2014/main" id="{B32F5939-E5BC-4C0C-BF18-327F817DC673}"/>
              </a:ext>
            </a:extLst>
          </p:cNvPr>
          <p:cNvPicPr>
            <a:picLocks noChangeAspect="1"/>
          </p:cNvPicPr>
          <p:nvPr/>
        </p:nvPicPr>
        <p:blipFill>
          <a:blip r:embed="rId6"/>
          <a:stretch>
            <a:fillRect/>
          </a:stretch>
        </p:blipFill>
        <p:spPr>
          <a:xfrm>
            <a:off x="348446" y="3014086"/>
            <a:ext cx="2819400" cy="1431222"/>
          </a:xfrm>
          <a:prstGeom prst="rect">
            <a:avLst/>
          </a:prstGeom>
        </p:spPr>
      </p:pic>
      <p:sp>
        <p:nvSpPr>
          <p:cNvPr id="16" name="TextBox 15">
            <a:extLst>
              <a:ext uri="{FF2B5EF4-FFF2-40B4-BE49-F238E27FC236}">
                <a16:creationId xmlns:a16="http://schemas.microsoft.com/office/drawing/2014/main" id="{3A183425-8DDC-43F7-B245-AA44F6971EB6}"/>
              </a:ext>
            </a:extLst>
          </p:cNvPr>
          <p:cNvSpPr txBox="1"/>
          <p:nvPr/>
        </p:nvSpPr>
        <p:spPr>
          <a:xfrm>
            <a:off x="5557388" y="1618730"/>
            <a:ext cx="1595309" cy="369332"/>
          </a:xfrm>
          <a:prstGeom prst="rect">
            <a:avLst/>
          </a:prstGeom>
          <a:noFill/>
        </p:spPr>
        <p:txBody>
          <a:bodyPr wrap="none" rtlCol="0">
            <a:spAutoFit/>
          </a:bodyPr>
          <a:lstStyle/>
          <a:p>
            <a:r>
              <a:rPr lang="en-US" dirty="0"/>
              <a:t>Characteristics</a:t>
            </a:r>
          </a:p>
        </p:txBody>
      </p:sp>
      <p:cxnSp>
        <p:nvCxnSpPr>
          <p:cNvPr id="18" name="Connector: Curved 17">
            <a:extLst>
              <a:ext uri="{FF2B5EF4-FFF2-40B4-BE49-F238E27FC236}">
                <a16:creationId xmlns:a16="http://schemas.microsoft.com/office/drawing/2014/main" id="{90C58F10-8314-4780-9C7C-057C417CB31D}"/>
              </a:ext>
            </a:extLst>
          </p:cNvPr>
          <p:cNvCxnSpPr>
            <a:cxnSpLocks/>
            <a:stCxn id="16" idx="3"/>
          </p:cNvCxnSpPr>
          <p:nvPr/>
        </p:nvCxnSpPr>
        <p:spPr>
          <a:xfrm flipH="1">
            <a:off x="6781800" y="1803396"/>
            <a:ext cx="370897" cy="825778"/>
          </a:xfrm>
          <a:prstGeom prst="curvedConnector4">
            <a:avLst>
              <a:gd name="adj1" fmla="val -61634"/>
              <a:gd name="adj2" fmla="val 99026"/>
            </a:avLst>
          </a:prstGeom>
          <a:ln w="22225">
            <a:solidFill>
              <a:srgbClr val="00B0F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BFC951-223B-4C9B-B731-83E3915F02F1}"/>
              </a:ext>
            </a:extLst>
          </p:cNvPr>
          <p:cNvSpPr txBox="1"/>
          <p:nvPr/>
        </p:nvSpPr>
        <p:spPr>
          <a:xfrm>
            <a:off x="4192431" y="3241005"/>
            <a:ext cx="4325223" cy="369332"/>
          </a:xfrm>
          <a:prstGeom prst="rect">
            <a:avLst/>
          </a:prstGeom>
          <a:noFill/>
        </p:spPr>
        <p:txBody>
          <a:bodyPr wrap="none" rtlCol="0">
            <a:spAutoFit/>
          </a:bodyPr>
          <a:lstStyle/>
          <a:p>
            <a:r>
              <a:rPr lang="en-US" dirty="0"/>
              <a:t>Associations (Always true between entities)</a:t>
            </a:r>
          </a:p>
        </p:txBody>
      </p:sp>
      <p:sp>
        <p:nvSpPr>
          <p:cNvPr id="21" name="TextBox 20">
            <a:extLst>
              <a:ext uri="{FF2B5EF4-FFF2-40B4-BE49-F238E27FC236}">
                <a16:creationId xmlns:a16="http://schemas.microsoft.com/office/drawing/2014/main" id="{E0E96767-B62B-4C2A-9225-61BF3089BAB8}"/>
              </a:ext>
            </a:extLst>
          </p:cNvPr>
          <p:cNvSpPr txBox="1"/>
          <p:nvPr/>
        </p:nvSpPr>
        <p:spPr>
          <a:xfrm>
            <a:off x="4366998" y="4678614"/>
            <a:ext cx="3976088" cy="369332"/>
          </a:xfrm>
          <a:prstGeom prst="rect">
            <a:avLst/>
          </a:prstGeom>
          <a:noFill/>
        </p:spPr>
        <p:txBody>
          <a:bodyPr wrap="none" rtlCol="0">
            <a:spAutoFit/>
          </a:bodyPr>
          <a:lstStyle/>
          <a:p>
            <a:r>
              <a:rPr lang="en-US" dirty="0"/>
              <a:t>Relationships (Independent/Contextual)</a:t>
            </a:r>
          </a:p>
        </p:txBody>
      </p:sp>
      <p:sp>
        <p:nvSpPr>
          <p:cNvPr id="25" name="TextBox 24">
            <a:extLst>
              <a:ext uri="{FF2B5EF4-FFF2-40B4-BE49-F238E27FC236}">
                <a16:creationId xmlns:a16="http://schemas.microsoft.com/office/drawing/2014/main" id="{89C5D040-BBA5-4A53-B0B3-0E8BB97C2C12}"/>
              </a:ext>
            </a:extLst>
          </p:cNvPr>
          <p:cNvSpPr txBox="1"/>
          <p:nvPr/>
        </p:nvSpPr>
        <p:spPr>
          <a:xfrm>
            <a:off x="751299" y="1455038"/>
            <a:ext cx="2013693" cy="369332"/>
          </a:xfrm>
          <a:prstGeom prst="rect">
            <a:avLst/>
          </a:prstGeom>
          <a:noFill/>
        </p:spPr>
        <p:txBody>
          <a:bodyPr wrap="none" rtlCol="0">
            <a:spAutoFit/>
          </a:bodyPr>
          <a:lstStyle/>
          <a:p>
            <a:r>
              <a:rPr lang="en-US" dirty="0"/>
              <a:t>Rigid (Entity) Types</a:t>
            </a:r>
          </a:p>
        </p:txBody>
      </p:sp>
      <p:sp>
        <p:nvSpPr>
          <p:cNvPr id="26" name="TextBox 25">
            <a:extLst>
              <a:ext uri="{FF2B5EF4-FFF2-40B4-BE49-F238E27FC236}">
                <a16:creationId xmlns:a16="http://schemas.microsoft.com/office/drawing/2014/main" id="{29DA3813-2BDB-45C3-8B1B-78E034CF415C}"/>
              </a:ext>
            </a:extLst>
          </p:cNvPr>
          <p:cNvSpPr txBox="1"/>
          <p:nvPr/>
        </p:nvSpPr>
        <p:spPr>
          <a:xfrm>
            <a:off x="1407569" y="2673776"/>
            <a:ext cx="701154" cy="369332"/>
          </a:xfrm>
          <a:prstGeom prst="rect">
            <a:avLst/>
          </a:prstGeom>
          <a:noFill/>
        </p:spPr>
        <p:txBody>
          <a:bodyPr wrap="none" rtlCol="0">
            <a:spAutoFit/>
          </a:bodyPr>
          <a:lstStyle/>
          <a:p>
            <a:r>
              <a:rPr lang="en-US" dirty="0"/>
              <a:t>Roles</a:t>
            </a:r>
          </a:p>
        </p:txBody>
      </p:sp>
      <p:pic>
        <p:nvPicPr>
          <p:cNvPr id="28" name="Picture 27">
            <a:extLst>
              <a:ext uri="{FF2B5EF4-FFF2-40B4-BE49-F238E27FC236}">
                <a16:creationId xmlns:a16="http://schemas.microsoft.com/office/drawing/2014/main" id="{A8C823BB-E10C-4FE8-BDFF-3B5966DA570B}"/>
              </a:ext>
            </a:extLst>
          </p:cNvPr>
          <p:cNvPicPr>
            <a:picLocks noChangeAspect="1"/>
          </p:cNvPicPr>
          <p:nvPr/>
        </p:nvPicPr>
        <p:blipFill>
          <a:blip r:embed="rId7"/>
          <a:stretch>
            <a:fillRect/>
          </a:stretch>
        </p:blipFill>
        <p:spPr>
          <a:xfrm>
            <a:off x="932749" y="4838669"/>
            <a:ext cx="1650794" cy="1600000"/>
          </a:xfrm>
          <a:prstGeom prst="rect">
            <a:avLst/>
          </a:prstGeom>
        </p:spPr>
      </p:pic>
      <p:sp>
        <p:nvSpPr>
          <p:cNvPr id="29" name="TextBox 28">
            <a:extLst>
              <a:ext uri="{FF2B5EF4-FFF2-40B4-BE49-F238E27FC236}">
                <a16:creationId xmlns:a16="http://schemas.microsoft.com/office/drawing/2014/main" id="{D7CBAE56-AB00-4525-9AF0-672919D01EE9}"/>
              </a:ext>
            </a:extLst>
          </p:cNvPr>
          <p:cNvSpPr txBox="1"/>
          <p:nvPr/>
        </p:nvSpPr>
        <p:spPr>
          <a:xfrm>
            <a:off x="1330786" y="4504553"/>
            <a:ext cx="854721" cy="369332"/>
          </a:xfrm>
          <a:prstGeom prst="rect">
            <a:avLst/>
          </a:prstGeom>
          <a:noFill/>
        </p:spPr>
        <p:txBody>
          <a:bodyPr wrap="none" rtlCol="0">
            <a:spAutoFit/>
          </a:bodyPr>
          <a:lstStyle/>
          <a:p>
            <a:r>
              <a:rPr lang="en-US" dirty="0"/>
              <a:t>Phases</a:t>
            </a:r>
          </a:p>
        </p:txBody>
      </p:sp>
    </p:spTree>
    <p:extLst>
      <p:ext uri="{BB962C8B-B14F-4D97-AF65-F5344CB8AC3E}">
        <p14:creationId xmlns:p14="http://schemas.microsoft.com/office/powerpoint/2010/main" val="286570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1870C5B-B911-490F-9E2A-3AACD281EEC3}"/>
              </a:ext>
            </a:extLst>
          </p:cNvPr>
          <p:cNvSpPr>
            <a:spLocks noGrp="1"/>
          </p:cNvSpPr>
          <p:nvPr>
            <p:ph sz="quarter" idx="13"/>
          </p:nvPr>
        </p:nvSpPr>
        <p:spPr>
          <a:xfrm>
            <a:off x="352426" y="1463040"/>
            <a:ext cx="8410574" cy="4724400"/>
          </a:xfrm>
        </p:spPr>
        <p:txBody>
          <a:bodyPr>
            <a:normAutofit lnSpcReduction="10000"/>
          </a:bodyPr>
          <a:lstStyle/>
          <a:p>
            <a:pPr marL="285750" indent="-285750">
              <a:buFont typeface="Arial" panose="020B0604020202020204" pitchFamily="34" charset="0"/>
              <a:buChar char="•"/>
            </a:pPr>
            <a:r>
              <a:rPr lang="en-US" dirty="0"/>
              <a:t>Reference models are conceptual, information models are application specific</a:t>
            </a:r>
          </a:p>
          <a:p>
            <a:pPr marL="285750" indent="-285750">
              <a:buFont typeface="Arial" panose="020B0604020202020204" pitchFamily="34" charset="0"/>
              <a:buChar char="•"/>
            </a:pPr>
            <a:r>
              <a:rPr lang="en-US" dirty="0"/>
              <a:t>Multiple inheritance &amp; multiple (instance) classification is required</a:t>
            </a:r>
          </a:p>
          <a:p>
            <a:pPr marL="285750" indent="-285750">
              <a:buFont typeface="Arial" panose="020B0604020202020204" pitchFamily="34" charset="0"/>
              <a:buChar char="•"/>
            </a:pPr>
            <a:r>
              <a:rPr lang="en-US" dirty="0"/>
              <a:t>Everything has metadata – source (including derivations), provenance &amp; timeframe</a:t>
            </a:r>
          </a:p>
          <a:p>
            <a:pPr marL="285750" indent="-285750">
              <a:buFont typeface="Arial" panose="020B0604020202020204" pitchFamily="34" charset="0"/>
              <a:buChar char="•"/>
            </a:pPr>
            <a:r>
              <a:rPr lang="en-US" dirty="0"/>
              <a:t>Things change – time matters (the world is not static or a snapshot)</a:t>
            </a:r>
          </a:p>
          <a:p>
            <a:pPr marL="457200" lvl="1" indent="-285750"/>
            <a:r>
              <a:rPr lang="en-US" dirty="0"/>
              <a:t>E.G. Relationships, situations and characteristics are temporal</a:t>
            </a:r>
          </a:p>
          <a:p>
            <a:pPr marL="285750" indent="-285750">
              <a:buFont typeface="Arial" panose="020B0604020202020204" pitchFamily="34" charset="0"/>
              <a:buChar char="•"/>
            </a:pPr>
            <a:r>
              <a:rPr lang="en-US" dirty="0"/>
              <a:t>Information is contextual (the world is not first order)</a:t>
            </a:r>
          </a:p>
          <a:p>
            <a:pPr marL="285750" indent="-285750">
              <a:buFont typeface="Arial" panose="020B0604020202020204" pitchFamily="34" charset="0"/>
              <a:buChar char="•"/>
            </a:pPr>
            <a:r>
              <a:rPr lang="en-US" dirty="0"/>
              <a:t>Statements are not “deleted”, they go in and out of context (Allows functional)</a:t>
            </a:r>
          </a:p>
          <a:p>
            <a:pPr marL="285750" indent="-285750">
              <a:buFont typeface="Arial" panose="020B0604020202020204" pitchFamily="34" charset="0"/>
              <a:buChar char="•"/>
            </a:pPr>
            <a:r>
              <a:rPr lang="en-US" dirty="0"/>
              <a:t>The world is open, conclusions (computations) are contextual</a:t>
            </a:r>
          </a:p>
          <a:p>
            <a:pPr marL="285750" indent="-285750">
              <a:buFont typeface="Arial" panose="020B0604020202020204" pitchFamily="34" charset="0"/>
              <a:buChar char="•"/>
            </a:pPr>
            <a:r>
              <a:rPr lang="en-US" dirty="0"/>
              <a:t>Trust in information varies, not everything that can be inferenced should be</a:t>
            </a:r>
          </a:p>
          <a:p>
            <a:pPr marL="285750" indent="-285750">
              <a:buFont typeface="Arial" panose="020B0604020202020204" pitchFamily="34" charset="0"/>
              <a:buChar char="•"/>
            </a:pPr>
            <a:r>
              <a:rPr lang="en-US" dirty="0"/>
              <a:t>Independence from representation (e.g. schema) and processing technologies (including inference engines)</a:t>
            </a:r>
          </a:p>
          <a:p>
            <a:pPr marL="457200" lvl="1" indent="-285750"/>
            <a:r>
              <a:rPr lang="en-US" dirty="0"/>
              <a:t>But, we can bind to any of these technologies</a:t>
            </a:r>
          </a:p>
          <a:p>
            <a:endParaRPr lang="en-US" dirty="0"/>
          </a:p>
        </p:txBody>
      </p:sp>
      <p:sp>
        <p:nvSpPr>
          <p:cNvPr id="2" name="Date Placeholder 1">
            <a:extLst>
              <a:ext uri="{FF2B5EF4-FFF2-40B4-BE49-F238E27FC236}">
                <a16:creationId xmlns:a16="http://schemas.microsoft.com/office/drawing/2014/main" id="{7971BCFD-01F4-4D9A-8AFE-B1511B475A12}"/>
              </a:ext>
            </a:extLst>
          </p:cNvPr>
          <p:cNvSpPr>
            <a:spLocks noGrp="1"/>
          </p:cNvSpPr>
          <p:nvPr>
            <p:ph type="dt" sz="half" idx="14"/>
          </p:nvPr>
        </p:nvSpPr>
        <p:spPr/>
        <p:txBody>
          <a:bodyPr/>
          <a:lstStyle/>
          <a:p>
            <a:r>
              <a:rPr lang="en-US" dirty="0"/>
              <a:t>Oct. 2017</a:t>
            </a:r>
          </a:p>
        </p:txBody>
      </p:sp>
      <p:sp>
        <p:nvSpPr>
          <p:cNvPr id="3" name="Slide Number Placeholder 2">
            <a:extLst>
              <a:ext uri="{FF2B5EF4-FFF2-40B4-BE49-F238E27FC236}">
                <a16:creationId xmlns:a16="http://schemas.microsoft.com/office/drawing/2014/main" id="{2EB03A17-ADB7-4C98-BEFB-7A7CE0AB7F69}"/>
              </a:ext>
            </a:extLst>
          </p:cNvPr>
          <p:cNvSpPr>
            <a:spLocks noGrp="1"/>
          </p:cNvSpPr>
          <p:nvPr>
            <p:ph type="sldNum" sz="quarter" idx="15"/>
          </p:nvPr>
        </p:nvSpPr>
        <p:spPr/>
        <p:txBody>
          <a:bodyPr/>
          <a:lstStyle/>
          <a:p>
            <a:fld id="{987D7693-E132-40A2-A808-4CF056E677D9}" type="slidenum">
              <a:rPr lang="en-US" smtClean="0"/>
              <a:t>25</a:t>
            </a:fld>
            <a:endParaRPr lang="en-US" dirty="0"/>
          </a:p>
        </p:txBody>
      </p:sp>
      <p:sp>
        <p:nvSpPr>
          <p:cNvPr id="4" name="Footer Placeholder 3">
            <a:extLst>
              <a:ext uri="{FF2B5EF4-FFF2-40B4-BE49-F238E27FC236}">
                <a16:creationId xmlns:a16="http://schemas.microsoft.com/office/drawing/2014/main" id="{0255AD14-5428-447B-B063-D48A34E0D243}"/>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2794EC8B-8E55-49CC-A73C-AF3983FBF120}"/>
              </a:ext>
            </a:extLst>
          </p:cNvPr>
          <p:cNvSpPr>
            <a:spLocks noGrp="1"/>
          </p:cNvSpPr>
          <p:nvPr>
            <p:ph type="title"/>
          </p:nvPr>
        </p:nvSpPr>
        <p:spPr/>
        <p:txBody>
          <a:bodyPr/>
          <a:lstStyle/>
          <a:p>
            <a:r>
              <a:rPr lang="en-US" dirty="0"/>
              <a:t>Type Based Model Theory</a:t>
            </a:r>
          </a:p>
        </p:txBody>
      </p:sp>
    </p:spTree>
    <p:extLst>
      <p:ext uri="{BB962C8B-B14F-4D97-AF65-F5344CB8AC3E}">
        <p14:creationId xmlns:p14="http://schemas.microsoft.com/office/powerpoint/2010/main" val="2093272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a:t>Roles define what something is for or how it behaves in a certain context, not “what it is”. A “relative thing”</a:t>
            </a:r>
          </a:p>
          <a:p>
            <a:r>
              <a:rPr lang="en-US" dirty="0"/>
              <a:t>A role is a &lt;&lt;Facet Of&gt;&gt; what it can be a role of.</a:t>
            </a:r>
          </a:p>
          <a:p>
            <a:r>
              <a:rPr lang="en-US" dirty="0"/>
              <a:t>An entity can play any number of roles and these roles may change over time.</a:t>
            </a:r>
          </a:p>
          <a:p>
            <a:r>
              <a:rPr lang="en-US" dirty="0"/>
              <a:t>Roles can be contextual and specialize other roles</a:t>
            </a:r>
          </a:p>
          <a:p>
            <a:r>
              <a:rPr lang="en-US" dirty="0"/>
              <a:t>Roles are usually established by relationships</a:t>
            </a:r>
          </a:p>
        </p:txBody>
      </p:sp>
      <p:sp>
        <p:nvSpPr>
          <p:cNvPr id="5" name="Date Placeholder 4"/>
          <p:cNvSpPr>
            <a:spLocks noGrp="1"/>
          </p:cNvSpPr>
          <p:nvPr>
            <p:ph type="dt" sz="half" idx="14"/>
          </p:nvPr>
        </p:nvSpPr>
        <p:spPr/>
        <p:txBody>
          <a:bodyPr/>
          <a:lstStyle/>
          <a:p>
            <a:fld id="{BE80ADE7-DD84-48A6-A0E5-4A13B3316DE6}" type="datetime1">
              <a:rPr lang="en-US" smtClean="0"/>
              <a:t>9/12/2018</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26</a:t>
            </a:fld>
            <a:endParaRPr lang="en-US"/>
          </a:p>
        </p:txBody>
      </p:sp>
      <p:sp>
        <p:nvSpPr>
          <p:cNvPr id="7" name="Footer Placeholder 6"/>
          <p:cNvSpPr>
            <a:spLocks noGrp="1"/>
          </p:cNvSpPr>
          <p:nvPr>
            <p:ph type="ftr" sz="quarter" idx="16"/>
          </p:nvPr>
        </p:nvSpPr>
        <p:spPr/>
        <p:txBody>
          <a:bodyPr/>
          <a:lstStyle/>
          <a:p>
            <a:r>
              <a:rPr lang="en-US"/>
              <a:t>Threat &amp; Risk</a:t>
            </a:r>
          </a:p>
        </p:txBody>
      </p:sp>
      <p:sp>
        <p:nvSpPr>
          <p:cNvPr id="4" name="Title 3"/>
          <p:cNvSpPr>
            <a:spLocks noGrp="1"/>
          </p:cNvSpPr>
          <p:nvPr>
            <p:ph type="title"/>
          </p:nvPr>
        </p:nvSpPr>
        <p:spPr/>
        <p:txBody>
          <a:bodyPr/>
          <a:lstStyle/>
          <a:p>
            <a:r>
              <a:rPr lang="en-US" dirty="0"/>
              <a:t>Roles</a:t>
            </a:r>
          </a:p>
        </p:txBody>
      </p:sp>
      <p:pic>
        <p:nvPicPr>
          <p:cNvPr id="2" name="Picture 1">
            <a:extLst>
              <a:ext uri="{FF2B5EF4-FFF2-40B4-BE49-F238E27FC236}">
                <a16:creationId xmlns:a16="http://schemas.microsoft.com/office/drawing/2014/main" id="{BF94FBEA-A812-4524-B4E9-49C1DDC215C6}"/>
              </a:ext>
            </a:extLst>
          </p:cNvPr>
          <p:cNvPicPr>
            <a:picLocks noChangeAspect="1"/>
          </p:cNvPicPr>
          <p:nvPr/>
        </p:nvPicPr>
        <p:blipFill>
          <a:blip r:embed="rId2"/>
          <a:stretch>
            <a:fillRect/>
          </a:stretch>
        </p:blipFill>
        <p:spPr>
          <a:xfrm>
            <a:off x="533400" y="4191000"/>
            <a:ext cx="7809524" cy="2247619"/>
          </a:xfrm>
          <a:prstGeom prst="rect">
            <a:avLst/>
          </a:prstGeom>
        </p:spPr>
      </p:pic>
      <p:sp>
        <p:nvSpPr>
          <p:cNvPr id="11" name="Oval 10"/>
          <p:cNvSpPr/>
          <p:nvPr/>
        </p:nvSpPr>
        <p:spPr>
          <a:xfrm>
            <a:off x="6130356" y="5405061"/>
            <a:ext cx="1377891"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B9D7AE-9F88-4284-9F77-D39037964BE9}"/>
              </a:ext>
            </a:extLst>
          </p:cNvPr>
          <p:cNvSpPr/>
          <p:nvPr/>
        </p:nvSpPr>
        <p:spPr>
          <a:xfrm>
            <a:off x="703875" y="5528301"/>
            <a:ext cx="1295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25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Phases (or states) are classifications of objects over their lifetime. A “Relative thing”</a:t>
            </a:r>
          </a:p>
          <a:p>
            <a:r>
              <a:rPr lang="en-US" dirty="0"/>
              <a:t>Examples: Child, Teenager, Adult or Invoiced, Late, Paid</a:t>
            </a:r>
          </a:p>
          <a:p>
            <a:r>
              <a:rPr lang="en-US" dirty="0"/>
              <a:t>May be combined with other types using unions and intersection (e.g. teenage driver)</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9/12/2018</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27</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Phases</a:t>
            </a:r>
          </a:p>
        </p:txBody>
      </p:sp>
      <p:pic>
        <p:nvPicPr>
          <p:cNvPr id="8" name="Picture 7">
            <a:extLst>
              <a:ext uri="{FF2B5EF4-FFF2-40B4-BE49-F238E27FC236}">
                <a16:creationId xmlns:a16="http://schemas.microsoft.com/office/drawing/2014/main" id="{B34A807F-4DDA-418E-9285-7C55903DB4E1}"/>
              </a:ext>
            </a:extLst>
          </p:cNvPr>
          <p:cNvPicPr>
            <a:picLocks noChangeAspect="1"/>
          </p:cNvPicPr>
          <p:nvPr/>
        </p:nvPicPr>
        <p:blipFill>
          <a:blip r:embed="rId2"/>
          <a:stretch>
            <a:fillRect/>
          </a:stretch>
        </p:blipFill>
        <p:spPr>
          <a:xfrm>
            <a:off x="1219200" y="3825407"/>
            <a:ext cx="2122715" cy="2057400"/>
          </a:xfrm>
          <a:prstGeom prst="rect">
            <a:avLst/>
          </a:prstGeom>
        </p:spPr>
      </p:pic>
      <p:pic>
        <p:nvPicPr>
          <p:cNvPr id="7" name="Picture 6">
            <a:extLst>
              <a:ext uri="{FF2B5EF4-FFF2-40B4-BE49-F238E27FC236}">
                <a16:creationId xmlns:a16="http://schemas.microsoft.com/office/drawing/2014/main" id="{7233DD33-52A7-4D2F-9CB3-C5530FC708BC}"/>
              </a:ext>
            </a:extLst>
          </p:cNvPr>
          <p:cNvPicPr>
            <a:picLocks noChangeAspect="1"/>
          </p:cNvPicPr>
          <p:nvPr/>
        </p:nvPicPr>
        <p:blipFill>
          <a:blip r:embed="rId3"/>
          <a:stretch>
            <a:fillRect/>
          </a:stretch>
        </p:blipFill>
        <p:spPr>
          <a:xfrm>
            <a:off x="5029200" y="3520773"/>
            <a:ext cx="2577778" cy="2666667"/>
          </a:xfrm>
          <a:prstGeom prst="rect">
            <a:avLst/>
          </a:prstGeom>
        </p:spPr>
      </p:pic>
    </p:spTree>
    <p:extLst>
      <p:ext uri="{BB962C8B-B14F-4D97-AF65-F5344CB8AC3E}">
        <p14:creationId xmlns:p14="http://schemas.microsoft.com/office/powerpoint/2010/main" val="367865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3774D4-3630-4EDD-8C87-E263114AE98A}"/>
              </a:ext>
            </a:extLst>
          </p:cNvPr>
          <p:cNvSpPr>
            <a:spLocks noGrp="1"/>
          </p:cNvSpPr>
          <p:nvPr>
            <p:ph sz="quarter" idx="13"/>
          </p:nvPr>
        </p:nvSpPr>
        <p:spPr/>
        <p:txBody>
          <a:bodyPr>
            <a:normAutofit/>
          </a:bodyPr>
          <a:lstStyle/>
          <a:p>
            <a:r>
              <a:rPr lang="en-US" sz="1600" dirty="0"/>
              <a:t>Relationships are meaningful atomic concepts involving a set of other entities or relationships. A “Mediating thing”.</a:t>
            </a:r>
          </a:p>
          <a:p>
            <a:r>
              <a:rPr lang="en-US" sz="1600" dirty="0"/>
              <a:t>There can be any number of  related “ends”, but two ends is most common</a:t>
            </a:r>
          </a:p>
          <a:p>
            <a:r>
              <a:rPr lang="en-US" sz="1600" dirty="0"/>
              <a:t>Relationships are atomic &amp; static “Situations”, the involved ends do not change over the lifetime of the relationship. The context and “truth value” of the relationship may change.</a:t>
            </a:r>
          </a:p>
          <a:p>
            <a:r>
              <a:rPr lang="en-US" sz="1600" dirty="0"/>
              <a:t>Relationships are temporal – exist for a timeframe. The timeframe of a relationship may or may not match the timeframe of the “ends”</a:t>
            </a:r>
          </a:p>
          <a:p>
            <a:r>
              <a:rPr lang="en-US" sz="1600" dirty="0"/>
              <a:t>Relationships may be involved in other relationships and may have characteristics</a:t>
            </a:r>
          </a:p>
          <a:p>
            <a:r>
              <a:rPr lang="en-US" sz="1600" dirty="0"/>
              <a:t>We refer to these independent relationships as “first class” relationships.</a:t>
            </a:r>
          </a:p>
        </p:txBody>
      </p:sp>
      <p:sp>
        <p:nvSpPr>
          <p:cNvPr id="3" name="Date Placeholder 2">
            <a:extLst>
              <a:ext uri="{FF2B5EF4-FFF2-40B4-BE49-F238E27FC236}">
                <a16:creationId xmlns:a16="http://schemas.microsoft.com/office/drawing/2014/main" id="{65C6598F-6024-4081-A6EA-CEE1CC95C144}"/>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65FFFFCE-1528-4928-81C1-2F0EF23975D0}"/>
              </a:ext>
            </a:extLst>
          </p:cNvPr>
          <p:cNvSpPr>
            <a:spLocks noGrp="1"/>
          </p:cNvSpPr>
          <p:nvPr>
            <p:ph type="sldNum" sz="quarter" idx="15"/>
          </p:nvPr>
        </p:nvSpPr>
        <p:spPr/>
        <p:txBody>
          <a:bodyPr/>
          <a:lstStyle/>
          <a:p>
            <a:fld id="{987D7693-E132-40A2-A808-4CF056E677D9}" type="slidenum">
              <a:rPr lang="en-US" smtClean="0"/>
              <a:t>28</a:t>
            </a:fld>
            <a:endParaRPr lang="en-US" dirty="0"/>
          </a:p>
        </p:txBody>
      </p:sp>
      <p:sp>
        <p:nvSpPr>
          <p:cNvPr id="5" name="Footer Placeholder 4">
            <a:extLst>
              <a:ext uri="{FF2B5EF4-FFF2-40B4-BE49-F238E27FC236}">
                <a16:creationId xmlns:a16="http://schemas.microsoft.com/office/drawing/2014/main" id="{D69000E1-76AE-4730-8EFE-717311524FD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6E38AFF9-123A-4898-9D2E-F8FD07D3BDE6}"/>
              </a:ext>
            </a:extLst>
          </p:cNvPr>
          <p:cNvSpPr>
            <a:spLocks noGrp="1"/>
          </p:cNvSpPr>
          <p:nvPr>
            <p:ph type="title"/>
          </p:nvPr>
        </p:nvSpPr>
        <p:spPr/>
        <p:txBody>
          <a:bodyPr/>
          <a:lstStyle/>
          <a:p>
            <a:r>
              <a:rPr lang="en-US" dirty="0"/>
              <a:t>Relationships</a:t>
            </a:r>
          </a:p>
        </p:txBody>
      </p:sp>
      <p:pic>
        <p:nvPicPr>
          <p:cNvPr id="7" name="Picture 6">
            <a:extLst>
              <a:ext uri="{FF2B5EF4-FFF2-40B4-BE49-F238E27FC236}">
                <a16:creationId xmlns:a16="http://schemas.microsoft.com/office/drawing/2014/main" id="{964CEE59-8614-47EC-A61C-F15C2584B911}"/>
              </a:ext>
            </a:extLst>
          </p:cNvPr>
          <p:cNvPicPr>
            <a:picLocks noChangeAspect="1"/>
          </p:cNvPicPr>
          <p:nvPr/>
        </p:nvPicPr>
        <p:blipFill>
          <a:blip r:embed="rId2"/>
          <a:stretch>
            <a:fillRect/>
          </a:stretch>
        </p:blipFill>
        <p:spPr>
          <a:xfrm>
            <a:off x="1634176" y="4970070"/>
            <a:ext cx="5117460" cy="1217370"/>
          </a:xfrm>
          <a:prstGeom prst="rect">
            <a:avLst/>
          </a:prstGeom>
        </p:spPr>
      </p:pic>
    </p:spTree>
    <p:extLst>
      <p:ext uri="{BB962C8B-B14F-4D97-AF65-F5344CB8AC3E}">
        <p14:creationId xmlns:p14="http://schemas.microsoft.com/office/powerpoint/2010/main" val="693243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D6DF4E-8075-4EED-93C6-AF1920824B88}"/>
              </a:ext>
            </a:extLst>
          </p:cNvPr>
          <p:cNvPicPr>
            <a:picLocks noChangeAspect="1"/>
          </p:cNvPicPr>
          <p:nvPr/>
        </p:nvPicPr>
        <p:blipFill>
          <a:blip r:embed="rId2"/>
          <a:stretch>
            <a:fillRect/>
          </a:stretch>
        </p:blipFill>
        <p:spPr>
          <a:xfrm>
            <a:off x="2458" y="837393"/>
            <a:ext cx="9144000" cy="6020607"/>
          </a:xfrm>
          <a:prstGeom prst="rect">
            <a:avLst/>
          </a:prstGeom>
        </p:spPr>
      </p:pic>
      <p:sp>
        <p:nvSpPr>
          <p:cNvPr id="2" name="Date Placeholder 1"/>
          <p:cNvSpPr>
            <a:spLocks noGrp="1"/>
          </p:cNvSpPr>
          <p:nvPr>
            <p:ph type="dt" sz="half" idx="10"/>
          </p:nvPr>
        </p:nvSpPr>
        <p:spPr/>
        <p:txBody>
          <a:bodyPr/>
          <a:lstStyle/>
          <a:p>
            <a:r>
              <a:rPr lang="en-US" dirty="0"/>
              <a:t>Oct. 2017</a:t>
            </a:r>
          </a:p>
        </p:txBody>
      </p:sp>
      <p:sp>
        <p:nvSpPr>
          <p:cNvPr id="3" name="Slide Number Placeholder 2"/>
          <p:cNvSpPr>
            <a:spLocks noGrp="1"/>
          </p:cNvSpPr>
          <p:nvPr>
            <p:ph type="sldNum" sz="quarter" idx="11"/>
          </p:nvPr>
        </p:nvSpPr>
        <p:spPr/>
        <p:txBody>
          <a:bodyPr/>
          <a:lstStyle/>
          <a:p>
            <a:fld id="{987D7693-E132-40A2-A808-4CF056E677D9}" type="slidenum">
              <a:rPr lang="en-US" smtClean="0"/>
              <a:t>29</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19495"/>
            <a:ext cx="8334374" cy="762000"/>
          </a:xfrm>
        </p:spPr>
        <p:txBody>
          <a:bodyPr>
            <a:noAutofit/>
          </a:bodyPr>
          <a:lstStyle/>
          <a:p>
            <a:r>
              <a:rPr lang="en-US" sz="3200" dirty="0"/>
              <a:t>Modeling with first class roles &amp; relationships</a:t>
            </a:r>
          </a:p>
        </p:txBody>
      </p:sp>
      <p:sp>
        <p:nvSpPr>
          <p:cNvPr id="8" name="TextBox 7"/>
          <p:cNvSpPr txBox="1"/>
          <p:nvPr/>
        </p:nvSpPr>
        <p:spPr>
          <a:xfrm>
            <a:off x="4247517" y="5619972"/>
            <a:ext cx="4077333" cy="646331"/>
          </a:xfrm>
          <a:prstGeom prst="rect">
            <a:avLst/>
          </a:prstGeom>
          <a:noFill/>
        </p:spPr>
        <p:txBody>
          <a:bodyPr wrap="square" rtlCol="0">
            <a:spAutoFit/>
          </a:bodyPr>
          <a:lstStyle/>
          <a:p>
            <a:r>
              <a:rPr lang="en-US" dirty="0">
                <a:solidFill>
                  <a:schemeClr val="bg1"/>
                </a:solidFill>
              </a:rPr>
              <a:t>(Note that relationships can be temporal – be “true” only for a time period)</a:t>
            </a:r>
          </a:p>
        </p:txBody>
      </p:sp>
    </p:spTree>
    <p:extLst>
      <p:ext uri="{BB962C8B-B14F-4D97-AF65-F5344CB8AC3E}">
        <p14:creationId xmlns:p14="http://schemas.microsoft.com/office/powerpoint/2010/main" val="348206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Leveraging Federated Information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3</a:t>
            </a:fld>
            <a:endParaRPr lang="en-US" dirty="0"/>
          </a:p>
        </p:txBody>
      </p:sp>
      <p:pic>
        <p:nvPicPr>
          <p:cNvPr id="24" name="Picture 23">
            <a:extLst>
              <a:ext uri="{FF2B5EF4-FFF2-40B4-BE49-F238E27FC236}">
                <a16:creationId xmlns:a16="http://schemas.microsoft.com/office/drawing/2014/main" id="{232154D3-72E1-4CBA-BEA7-A9753219B1D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8935" y="4434607"/>
            <a:ext cx="1676400" cy="1641028"/>
          </a:xfrm>
          <a:prstGeom prst="rect">
            <a:avLst/>
          </a:prstGeom>
        </p:spPr>
      </p:pic>
      <p:pic>
        <p:nvPicPr>
          <p:cNvPr id="28" name="Picture 27" descr="A close up of a keyboard&#10;&#10;Description generated with very high confidence">
            <a:extLst>
              <a:ext uri="{FF2B5EF4-FFF2-40B4-BE49-F238E27FC236}">
                <a16:creationId xmlns:a16="http://schemas.microsoft.com/office/drawing/2014/main" id="{153EF63E-0D2D-4C11-B86B-1156C2E488C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476050" y="4233863"/>
            <a:ext cx="2514600" cy="1885950"/>
          </a:xfrm>
          <a:prstGeom prst="rect">
            <a:avLst/>
          </a:prstGeom>
        </p:spPr>
      </p:pic>
      <p:sp>
        <p:nvSpPr>
          <p:cNvPr id="29" name="TextBox 28">
            <a:extLst>
              <a:ext uri="{FF2B5EF4-FFF2-40B4-BE49-F238E27FC236}">
                <a16:creationId xmlns:a16="http://schemas.microsoft.com/office/drawing/2014/main" id="{E7A1BC8C-ACB6-4AAE-8ECD-4CE257772194}"/>
              </a:ext>
            </a:extLst>
          </p:cNvPr>
          <p:cNvSpPr txBox="1"/>
          <p:nvPr/>
        </p:nvSpPr>
        <p:spPr>
          <a:xfrm>
            <a:off x="5814463" y="5371966"/>
            <a:ext cx="3048000" cy="230832"/>
          </a:xfrm>
          <a:prstGeom prst="rect">
            <a:avLst/>
          </a:prstGeom>
          <a:noFill/>
        </p:spPr>
        <p:txBody>
          <a:bodyPr wrap="square" rtlCol="0">
            <a:spAutoFit/>
          </a:bodyPr>
          <a:lstStyle/>
          <a:p>
            <a:r>
              <a:rPr lang="en-US" sz="900" dirty="0">
                <a:hlinkClick r:id="rId6" tooltip="https://bccla.org/2016/10/security-canada-information-sharing-act/"/>
              </a:rPr>
              <a:t>T</a:t>
            </a:r>
            <a:endParaRPr lang="en-US" sz="900" dirty="0"/>
          </a:p>
        </p:txBody>
      </p:sp>
      <p:pic>
        <p:nvPicPr>
          <p:cNvPr id="31" name="Picture 30" descr="A close up of a sign&#10;&#10;Description generated with very high confidence">
            <a:extLst>
              <a:ext uri="{FF2B5EF4-FFF2-40B4-BE49-F238E27FC236}">
                <a16:creationId xmlns:a16="http://schemas.microsoft.com/office/drawing/2014/main" id="{9E016784-B465-497F-9174-0DDD0A0054D0}"/>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07288" y="1670090"/>
            <a:ext cx="2514600" cy="1414463"/>
          </a:xfrm>
          <a:prstGeom prst="rect">
            <a:avLst/>
          </a:prstGeom>
        </p:spPr>
      </p:pic>
      <p:pic>
        <p:nvPicPr>
          <p:cNvPr id="14" name="Picture 13">
            <a:extLst>
              <a:ext uri="{FF2B5EF4-FFF2-40B4-BE49-F238E27FC236}">
                <a16:creationId xmlns:a16="http://schemas.microsoft.com/office/drawing/2014/main" id="{C966C989-8AF1-4F99-8E1C-73918FA92D8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78935" y="2660191"/>
            <a:ext cx="1227575" cy="920681"/>
          </a:xfrm>
          <a:prstGeom prst="rect">
            <a:avLst/>
          </a:prstGeom>
        </p:spPr>
      </p:pic>
      <p:pic>
        <p:nvPicPr>
          <p:cNvPr id="34" name="Picture 33" descr="A close up of a street sign&#10;&#10;Description generated with very high confidence">
            <a:extLst>
              <a:ext uri="{FF2B5EF4-FFF2-40B4-BE49-F238E27FC236}">
                <a16:creationId xmlns:a16="http://schemas.microsoft.com/office/drawing/2014/main" id="{9A154CEF-7C88-4B0F-B997-E4C9DC132411}"/>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328442" y="1670090"/>
            <a:ext cx="2448807" cy="1452959"/>
          </a:xfrm>
          <a:prstGeom prst="rect">
            <a:avLst/>
          </a:prstGeom>
        </p:spPr>
      </p:pic>
      <p:pic>
        <p:nvPicPr>
          <p:cNvPr id="40" name="Picture 39" descr="A picture containing LEGO, toy&#10;&#10;Description generated with high confidence">
            <a:extLst>
              <a:ext uri="{FF2B5EF4-FFF2-40B4-BE49-F238E27FC236}">
                <a16:creationId xmlns:a16="http://schemas.microsoft.com/office/drawing/2014/main" id="{C889E131-BD77-4B61-8A63-E18A4A8B95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28400" y="1670090"/>
            <a:ext cx="2762250" cy="1533525"/>
          </a:xfrm>
          <a:prstGeom prst="rect">
            <a:avLst/>
          </a:prstGeom>
        </p:spPr>
      </p:pic>
      <p:pic>
        <p:nvPicPr>
          <p:cNvPr id="41" name="Picture 40">
            <a:extLst>
              <a:ext uri="{FF2B5EF4-FFF2-40B4-BE49-F238E27FC236}">
                <a16:creationId xmlns:a16="http://schemas.microsoft.com/office/drawing/2014/main" id="{3838432A-2303-4910-8EC6-91866715492D}"/>
              </a:ext>
            </a:extLst>
          </p:cNvPr>
          <p:cNvPicPr>
            <a:picLocks noChangeAspect="1"/>
          </p:cNvPicPr>
          <p:nvPr/>
        </p:nvPicPr>
        <p:blipFill>
          <a:blip r:embed="rId14"/>
          <a:stretch>
            <a:fillRect/>
          </a:stretch>
        </p:blipFill>
        <p:spPr>
          <a:xfrm>
            <a:off x="2516922" y="3657600"/>
            <a:ext cx="3529261" cy="2733676"/>
          </a:xfrm>
          <a:prstGeom prst="rect">
            <a:avLst/>
          </a:prstGeom>
          <a:ln w="25400">
            <a:solidFill>
              <a:srgbClr val="00B0F0"/>
            </a:solidFill>
          </a:ln>
        </p:spPr>
      </p:pic>
    </p:spTree>
    <p:extLst>
      <p:ext uri="{BB962C8B-B14F-4D97-AF65-F5344CB8AC3E}">
        <p14:creationId xmlns:p14="http://schemas.microsoft.com/office/powerpoint/2010/main" val="2648047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7545F-3E1B-4350-BA2F-71E3D93DACEC}"/>
              </a:ext>
            </a:extLst>
          </p:cNvPr>
          <p:cNvSpPr>
            <a:spLocks noGrp="1"/>
          </p:cNvSpPr>
          <p:nvPr>
            <p:ph sz="quarter" idx="13"/>
          </p:nvPr>
        </p:nvSpPr>
        <p:spPr/>
        <p:txBody>
          <a:bodyPr/>
          <a:lstStyle/>
          <a:p>
            <a:r>
              <a:rPr lang="en-US" dirty="0"/>
              <a:t>Associations are similar to relationships but:</a:t>
            </a:r>
          </a:p>
          <a:p>
            <a:pPr marL="285750" indent="-285750">
              <a:buFont typeface="Arial" panose="020B0604020202020204" pitchFamily="34" charset="0"/>
              <a:buChar char="•"/>
            </a:pPr>
            <a:r>
              <a:rPr lang="en-US" dirty="0"/>
              <a:t>Not “first class”</a:t>
            </a:r>
          </a:p>
          <a:p>
            <a:pPr marL="285750" indent="-285750">
              <a:buFont typeface="Arial" panose="020B0604020202020204" pitchFamily="34" charset="0"/>
              <a:buChar char="•"/>
            </a:pPr>
            <a:r>
              <a:rPr lang="en-US" dirty="0"/>
              <a:t>Not temporal – they exist for the lifetime of the related “ends”</a:t>
            </a:r>
          </a:p>
          <a:p>
            <a:pPr marL="285750" indent="-285750">
              <a:buFont typeface="Arial" panose="020B0604020202020204" pitchFamily="34" charset="0"/>
              <a:buChar char="•"/>
            </a:pPr>
            <a:r>
              <a:rPr lang="en-US" dirty="0"/>
              <a:t>Limited to binary</a:t>
            </a:r>
          </a:p>
          <a:p>
            <a:pPr marL="285750" indent="-285750">
              <a:buFont typeface="Arial" panose="020B0604020202020204" pitchFamily="34" charset="0"/>
              <a:buChar char="•"/>
            </a:pPr>
            <a:r>
              <a:rPr lang="en-US" dirty="0"/>
              <a:t>Also known as “Formal Relations”</a:t>
            </a:r>
          </a:p>
          <a:p>
            <a:pPr marL="285750" indent="-285750">
              <a:buFont typeface="Arial" panose="020B0604020202020204" pitchFamily="34" charset="0"/>
              <a:buChar char="•"/>
            </a:pPr>
            <a:r>
              <a:rPr lang="en-US" dirty="0"/>
              <a:t>Map most directly to simple properties (e.g. OWL or Java)</a:t>
            </a:r>
          </a:p>
        </p:txBody>
      </p:sp>
      <p:sp>
        <p:nvSpPr>
          <p:cNvPr id="3" name="Date Placeholder 2">
            <a:extLst>
              <a:ext uri="{FF2B5EF4-FFF2-40B4-BE49-F238E27FC236}">
                <a16:creationId xmlns:a16="http://schemas.microsoft.com/office/drawing/2014/main" id="{0F3EAE2E-5702-46AF-BACE-F407F9B3A081}"/>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3247401E-A82C-4C9A-9BE0-67035FBC6414}"/>
              </a:ext>
            </a:extLst>
          </p:cNvPr>
          <p:cNvSpPr>
            <a:spLocks noGrp="1"/>
          </p:cNvSpPr>
          <p:nvPr>
            <p:ph type="sldNum" sz="quarter" idx="15"/>
          </p:nvPr>
        </p:nvSpPr>
        <p:spPr/>
        <p:txBody>
          <a:bodyPr/>
          <a:lstStyle/>
          <a:p>
            <a:fld id="{987D7693-E132-40A2-A808-4CF056E677D9}" type="slidenum">
              <a:rPr lang="en-US" smtClean="0"/>
              <a:t>30</a:t>
            </a:fld>
            <a:endParaRPr lang="en-US" dirty="0"/>
          </a:p>
        </p:txBody>
      </p:sp>
      <p:sp>
        <p:nvSpPr>
          <p:cNvPr id="5" name="Footer Placeholder 4">
            <a:extLst>
              <a:ext uri="{FF2B5EF4-FFF2-40B4-BE49-F238E27FC236}">
                <a16:creationId xmlns:a16="http://schemas.microsoft.com/office/drawing/2014/main" id="{D88B84D9-6B8C-46B6-B4E5-A49A5867FD0B}"/>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96499A2F-CF65-4BCE-8A7F-69830747B75A}"/>
              </a:ext>
            </a:extLst>
          </p:cNvPr>
          <p:cNvSpPr>
            <a:spLocks noGrp="1"/>
          </p:cNvSpPr>
          <p:nvPr>
            <p:ph type="title"/>
          </p:nvPr>
        </p:nvSpPr>
        <p:spPr/>
        <p:txBody>
          <a:bodyPr/>
          <a:lstStyle/>
          <a:p>
            <a:r>
              <a:rPr lang="en-US" dirty="0"/>
              <a:t>Associations</a:t>
            </a:r>
          </a:p>
        </p:txBody>
      </p:sp>
      <p:pic>
        <p:nvPicPr>
          <p:cNvPr id="7" name="Picture 6">
            <a:extLst>
              <a:ext uri="{FF2B5EF4-FFF2-40B4-BE49-F238E27FC236}">
                <a16:creationId xmlns:a16="http://schemas.microsoft.com/office/drawing/2014/main" id="{BF3DC050-B745-4B8D-9E5E-E536A283A6BC}"/>
              </a:ext>
            </a:extLst>
          </p:cNvPr>
          <p:cNvPicPr>
            <a:picLocks noChangeAspect="1"/>
          </p:cNvPicPr>
          <p:nvPr/>
        </p:nvPicPr>
        <p:blipFill>
          <a:blip r:embed="rId2"/>
          <a:stretch>
            <a:fillRect/>
          </a:stretch>
        </p:blipFill>
        <p:spPr>
          <a:xfrm>
            <a:off x="1634176" y="4191000"/>
            <a:ext cx="5117460" cy="812698"/>
          </a:xfrm>
          <a:prstGeom prst="rect">
            <a:avLst/>
          </a:prstGeom>
        </p:spPr>
      </p:pic>
      <p:pic>
        <p:nvPicPr>
          <p:cNvPr id="8" name="Picture 7">
            <a:extLst>
              <a:ext uri="{FF2B5EF4-FFF2-40B4-BE49-F238E27FC236}">
                <a16:creationId xmlns:a16="http://schemas.microsoft.com/office/drawing/2014/main" id="{17E3C2F9-2E43-442B-8129-CA9FC9968282}"/>
              </a:ext>
            </a:extLst>
          </p:cNvPr>
          <p:cNvPicPr>
            <a:picLocks noChangeAspect="1"/>
          </p:cNvPicPr>
          <p:nvPr/>
        </p:nvPicPr>
        <p:blipFill>
          <a:blip r:embed="rId3"/>
          <a:stretch>
            <a:fillRect/>
          </a:stretch>
        </p:blipFill>
        <p:spPr>
          <a:xfrm>
            <a:off x="1050049" y="5313810"/>
            <a:ext cx="6285714" cy="1041270"/>
          </a:xfrm>
          <a:prstGeom prst="rect">
            <a:avLst/>
          </a:prstGeom>
        </p:spPr>
      </p:pic>
    </p:spTree>
    <p:extLst>
      <p:ext uri="{BB962C8B-B14F-4D97-AF65-F5344CB8AC3E}">
        <p14:creationId xmlns:p14="http://schemas.microsoft.com/office/powerpoint/2010/main" val="1794911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E37D04-6533-477E-9A47-6E1204B3B8C0}"/>
              </a:ext>
            </a:extLst>
          </p:cNvPr>
          <p:cNvSpPr>
            <a:spLocks noGrp="1"/>
          </p:cNvSpPr>
          <p:nvPr>
            <p:ph sz="quarter" idx="13"/>
          </p:nvPr>
        </p:nvSpPr>
        <p:spPr>
          <a:xfrm>
            <a:off x="352426" y="1463040"/>
            <a:ext cx="8258174" cy="4724400"/>
          </a:xfrm>
        </p:spPr>
        <p:txBody>
          <a:bodyPr/>
          <a:lstStyle/>
          <a:p>
            <a:r>
              <a:rPr lang="en-US" dirty="0"/>
              <a:t>Characteristics are features inherent in another type</a:t>
            </a:r>
          </a:p>
          <a:p>
            <a:r>
              <a:rPr lang="en-US" dirty="0"/>
              <a:t>	Most like “properties” in many languages</a:t>
            </a:r>
          </a:p>
          <a:p>
            <a:r>
              <a:rPr lang="en-US" dirty="0"/>
              <a:t>Usually have a value type as their range</a:t>
            </a:r>
          </a:p>
          <a:p>
            <a:r>
              <a:rPr lang="en-US" dirty="0"/>
              <a:t>	John has a weight of 60 KG</a:t>
            </a:r>
          </a:p>
          <a:p>
            <a:r>
              <a:rPr lang="en-US" dirty="0"/>
              <a:t>Characteristics are temporal (have a timeframe) &amp; identifiable </a:t>
            </a:r>
          </a:p>
          <a:p>
            <a:r>
              <a:rPr lang="en-US" dirty="0"/>
              <a:t>	John weighed 60kg on March 3</a:t>
            </a:r>
            <a:r>
              <a:rPr lang="en-US" baseline="30000" dirty="0"/>
              <a:t>rd</a:t>
            </a:r>
            <a:r>
              <a:rPr lang="en-US" dirty="0"/>
              <a:t>, 2011</a:t>
            </a:r>
          </a:p>
          <a:p>
            <a:r>
              <a:rPr lang="en-US" dirty="0"/>
              <a:t>In conceptual reference models quantity kinds (e.g. Mass) are preferred over specific units (e.g. kg) or data types (e.g. “Real”) as the types of characteristics</a:t>
            </a:r>
          </a:p>
        </p:txBody>
      </p:sp>
      <p:sp>
        <p:nvSpPr>
          <p:cNvPr id="3" name="Date Placeholder 2">
            <a:extLst>
              <a:ext uri="{FF2B5EF4-FFF2-40B4-BE49-F238E27FC236}">
                <a16:creationId xmlns:a16="http://schemas.microsoft.com/office/drawing/2014/main" id="{918126DF-FE17-478F-BFAA-810C35E29C26}"/>
              </a:ext>
            </a:extLst>
          </p:cNvPr>
          <p:cNvSpPr>
            <a:spLocks noGrp="1"/>
          </p:cNvSpPr>
          <p:nvPr>
            <p:ph type="dt" sz="half" idx="14"/>
          </p:nvPr>
        </p:nvSpPr>
        <p:spPr/>
        <p:txBody>
          <a:bodyPr/>
          <a:lstStyle/>
          <a:p>
            <a:r>
              <a:rPr lang="en-US" dirty="0"/>
              <a:t>Oct. 2017</a:t>
            </a:r>
          </a:p>
        </p:txBody>
      </p:sp>
      <p:sp>
        <p:nvSpPr>
          <p:cNvPr id="4" name="Slide Number Placeholder 3">
            <a:extLst>
              <a:ext uri="{FF2B5EF4-FFF2-40B4-BE49-F238E27FC236}">
                <a16:creationId xmlns:a16="http://schemas.microsoft.com/office/drawing/2014/main" id="{A1A5AE5D-0149-4C5A-A92B-FE37D1C17DE3}"/>
              </a:ext>
            </a:extLst>
          </p:cNvPr>
          <p:cNvSpPr>
            <a:spLocks noGrp="1"/>
          </p:cNvSpPr>
          <p:nvPr>
            <p:ph type="sldNum" sz="quarter" idx="15"/>
          </p:nvPr>
        </p:nvSpPr>
        <p:spPr/>
        <p:txBody>
          <a:bodyPr/>
          <a:lstStyle/>
          <a:p>
            <a:fld id="{987D7693-E132-40A2-A808-4CF056E677D9}" type="slidenum">
              <a:rPr lang="en-US" smtClean="0"/>
              <a:t>31</a:t>
            </a:fld>
            <a:endParaRPr lang="en-US" dirty="0"/>
          </a:p>
        </p:txBody>
      </p:sp>
      <p:sp>
        <p:nvSpPr>
          <p:cNvPr id="5" name="Footer Placeholder 4">
            <a:extLst>
              <a:ext uri="{FF2B5EF4-FFF2-40B4-BE49-F238E27FC236}">
                <a16:creationId xmlns:a16="http://schemas.microsoft.com/office/drawing/2014/main" id="{89CF36F2-D3B7-472E-8A7F-36CC0B1932BD}"/>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4A220749-9753-4169-9293-377240E82C49}"/>
              </a:ext>
            </a:extLst>
          </p:cNvPr>
          <p:cNvSpPr>
            <a:spLocks noGrp="1"/>
          </p:cNvSpPr>
          <p:nvPr>
            <p:ph type="title"/>
          </p:nvPr>
        </p:nvSpPr>
        <p:spPr/>
        <p:txBody>
          <a:bodyPr/>
          <a:lstStyle/>
          <a:p>
            <a:r>
              <a:rPr lang="en-US" dirty="0"/>
              <a:t>Characteristics</a:t>
            </a:r>
          </a:p>
        </p:txBody>
      </p:sp>
      <p:pic>
        <p:nvPicPr>
          <p:cNvPr id="7" name="Picture 6">
            <a:extLst>
              <a:ext uri="{FF2B5EF4-FFF2-40B4-BE49-F238E27FC236}">
                <a16:creationId xmlns:a16="http://schemas.microsoft.com/office/drawing/2014/main" id="{06E7C2BA-C2B8-4D25-86CA-60FB855C3CA9}"/>
              </a:ext>
            </a:extLst>
          </p:cNvPr>
          <p:cNvPicPr>
            <a:picLocks noChangeAspect="1"/>
          </p:cNvPicPr>
          <p:nvPr/>
        </p:nvPicPr>
        <p:blipFill>
          <a:blip r:embed="rId2"/>
          <a:stretch>
            <a:fillRect/>
          </a:stretch>
        </p:blipFill>
        <p:spPr>
          <a:xfrm>
            <a:off x="3389194" y="5029200"/>
            <a:ext cx="1607424" cy="992082"/>
          </a:xfrm>
          <a:prstGeom prst="rect">
            <a:avLst/>
          </a:prstGeom>
        </p:spPr>
      </p:pic>
    </p:spTree>
    <p:extLst>
      <p:ext uri="{BB962C8B-B14F-4D97-AF65-F5344CB8AC3E}">
        <p14:creationId xmlns:p14="http://schemas.microsoft.com/office/powerpoint/2010/main" val="324028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41635EA-BD9A-44CA-B062-5E194DD675D7}"/>
              </a:ext>
            </a:extLst>
          </p:cNvPr>
          <p:cNvSpPr>
            <a:spLocks noGrp="1"/>
          </p:cNvSpPr>
          <p:nvPr>
            <p:ph sz="quarter" idx="13"/>
          </p:nvPr>
        </p:nvSpPr>
        <p:spPr/>
        <p:txBody>
          <a:bodyPr/>
          <a:lstStyle/>
          <a:p>
            <a:r>
              <a:rPr lang="en-US" dirty="0"/>
              <a:t>Properties encompass the “ends” of associations and relationships, and characteristics</a:t>
            </a:r>
          </a:p>
          <a:p>
            <a:r>
              <a:rPr lang="en-US" dirty="0"/>
              <a:t>Like everything else – properties have types (property types) and instances (called bindings)</a:t>
            </a:r>
          </a:p>
          <a:p>
            <a:r>
              <a:rPr lang="en-US" dirty="0"/>
              <a:t>Properties can be specialized and restricted</a:t>
            </a:r>
          </a:p>
          <a:p>
            <a:r>
              <a:rPr lang="en-US" dirty="0"/>
              <a:t>Models typically define property types</a:t>
            </a:r>
          </a:p>
          <a:p>
            <a:r>
              <a:rPr lang="en-US" dirty="0"/>
              <a:t>Specialized properties may be “virtually derived”, not define a new concept but restrict an existing one. These have no name or the same name as their super-property</a:t>
            </a:r>
          </a:p>
          <a:p>
            <a:r>
              <a:rPr lang="en-US" dirty="0"/>
              <a:t>Property specialization is either a “subset” or redefines (equivalent set)</a:t>
            </a:r>
          </a:p>
        </p:txBody>
      </p:sp>
      <p:sp>
        <p:nvSpPr>
          <p:cNvPr id="2" name="Date Placeholder 1">
            <a:extLst>
              <a:ext uri="{FF2B5EF4-FFF2-40B4-BE49-F238E27FC236}">
                <a16:creationId xmlns:a16="http://schemas.microsoft.com/office/drawing/2014/main" id="{61C8376A-1675-4086-AA9A-E57262369C6C}"/>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87A4FDA2-D9FB-4461-941A-619581CC507E}"/>
              </a:ext>
            </a:extLst>
          </p:cNvPr>
          <p:cNvSpPr>
            <a:spLocks noGrp="1"/>
          </p:cNvSpPr>
          <p:nvPr>
            <p:ph type="sldNum" sz="quarter" idx="15"/>
          </p:nvPr>
        </p:nvSpPr>
        <p:spPr/>
        <p:txBody>
          <a:bodyPr/>
          <a:lstStyle/>
          <a:p>
            <a:fld id="{987D7693-E132-40A2-A808-4CF056E677D9}" type="slidenum">
              <a:rPr lang="en-US" smtClean="0"/>
              <a:t>32</a:t>
            </a:fld>
            <a:endParaRPr lang="en-US" dirty="0"/>
          </a:p>
        </p:txBody>
      </p:sp>
      <p:sp>
        <p:nvSpPr>
          <p:cNvPr id="4" name="Footer Placeholder 3">
            <a:extLst>
              <a:ext uri="{FF2B5EF4-FFF2-40B4-BE49-F238E27FC236}">
                <a16:creationId xmlns:a16="http://schemas.microsoft.com/office/drawing/2014/main" id="{618C0376-63B7-4FD1-A73F-AC5D6F4C8D27}"/>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BEE43FF4-92BF-471A-B633-8F8D213E8E80}"/>
              </a:ext>
            </a:extLst>
          </p:cNvPr>
          <p:cNvSpPr>
            <a:spLocks noGrp="1"/>
          </p:cNvSpPr>
          <p:nvPr>
            <p:ph type="title"/>
          </p:nvPr>
        </p:nvSpPr>
        <p:spPr/>
        <p:txBody>
          <a:bodyPr/>
          <a:lstStyle/>
          <a:p>
            <a:r>
              <a:rPr lang="en-US" dirty="0"/>
              <a:t>Specializing properties</a:t>
            </a:r>
          </a:p>
        </p:txBody>
      </p:sp>
    </p:spTree>
    <p:extLst>
      <p:ext uri="{BB962C8B-B14F-4D97-AF65-F5344CB8AC3E}">
        <p14:creationId xmlns:p14="http://schemas.microsoft.com/office/powerpoint/2010/main" val="373607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91E5AA-99C4-4906-9818-CCC2355F70F4}"/>
              </a:ext>
            </a:extLst>
          </p:cNvPr>
          <p:cNvSpPr>
            <a:spLocks noGrp="1"/>
          </p:cNvSpPr>
          <p:nvPr>
            <p:ph sz="quarter" idx="13"/>
          </p:nvPr>
        </p:nvSpPr>
        <p:spPr/>
        <p:txBody>
          <a:bodyPr/>
          <a:lstStyle/>
          <a:p>
            <a:r>
              <a:rPr lang="en-US" dirty="0"/>
              <a:t>Subset properties define subtypes of other property types (ends of associations or relationships, characteristics, </a:t>
            </a:r>
            <a:r>
              <a:rPr lang="en-US" dirty="0" err="1"/>
              <a:t>etc</a:t>
            </a:r>
            <a:r>
              <a:rPr lang="en-US" dirty="0"/>
              <a:t>).</a:t>
            </a:r>
          </a:p>
          <a:p>
            <a:r>
              <a:rPr lang="en-US" dirty="0"/>
              <a:t>Extent of subset property is a subset of super-property</a:t>
            </a:r>
          </a:p>
          <a:p>
            <a:r>
              <a:rPr lang="en-US" dirty="0"/>
              <a:t>May tighten constraints – multiplicity, type, etc.</a:t>
            </a:r>
          </a:p>
          <a:p>
            <a:endParaRPr lang="en-US" dirty="0"/>
          </a:p>
          <a:p>
            <a:endParaRPr lang="en-US" dirty="0"/>
          </a:p>
        </p:txBody>
      </p:sp>
      <p:sp>
        <p:nvSpPr>
          <p:cNvPr id="2" name="Date Placeholder 1">
            <a:extLst>
              <a:ext uri="{FF2B5EF4-FFF2-40B4-BE49-F238E27FC236}">
                <a16:creationId xmlns:a16="http://schemas.microsoft.com/office/drawing/2014/main" id="{EDA3A680-73E4-4E91-967C-D708E3134AE8}"/>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851EFD96-4935-4F12-BEF6-5B045E8305CE}"/>
              </a:ext>
            </a:extLst>
          </p:cNvPr>
          <p:cNvSpPr>
            <a:spLocks noGrp="1"/>
          </p:cNvSpPr>
          <p:nvPr>
            <p:ph type="sldNum" sz="quarter" idx="15"/>
          </p:nvPr>
        </p:nvSpPr>
        <p:spPr/>
        <p:txBody>
          <a:bodyPr/>
          <a:lstStyle/>
          <a:p>
            <a:fld id="{987D7693-E132-40A2-A808-4CF056E677D9}" type="slidenum">
              <a:rPr lang="en-US" smtClean="0"/>
              <a:t>33</a:t>
            </a:fld>
            <a:endParaRPr lang="en-US" dirty="0"/>
          </a:p>
        </p:txBody>
      </p:sp>
      <p:sp>
        <p:nvSpPr>
          <p:cNvPr id="4" name="Footer Placeholder 3">
            <a:extLst>
              <a:ext uri="{FF2B5EF4-FFF2-40B4-BE49-F238E27FC236}">
                <a16:creationId xmlns:a16="http://schemas.microsoft.com/office/drawing/2014/main" id="{1FD86608-557F-4D08-88D3-EF1A6F0BD72E}"/>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1A61E936-D702-4177-B272-99A005B6588C}"/>
              </a:ext>
            </a:extLst>
          </p:cNvPr>
          <p:cNvSpPr>
            <a:spLocks noGrp="1"/>
          </p:cNvSpPr>
          <p:nvPr>
            <p:ph type="title"/>
          </p:nvPr>
        </p:nvSpPr>
        <p:spPr/>
        <p:txBody>
          <a:bodyPr/>
          <a:lstStyle/>
          <a:p>
            <a:r>
              <a:rPr lang="en-US" dirty="0"/>
              <a:t>Subset properties</a:t>
            </a:r>
          </a:p>
        </p:txBody>
      </p:sp>
      <p:pic>
        <p:nvPicPr>
          <p:cNvPr id="8" name="Picture 7">
            <a:extLst>
              <a:ext uri="{FF2B5EF4-FFF2-40B4-BE49-F238E27FC236}">
                <a16:creationId xmlns:a16="http://schemas.microsoft.com/office/drawing/2014/main" id="{0C1D3045-149D-4DFE-A597-67E942E41991}"/>
              </a:ext>
            </a:extLst>
          </p:cNvPr>
          <p:cNvPicPr>
            <a:picLocks noChangeAspect="1"/>
          </p:cNvPicPr>
          <p:nvPr/>
        </p:nvPicPr>
        <p:blipFill>
          <a:blip r:embed="rId2"/>
          <a:stretch>
            <a:fillRect/>
          </a:stretch>
        </p:blipFill>
        <p:spPr>
          <a:xfrm>
            <a:off x="0" y="3189001"/>
            <a:ext cx="9144000" cy="2998439"/>
          </a:xfrm>
          <a:prstGeom prst="rect">
            <a:avLst/>
          </a:prstGeom>
        </p:spPr>
      </p:pic>
      <p:sp>
        <p:nvSpPr>
          <p:cNvPr id="9" name="Oval 8">
            <a:extLst>
              <a:ext uri="{FF2B5EF4-FFF2-40B4-BE49-F238E27FC236}">
                <a16:creationId xmlns:a16="http://schemas.microsoft.com/office/drawing/2014/main" id="{613DBC0F-95A8-4417-BB1E-79FE0B2DE1BB}"/>
              </a:ext>
            </a:extLst>
          </p:cNvPr>
          <p:cNvSpPr/>
          <p:nvPr/>
        </p:nvSpPr>
        <p:spPr>
          <a:xfrm>
            <a:off x="1676400" y="5334000"/>
            <a:ext cx="15240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FCCC78B-1C41-4BF3-95AF-20159FEF6915}"/>
              </a:ext>
            </a:extLst>
          </p:cNvPr>
          <p:cNvSpPr/>
          <p:nvPr/>
        </p:nvSpPr>
        <p:spPr>
          <a:xfrm>
            <a:off x="6362700" y="5183590"/>
            <a:ext cx="1670686"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6F31858-3C28-468E-BF85-876AE7769E63}"/>
              </a:ext>
            </a:extLst>
          </p:cNvPr>
          <p:cNvCxnSpPr/>
          <p:nvPr/>
        </p:nvCxnSpPr>
        <p:spPr>
          <a:xfrm flipV="1">
            <a:off x="7239000" y="3886200"/>
            <a:ext cx="381000" cy="129540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9C9FAC-BE7A-4FB7-BC02-E6073A5C1B0A}"/>
              </a:ext>
            </a:extLst>
          </p:cNvPr>
          <p:cNvCxnSpPr>
            <a:cxnSpLocks/>
            <a:stCxn id="9" idx="0"/>
          </p:cNvCxnSpPr>
          <p:nvPr/>
        </p:nvCxnSpPr>
        <p:spPr>
          <a:xfrm flipH="1" flipV="1">
            <a:off x="2133600" y="3886200"/>
            <a:ext cx="304800" cy="144780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313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D62101-97AC-4CEB-A5D3-6EFAE1E1AA32}"/>
              </a:ext>
            </a:extLst>
          </p:cNvPr>
          <p:cNvSpPr>
            <a:spLocks noGrp="1"/>
          </p:cNvSpPr>
          <p:nvPr>
            <p:ph sz="quarter" idx="13"/>
          </p:nvPr>
        </p:nvSpPr>
        <p:spPr/>
        <p:txBody>
          <a:bodyPr/>
          <a:lstStyle/>
          <a:p>
            <a:r>
              <a:rPr lang="en-US" dirty="0"/>
              <a:t>Redefined properties define subtypes of other property types (ends of associations or relationships, characteristics, </a:t>
            </a:r>
            <a:r>
              <a:rPr lang="en-US" dirty="0" err="1"/>
              <a:t>etc</a:t>
            </a:r>
            <a:r>
              <a:rPr lang="en-US" dirty="0"/>
              <a:t>) and </a:t>
            </a:r>
            <a:r>
              <a:rPr lang="en-US" b="1" i="1" dirty="0"/>
              <a:t>replace the super-property in the given context</a:t>
            </a:r>
            <a:r>
              <a:rPr lang="en-US" dirty="0"/>
              <a:t>.</a:t>
            </a:r>
          </a:p>
          <a:p>
            <a:r>
              <a:rPr lang="en-US" dirty="0"/>
              <a:t>Extent of redefined property is the same as the extent of super-property</a:t>
            </a:r>
          </a:p>
          <a:p>
            <a:r>
              <a:rPr lang="en-US" dirty="0"/>
              <a:t>May tighten constraints – multiplicity, type, etc.</a:t>
            </a:r>
          </a:p>
          <a:p>
            <a:endParaRPr lang="en-US" dirty="0"/>
          </a:p>
        </p:txBody>
      </p:sp>
      <p:sp>
        <p:nvSpPr>
          <p:cNvPr id="3" name="Date Placeholder 2">
            <a:extLst>
              <a:ext uri="{FF2B5EF4-FFF2-40B4-BE49-F238E27FC236}">
                <a16:creationId xmlns:a16="http://schemas.microsoft.com/office/drawing/2014/main" id="{4245493D-2CDB-4F7D-B994-5EB7575DBB8C}"/>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012B27F8-1EA8-4884-96EC-993A25B7EDE2}"/>
              </a:ext>
            </a:extLst>
          </p:cNvPr>
          <p:cNvSpPr>
            <a:spLocks noGrp="1"/>
          </p:cNvSpPr>
          <p:nvPr>
            <p:ph type="sldNum" sz="quarter" idx="15"/>
          </p:nvPr>
        </p:nvSpPr>
        <p:spPr/>
        <p:txBody>
          <a:bodyPr/>
          <a:lstStyle/>
          <a:p>
            <a:fld id="{987D7693-E132-40A2-A808-4CF056E677D9}" type="slidenum">
              <a:rPr lang="en-US" smtClean="0"/>
              <a:t>34</a:t>
            </a:fld>
            <a:endParaRPr lang="en-US" dirty="0"/>
          </a:p>
        </p:txBody>
      </p:sp>
      <p:sp>
        <p:nvSpPr>
          <p:cNvPr id="5" name="Footer Placeholder 4">
            <a:extLst>
              <a:ext uri="{FF2B5EF4-FFF2-40B4-BE49-F238E27FC236}">
                <a16:creationId xmlns:a16="http://schemas.microsoft.com/office/drawing/2014/main" id="{34AE9275-1882-42BC-A134-3A4BB7CDBFEC}"/>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CA0CA943-3873-40BE-B3D4-5580B2997C80}"/>
              </a:ext>
            </a:extLst>
          </p:cNvPr>
          <p:cNvSpPr>
            <a:spLocks noGrp="1"/>
          </p:cNvSpPr>
          <p:nvPr>
            <p:ph type="title"/>
          </p:nvPr>
        </p:nvSpPr>
        <p:spPr/>
        <p:txBody>
          <a:bodyPr/>
          <a:lstStyle/>
          <a:p>
            <a:r>
              <a:rPr lang="en-US" dirty="0"/>
              <a:t>Redefined Properties</a:t>
            </a:r>
          </a:p>
        </p:txBody>
      </p:sp>
      <p:pic>
        <p:nvPicPr>
          <p:cNvPr id="9" name="Picture 8">
            <a:extLst>
              <a:ext uri="{FF2B5EF4-FFF2-40B4-BE49-F238E27FC236}">
                <a16:creationId xmlns:a16="http://schemas.microsoft.com/office/drawing/2014/main" id="{F24DE034-2A1A-4858-A70D-CA79A0335460}"/>
              </a:ext>
            </a:extLst>
          </p:cNvPr>
          <p:cNvPicPr>
            <a:picLocks noChangeAspect="1"/>
          </p:cNvPicPr>
          <p:nvPr/>
        </p:nvPicPr>
        <p:blipFill>
          <a:blip r:embed="rId2"/>
          <a:stretch>
            <a:fillRect/>
          </a:stretch>
        </p:blipFill>
        <p:spPr>
          <a:xfrm>
            <a:off x="875580" y="3505200"/>
            <a:ext cx="7161904" cy="2476190"/>
          </a:xfrm>
          <a:prstGeom prst="rect">
            <a:avLst/>
          </a:prstGeom>
        </p:spPr>
      </p:pic>
      <p:sp>
        <p:nvSpPr>
          <p:cNvPr id="10" name="TextBox 9">
            <a:extLst>
              <a:ext uri="{FF2B5EF4-FFF2-40B4-BE49-F238E27FC236}">
                <a16:creationId xmlns:a16="http://schemas.microsoft.com/office/drawing/2014/main" id="{119BA093-25CD-4F6B-A84C-DB19C0990119}"/>
              </a:ext>
            </a:extLst>
          </p:cNvPr>
          <p:cNvSpPr txBox="1"/>
          <p:nvPr/>
        </p:nvSpPr>
        <p:spPr>
          <a:xfrm>
            <a:off x="3808223" y="5968294"/>
            <a:ext cx="2087751" cy="369332"/>
          </a:xfrm>
          <a:prstGeom prst="rect">
            <a:avLst/>
          </a:prstGeom>
          <a:noFill/>
        </p:spPr>
        <p:txBody>
          <a:bodyPr wrap="none" rtlCol="0">
            <a:spAutoFit/>
          </a:bodyPr>
          <a:lstStyle/>
          <a:p>
            <a:r>
              <a:rPr lang="en-US" dirty="0"/>
              <a:t>Restriction Example</a:t>
            </a:r>
          </a:p>
        </p:txBody>
      </p:sp>
      <p:sp>
        <p:nvSpPr>
          <p:cNvPr id="11" name="Oval 10">
            <a:extLst>
              <a:ext uri="{FF2B5EF4-FFF2-40B4-BE49-F238E27FC236}">
                <a16:creationId xmlns:a16="http://schemas.microsoft.com/office/drawing/2014/main" id="{87D2D40F-5DCC-44BD-9A92-9A92944CE7B3}"/>
              </a:ext>
            </a:extLst>
          </p:cNvPr>
          <p:cNvSpPr/>
          <p:nvPr/>
        </p:nvSpPr>
        <p:spPr>
          <a:xfrm>
            <a:off x="1524000" y="5045070"/>
            <a:ext cx="2819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21D5253-6FB9-4F08-BC9C-6BAB1BD1CEC7}"/>
              </a:ext>
            </a:extLst>
          </p:cNvPr>
          <p:cNvSpPr/>
          <p:nvPr/>
        </p:nvSpPr>
        <p:spPr>
          <a:xfrm>
            <a:off x="5205305" y="5045070"/>
            <a:ext cx="2819400" cy="80907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446078D-F6A0-4AAD-B2E3-A2AC79C83CD3}"/>
              </a:ext>
            </a:extLst>
          </p:cNvPr>
          <p:cNvCxnSpPr>
            <a:cxnSpLocks/>
            <a:stCxn id="11" idx="0"/>
          </p:cNvCxnSpPr>
          <p:nvPr/>
        </p:nvCxnSpPr>
        <p:spPr>
          <a:xfrm flipH="1" flipV="1">
            <a:off x="2667000" y="4191000"/>
            <a:ext cx="266700" cy="85407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6C6B75-506A-4BC3-8127-335265C0BF74}"/>
              </a:ext>
            </a:extLst>
          </p:cNvPr>
          <p:cNvCxnSpPr>
            <a:cxnSpLocks/>
            <a:stCxn id="12" idx="0"/>
          </p:cNvCxnSpPr>
          <p:nvPr/>
        </p:nvCxnSpPr>
        <p:spPr>
          <a:xfrm flipH="1" flipV="1">
            <a:off x="4953000" y="4114800"/>
            <a:ext cx="1662005" cy="930270"/>
          </a:xfrm>
          <a:prstGeom prst="straightConnector1">
            <a:avLst/>
          </a:prstGeom>
          <a:ln w="254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43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3"/>
          </p:nvPr>
        </p:nvPicPr>
        <p:blipFill>
          <a:blip r:embed="rId2"/>
          <a:srcRect t="1543" b="1543"/>
          <a:stretch>
            <a:fillRect/>
          </a:stretch>
        </p:blipFill>
        <p:spPr>
          <a:xfrm>
            <a:off x="1143000" y="1463040"/>
            <a:ext cx="6890386" cy="4238134"/>
          </a:xfrm>
        </p:spPr>
      </p:pic>
      <p:sp>
        <p:nvSpPr>
          <p:cNvPr id="3" name="Date Placeholder 2"/>
          <p:cNvSpPr>
            <a:spLocks noGrp="1"/>
          </p:cNvSpPr>
          <p:nvPr>
            <p:ph type="dt" sz="half" idx="14"/>
          </p:nvPr>
        </p:nvSpPr>
        <p:spPr/>
        <p:txBody>
          <a:bodyPr/>
          <a:lstStyle/>
          <a:p>
            <a:r>
              <a:rPr lang="en-US" dirty="0"/>
              <a:t>Oct. 2017</a:t>
            </a:r>
          </a:p>
        </p:txBody>
      </p:sp>
      <p:sp>
        <p:nvSpPr>
          <p:cNvPr id="4" name="Slide Number Placeholder 3"/>
          <p:cNvSpPr>
            <a:spLocks noGrp="1"/>
          </p:cNvSpPr>
          <p:nvPr>
            <p:ph type="sldNum" sz="quarter" idx="15"/>
          </p:nvPr>
        </p:nvSpPr>
        <p:spPr/>
        <p:txBody>
          <a:bodyPr/>
          <a:lstStyle/>
          <a:p>
            <a:fld id="{987D7693-E132-40A2-A808-4CF056E677D9}" type="slidenum">
              <a:rPr lang="en-US" smtClean="0"/>
              <a:t>35</a:t>
            </a:fld>
            <a:endParaRPr lang="en-US" dirty="0"/>
          </a:p>
        </p:txBody>
      </p:sp>
      <p:sp>
        <p:nvSpPr>
          <p:cNvPr id="5" name="Footer Placeholder 4"/>
          <p:cNvSpPr>
            <a:spLocks noGrp="1"/>
          </p:cNvSpPr>
          <p:nvPr>
            <p:ph type="ftr" sz="quarter" idx="16"/>
          </p:nvPr>
        </p:nvSpPr>
        <p:spPr/>
        <p:txBody>
          <a:bodyPr/>
          <a:lstStyle/>
          <a:p>
            <a:endParaRPr lang="en-US" dirty="0"/>
          </a:p>
        </p:txBody>
      </p:sp>
      <p:sp>
        <p:nvSpPr>
          <p:cNvPr id="6" name="Title 5"/>
          <p:cNvSpPr>
            <a:spLocks noGrp="1"/>
          </p:cNvSpPr>
          <p:nvPr>
            <p:ph type="title"/>
          </p:nvPr>
        </p:nvSpPr>
        <p:spPr/>
        <p:txBody>
          <a:bodyPr/>
          <a:lstStyle/>
          <a:p>
            <a:r>
              <a:rPr lang="en-US" dirty="0"/>
              <a:t>Incomplete and Disjoint (Model)</a:t>
            </a:r>
          </a:p>
        </p:txBody>
      </p:sp>
      <p:sp>
        <p:nvSpPr>
          <p:cNvPr id="2" name="TextBox 1">
            <a:extLst>
              <a:ext uri="{FF2B5EF4-FFF2-40B4-BE49-F238E27FC236}">
                <a16:creationId xmlns:a16="http://schemas.microsoft.com/office/drawing/2014/main" id="{7B9574B8-64B5-43AC-A8CE-1379339448C2}"/>
              </a:ext>
            </a:extLst>
          </p:cNvPr>
          <p:cNvSpPr txBox="1"/>
          <p:nvPr/>
        </p:nvSpPr>
        <p:spPr>
          <a:xfrm>
            <a:off x="1135284" y="5937759"/>
            <a:ext cx="4196983" cy="369332"/>
          </a:xfrm>
          <a:prstGeom prst="rect">
            <a:avLst/>
          </a:prstGeom>
          <a:noFill/>
        </p:spPr>
        <p:txBody>
          <a:bodyPr wrap="none" rtlCol="0">
            <a:spAutoFit/>
          </a:bodyPr>
          <a:lstStyle/>
          <a:p>
            <a:r>
              <a:rPr lang="en-US" dirty="0"/>
              <a:t>Note: Disjoint may also use a dependency </a:t>
            </a:r>
          </a:p>
        </p:txBody>
      </p:sp>
    </p:spTree>
    <p:extLst>
      <p:ext uri="{BB962C8B-B14F-4D97-AF65-F5344CB8AC3E}">
        <p14:creationId xmlns:p14="http://schemas.microsoft.com/office/powerpoint/2010/main" val="2356809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a:bodyPr>
          <a:lstStyle/>
          <a:p>
            <a:r>
              <a:rPr lang="en-US" dirty="0"/>
              <a:t>For numeric characteristics, we want to know what it means (e.g. Temperature), not the kind of number (Real).</a:t>
            </a:r>
          </a:p>
          <a:p>
            <a:r>
              <a:rPr lang="en-US" dirty="0"/>
              <a:t>&lt;&lt;Quantity Kind&gt;&gt; is an aspect common to mutually comparable quantities represented by one or more units. </a:t>
            </a:r>
          </a:p>
          <a:p>
            <a:r>
              <a:rPr lang="en-US" dirty="0"/>
              <a:t>A “unit value” represents a quantity kind, there are multiple units representing temperature.</a:t>
            </a:r>
          </a:p>
          <a:p>
            <a:r>
              <a:rPr lang="en-US" dirty="0"/>
              <a:t>A physical representation would then represent the unit as some kind of number in a specified unit.</a:t>
            </a:r>
          </a:p>
        </p:txBody>
      </p:sp>
      <p:sp>
        <p:nvSpPr>
          <p:cNvPr id="3" name="Date Placeholder 2"/>
          <p:cNvSpPr>
            <a:spLocks noGrp="1"/>
          </p:cNvSpPr>
          <p:nvPr>
            <p:ph type="dt" sz="half" idx="14"/>
          </p:nvPr>
        </p:nvSpPr>
        <p:spPr/>
        <p:txBody>
          <a:bodyPr/>
          <a:lstStyle/>
          <a:p>
            <a:fld id="{1F9A5793-53E3-4EFA-8FEB-3135A2F5C16E}" type="datetime1">
              <a:rPr lang="en-US" smtClean="0"/>
              <a:t>9/12/2018</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Quantity Kinds &amp; Units</a:t>
            </a: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B193A553-1458-4B7C-83A5-50C08D0AB8B7}"/>
              </a:ext>
            </a:extLst>
          </p:cNvPr>
          <p:cNvPicPr>
            <a:picLocks noChangeAspect="1"/>
          </p:cNvPicPr>
          <p:nvPr/>
        </p:nvPicPr>
        <p:blipFill>
          <a:blip r:embed="rId4"/>
          <a:stretch>
            <a:fillRect/>
          </a:stretch>
        </p:blipFill>
        <p:spPr>
          <a:xfrm>
            <a:off x="5715000" y="2176795"/>
            <a:ext cx="2844444" cy="1777778"/>
          </a:xfrm>
          <a:prstGeom prst="rect">
            <a:avLst/>
          </a:prstGeom>
        </p:spPr>
      </p:pic>
    </p:spTree>
    <p:extLst>
      <p:ext uri="{BB962C8B-B14F-4D97-AF65-F5344CB8AC3E}">
        <p14:creationId xmlns:p14="http://schemas.microsoft.com/office/powerpoint/2010/main" val="1726237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8CA61-C9C7-47A4-8C01-8FDA0DB27599}"/>
              </a:ext>
            </a:extLst>
          </p:cNvPr>
          <p:cNvSpPr>
            <a:spLocks noGrp="1"/>
          </p:cNvSpPr>
          <p:nvPr>
            <p:ph sz="quarter" idx="13"/>
          </p:nvPr>
        </p:nvSpPr>
        <p:spPr/>
        <p:txBody>
          <a:bodyPr/>
          <a:lstStyle/>
          <a:p>
            <a:r>
              <a:rPr lang="en-US" dirty="0"/>
              <a:t>Situations contextualize one or more propositions – relationships, associations, characteristics or rules</a:t>
            </a:r>
          </a:p>
          <a:p>
            <a:r>
              <a:rPr lang="en-US" dirty="0"/>
              <a:t>Situations are “mediating things”</a:t>
            </a:r>
          </a:p>
          <a:p>
            <a:r>
              <a:rPr lang="en-US" dirty="0"/>
              <a:t>Situations are temporal</a:t>
            </a:r>
          </a:p>
          <a:p>
            <a:r>
              <a:rPr lang="en-US" dirty="0"/>
              <a:t>Relationships are atomic situations</a:t>
            </a:r>
          </a:p>
          <a:p>
            <a:r>
              <a:rPr lang="en-US" dirty="0"/>
              <a:t>Situations types / patterns and individuals may be defined</a:t>
            </a:r>
          </a:p>
          <a:p>
            <a:r>
              <a:rPr lang="en-US" dirty="0"/>
              <a:t>Situations may be </a:t>
            </a:r>
          </a:p>
          <a:p>
            <a:pPr marL="285750" indent="-285750">
              <a:buFont typeface="Arial" panose="020B0604020202020204" pitchFamily="34" charset="0"/>
              <a:buChar char="•"/>
            </a:pPr>
            <a:r>
              <a:rPr lang="en-US" dirty="0"/>
              <a:t>Static or dynamic</a:t>
            </a:r>
          </a:p>
          <a:p>
            <a:pPr marL="285750" indent="-285750">
              <a:buFont typeface="Arial" panose="020B0604020202020204" pitchFamily="34" charset="0"/>
              <a:buChar char="•"/>
            </a:pPr>
            <a:r>
              <a:rPr lang="en-US" dirty="0"/>
              <a:t>Past, present or possible future</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947C61E4-BDE7-40FB-993B-D4B0285AAF5B}"/>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165B2A3E-2CA1-4421-BE7C-899CD058B52D}"/>
              </a:ext>
            </a:extLst>
          </p:cNvPr>
          <p:cNvSpPr>
            <a:spLocks noGrp="1"/>
          </p:cNvSpPr>
          <p:nvPr>
            <p:ph type="sldNum" sz="quarter" idx="15"/>
          </p:nvPr>
        </p:nvSpPr>
        <p:spPr/>
        <p:txBody>
          <a:bodyPr/>
          <a:lstStyle/>
          <a:p>
            <a:fld id="{987D7693-E132-40A2-A808-4CF056E677D9}" type="slidenum">
              <a:rPr lang="en-US" smtClean="0"/>
              <a:t>37</a:t>
            </a:fld>
            <a:endParaRPr lang="en-US" dirty="0"/>
          </a:p>
        </p:txBody>
      </p:sp>
      <p:sp>
        <p:nvSpPr>
          <p:cNvPr id="5" name="Footer Placeholder 4">
            <a:extLst>
              <a:ext uri="{FF2B5EF4-FFF2-40B4-BE49-F238E27FC236}">
                <a16:creationId xmlns:a16="http://schemas.microsoft.com/office/drawing/2014/main" id="{2D8D9BED-A18F-49BA-8044-8C4E989C45F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FE77781E-34CF-4BB9-9F43-A1F95A5C97F0}"/>
              </a:ext>
            </a:extLst>
          </p:cNvPr>
          <p:cNvSpPr>
            <a:spLocks noGrp="1"/>
          </p:cNvSpPr>
          <p:nvPr>
            <p:ph type="title"/>
          </p:nvPr>
        </p:nvSpPr>
        <p:spPr/>
        <p:txBody>
          <a:bodyPr/>
          <a:lstStyle/>
          <a:p>
            <a:r>
              <a:rPr lang="en-US" dirty="0"/>
              <a:t>Situations</a:t>
            </a:r>
          </a:p>
        </p:txBody>
      </p:sp>
    </p:spTree>
    <p:extLst>
      <p:ext uri="{BB962C8B-B14F-4D97-AF65-F5344CB8AC3E}">
        <p14:creationId xmlns:p14="http://schemas.microsoft.com/office/powerpoint/2010/main" val="161620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Oct. 2017</a:t>
            </a:r>
          </a:p>
        </p:txBody>
      </p:sp>
      <p:sp>
        <p:nvSpPr>
          <p:cNvPr id="3" name="Slide Number Placeholder 2"/>
          <p:cNvSpPr>
            <a:spLocks noGrp="1"/>
          </p:cNvSpPr>
          <p:nvPr>
            <p:ph type="sldNum" sz="quarter" idx="11"/>
          </p:nvPr>
        </p:nvSpPr>
        <p:spPr/>
        <p:txBody>
          <a:bodyPr/>
          <a:lstStyle/>
          <a:p>
            <a:fld id="{987D7693-E132-40A2-A808-4CF056E677D9}" type="slidenum">
              <a:rPr lang="en-US" smtClean="0"/>
              <a:t>38</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228599"/>
            <a:ext cx="7680960" cy="1250577"/>
          </a:xfrm>
        </p:spPr>
        <p:txBody>
          <a:bodyPr>
            <a:noAutofit/>
          </a:bodyPr>
          <a:lstStyle/>
          <a:p>
            <a:r>
              <a:rPr lang="en-US" sz="3200" dirty="0"/>
              <a:t>Situations capture “truth” in context (any such truth is subject to trust and likelihood)</a:t>
            </a:r>
          </a:p>
        </p:txBody>
      </p:sp>
      <p:pic>
        <p:nvPicPr>
          <p:cNvPr id="6" name="Picture 5"/>
          <p:cNvPicPr>
            <a:picLocks noChangeAspect="1"/>
          </p:cNvPicPr>
          <p:nvPr/>
        </p:nvPicPr>
        <p:blipFill>
          <a:blip r:embed="rId2"/>
          <a:stretch>
            <a:fillRect/>
          </a:stretch>
        </p:blipFill>
        <p:spPr>
          <a:xfrm>
            <a:off x="-9293" y="1479177"/>
            <a:ext cx="9144000" cy="5378823"/>
          </a:xfrm>
          <a:prstGeom prst="rect">
            <a:avLst/>
          </a:prstGeom>
        </p:spPr>
      </p:pic>
    </p:spTree>
    <p:extLst>
      <p:ext uri="{BB962C8B-B14F-4D97-AF65-F5344CB8AC3E}">
        <p14:creationId xmlns:p14="http://schemas.microsoft.com/office/powerpoint/2010/main" val="863698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B344797-5DA7-4262-868D-F307156EBD16}"/>
              </a:ext>
            </a:extLst>
          </p:cNvPr>
          <p:cNvSpPr>
            <a:spLocks noGrp="1"/>
          </p:cNvSpPr>
          <p:nvPr>
            <p:ph sz="quarter" idx="13"/>
          </p:nvPr>
        </p:nvSpPr>
        <p:spPr/>
        <p:txBody>
          <a:bodyPr/>
          <a:lstStyle/>
          <a:p>
            <a:r>
              <a:rPr lang="en-US" dirty="0"/>
              <a:t>Models may be organized into packages (sub-graphs) and reference or assert other packages</a:t>
            </a:r>
          </a:p>
          <a:p>
            <a:endParaRPr lang="en-US" dirty="0"/>
          </a:p>
        </p:txBody>
      </p:sp>
      <p:sp>
        <p:nvSpPr>
          <p:cNvPr id="2" name="Date Placeholder 1">
            <a:extLst>
              <a:ext uri="{FF2B5EF4-FFF2-40B4-BE49-F238E27FC236}">
                <a16:creationId xmlns:a16="http://schemas.microsoft.com/office/drawing/2014/main" id="{05B6B1C6-9375-431D-A32C-C087C7D63CF5}"/>
              </a:ext>
            </a:extLst>
          </p:cNvPr>
          <p:cNvSpPr>
            <a:spLocks noGrp="1"/>
          </p:cNvSpPr>
          <p:nvPr>
            <p:ph type="dt" sz="half" idx="14"/>
          </p:nvPr>
        </p:nvSpPr>
        <p:spPr/>
        <p:txBody>
          <a:bodyPr/>
          <a:lstStyle/>
          <a:p>
            <a:r>
              <a:rPr lang="en-US"/>
              <a:t>Oct. 2017</a:t>
            </a:r>
            <a:endParaRPr lang="en-US" dirty="0"/>
          </a:p>
        </p:txBody>
      </p:sp>
      <p:sp>
        <p:nvSpPr>
          <p:cNvPr id="3" name="Slide Number Placeholder 2">
            <a:extLst>
              <a:ext uri="{FF2B5EF4-FFF2-40B4-BE49-F238E27FC236}">
                <a16:creationId xmlns:a16="http://schemas.microsoft.com/office/drawing/2014/main" id="{F6B94EDB-5D1E-448A-9E2A-C3E77253713D}"/>
              </a:ext>
            </a:extLst>
          </p:cNvPr>
          <p:cNvSpPr>
            <a:spLocks noGrp="1"/>
          </p:cNvSpPr>
          <p:nvPr>
            <p:ph type="sldNum" sz="quarter" idx="15"/>
          </p:nvPr>
        </p:nvSpPr>
        <p:spPr/>
        <p:txBody>
          <a:bodyPr/>
          <a:lstStyle/>
          <a:p>
            <a:fld id="{987D7693-E132-40A2-A808-4CF056E677D9}" type="slidenum">
              <a:rPr lang="en-US" smtClean="0"/>
              <a:t>39</a:t>
            </a:fld>
            <a:endParaRPr lang="en-US" dirty="0"/>
          </a:p>
        </p:txBody>
      </p:sp>
      <p:sp>
        <p:nvSpPr>
          <p:cNvPr id="4" name="Footer Placeholder 3">
            <a:extLst>
              <a:ext uri="{FF2B5EF4-FFF2-40B4-BE49-F238E27FC236}">
                <a16:creationId xmlns:a16="http://schemas.microsoft.com/office/drawing/2014/main" id="{9C5A42FC-2764-4586-9341-46FA1BB24A57}"/>
              </a:ext>
            </a:extLst>
          </p:cNvPr>
          <p:cNvSpPr>
            <a:spLocks noGrp="1"/>
          </p:cNvSpPr>
          <p:nvPr>
            <p:ph type="ftr" sz="quarter" idx="16"/>
          </p:nvPr>
        </p:nvSpPr>
        <p:spPr/>
        <p:txBody>
          <a:bodyPr/>
          <a:lstStyle/>
          <a:p>
            <a:endParaRPr lang="en-US" dirty="0"/>
          </a:p>
        </p:txBody>
      </p:sp>
      <p:sp>
        <p:nvSpPr>
          <p:cNvPr id="5" name="Title 4">
            <a:extLst>
              <a:ext uri="{FF2B5EF4-FFF2-40B4-BE49-F238E27FC236}">
                <a16:creationId xmlns:a16="http://schemas.microsoft.com/office/drawing/2014/main" id="{E187C78B-D982-4D8E-9088-97C47BD278DD}"/>
              </a:ext>
            </a:extLst>
          </p:cNvPr>
          <p:cNvSpPr>
            <a:spLocks noGrp="1"/>
          </p:cNvSpPr>
          <p:nvPr>
            <p:ph type="title"/>
          </p:nvPr>
        </p:nvSpPr>
        <p:spPr/>
        <p:txBody>
          <a:bodyPr/>
          <a:lstStyle/>
          <a:p>
            <a:r>
              <a:rPr lang="en-US" dirty="0"/>
              <a:t>Model Organization</a:t>
            </a:r>
          </a:p>
        </p:txBody>
      </p:sp>
      <p:pic>
        <p:nvPicPr>
          <p:cNvPr id="7" name="Picture 6">
            <a:extLst>
              <a:ext uri="{FF2B5EF4-FFF2-40B4-BE49-F238E27FC236}">
                <a16:creationId xmlns:a16="http://schemas.microsoft.com/office/drawing/2014/main" id="{67BC6DCA-5194-4AD5-BD2C-76AA48323DE7}"/>
              </a:ext>
            </a:extLst>
          </p:cNvPr>
          <p:cNvPicPr>
            <a:picLocks noChangeAspect="1"/>
          </p:cNvPicPr>
          <p:nvPr/>
        </p:nvPicPr>
        <p:blipFill>
          <a:blip r:embed="rId2"/>
          <a:stretch>
            <a:fillRect/>
          </a:stretch>
        </p:blipFill>
        <p:spPr>
          <a:xfrm>
            <a:off x="1676400" y="2255098"/>
            <a:ext cx="4939806" cy="4288578"/>
          </a:xfrm>
          <a:prstGeom prst="rect">
            <a:avLst/>
          </a:prstGeom>
        </p:spPr>
      </p:pic>
    </p:spTree>
    <p:extLst>
      <p:ext uri="{BB962C8B-B14F-4D97-AF65-F5344CB8AC3E}">
        <p14:creationId xmlns:p14="http://schemas.microsoft.com/office/powerpoint/2010/main" val="13543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9825A7D-1BCC-43AD-9F19-3CFEFB40B631}"/>
              </a:ext>
            </a:extLst>
          </p:cNvPr>
          <p:cNvSpPr>
            <a:spLocks noGrp="1"/>
          </p:cNvSpPr>
          <p:nvPr>
            <p:ph sz="quarter" idx="13"/>
          </p:nvPr>
        </p:nvSpPr>
        <p:spPr>
          <a:xfrm>
            <a:off x="352426" y="1463040"/>
            <a:ext cx="8410574" cy="4724400"/>
          </a:xfrm>
        </p:spPr>
        <p:txBody>
          <a:bodyPr>
            <a:normAutofit fontScale="92500" lnSpcReduction="10000"/>
          </a:bodyPr>
          <a:lstStyle/>
          <a:p>
            <a:r>
              <a:rPr lang="en-US" dirty="0"/>
              <a:t>“Conceptual tools” are the meta-concepts we use to build our models</a:t>
            </a:r>
          </a:p>
          <a:p>
            <a:r>
              <a:rPr lang="en-US" dirty="0"/>
              <a:t>Raising the level of abstraction</a:t>
            </a:r>
          </a:p>
          <a:p>
            <a:r>
              <a:rPr lang="en-US" dirty="0"/>
              <a:t>Conceptual models need not be limited to computational paradigms</a:t>
            </a:r>
          </a:p>
          <a:p>
            <a:pPr marL="342900" indent="-342900">
              <a:buFont typeface="Arial" panose="020B0604020202020204" pitchFamily="34" charset="0"/>
              <a:buChar char="•"/>
            </a:pPr>
            <a:r>
              <a:rPr lang="en-US" dirty="0"/>
              <a:t>E.g. OWL-DL is limited by FOL, DL and unary “properties” (no relations)</a:t>
            </a:r>
          </a:p>
          <a:p>
            <a:r>
              <a:rPr lang="en-US" dirty="0"/>
              <a:t>Examples of conceptual tools (more detail below)</a:t>
            </a:r>
          </a:p>
          <a:p>
            <a:pPr marL="285750" indent="-285750">
              <a:buFont typeface="Arial" panose="020B0604020202020204" pitchFamily="34" charset="0"/>
              <a:buChar char="•"/>
            </a:pPr>
            <a:r>
              <a:rPr lang="en-US" dirty="0"/>
              <a:t>Context</a:t>
            </a:r>
          </a:p>
          <a:p>
            <a:pPr marL="285750" indent="-285750">
              <a:buFont typeface="Arial" panose="020B0604020202020204" pitchFamily="34" charset="0"/>
              <a:buChar char="•"/>
            </a:pPr>
            <a:r>
              <a:rPr lang="en-US" dirty="0"/>
              <a:t>First-class n-</a:t>
            </a:r>
            <a:r>
              <a:rPr lang="en-US" dirty="0" err="1"/>
              <a:t>ary</a:t>
            </a:r>
            <a:r>
              <a:rPr lang="en-US" dirty="0"/>
              <a:t> relationships</a:t>
            </a:r>
          </a:p>
          <a:p>
            <a:pPr marL="285750" indent="-285750">
              <a:buFont typeface="Arial" panose="020B0604020202020204" pitchFamily="34" charset="0"/>
              <a:buChar char="•"/>
            </a:pPr>
            <a:r>
              <a:rPr lang="en-US" dirty="0"/>
              <a:t>Roles and phases</a:t>
            </a:r>
          </a:p>
          <a:p>
            <a:pPr marL="285750" indent="-285750">
              <a:buFont typeface="Arial" panose="020B0604020202020204" pitchFamily="34" charset="0"/>
              <a:buChar char="•"/>
            </a:pPr>
            <a:r>
              <a:rPr lang="en-US" dirty="0"/>
              <a:t>Temporal friendly “situations” and relationships</a:t>
            </a:r>
          </a:p>
          <a:p>
            <a:pPr marL="285750" indent="-285750">
              <a:buFont typeface="Arial" panose="020B0604020202020204" pitchFamily="34" charset="0"/>
              <a:buChar char="•"/>
            </a:pPr>
            <a:endParaRPr lang="en-US" dirty="0"/>
          </a:p>
          <a:p>
            <a:r>
              <a:rPr lang="en-US" dirty="0"/>
              <a:t>Ontology does not mean “OWL-DL”, Ontology is about conception of the world(s).</a:t>
            </a:r>
          </a:p>
          <a:p>
            <a:r>
              <a:rPr lang="en-US" dirty="0"/>
              <a:t>Note that the above can be “painted over” OWL and UML with patterns.</a:t>
            </a:r>
          </a:p>
        </p:txBody>
      </p:sp>
      <p:sp>
        <p:nvSpPr>
          <p:cNvPr id="5" name="Date Placeholder 4">
            <a:extLst>
              <a:ext uri="{FF2B5EF4-FFF2-40B4-BE49-F238E27FC236}">
                <a16:creationId xmlns:a16="http://schemas.microsoft.com/office/drawing/2014/main" id="{ABD7233D-1D9B-41F2-8B19-562E55A66B60}"/>
              </a:ext>
            </a:extLst>
          </p:cNvPr>
          <p:cNvSpPr>
            <a:spLocks noGrp="1"/>
          </p:cNvSpPr>
          <p:nvPr>
            <p:ph type="dt" sz="half" idx="14"/>
          </p:nvPr>
        </p:nvSpPr>
        <p:spPr/>
        <p:txBody>
          <a:bodyPr/>
          <a:lstStyle/>
          <a:p>
            <a:r>
              <a:rPr lang="en-US"/>
              <a:t>Oct. 2017</a:t>
            </a:r>
            <a:endParaRPr lang="en-US" dirty="0"/>
          </a:p>
        </p:txBody>
      </p:sp>
      <p:sp>
        <p:nvSpPr>
          <p:cNvPr id="6" name="Slide Number Placeholder 5">
            <a:extLst>
              <a:ext uri="{FF2B5EF4-FFF2-40B4-BE49-F238E27FC236}">
                <a16:creationId xmlns:a16="http://schemas.microsoft.com/office/drawing/2014/main" id="{25A21B05-CEDB-4F7E-BEEA-405FECDD029C}"/>
              </a:ext>
            </a:extLst>
          </p:cNvPr>
          <p:cNvSpPr>
            <a:spLocks noGrp="1"/>
          </p:cNvSpPr>
          <p:nvPr>
            <p:ph type="sldNum" sz="quarter" idx="15"/>
          </p:nvPr>
        </p:nvSpPr>
        <p:spPr/>
        <p:txBody>
          <a:bodyPr/>
          <a:lstStyle/>
          <a:p>
            <a:fld id="{987D7693-E132-40A2-A808-4CF056E677D9}" type="slidenum">
              <a:rPr lang="en-US" smtClean="0"/>
              <a:t>4</a:t>
            </a:fld>
            <a:endParaRPr lang="en-US" dirty="0"/>
          </a:p>
        </p:txBody>
      </p:sp>
      <p:sp>
        <p:nvSpPr>
          <p:cNvPr id="7" name="Footer Placeholder 6">
            <a:extLst>
              <a:ext uri="{FF2B5EF4-FFF2-40B4-BE49-F238E27FC236}">
                <a16:creationId xmlns:a16="http://schemas.microsoft.com/office/drawing/2014/main" id="{A02600F1-11BB-42C5-8488-E48393F97637}"/>
              </a:ext>
            </a:extLst>
          </p:cNvPr>
          <p:cNvSpPr>
            <a:spLocks noGrp="1"/>
          </p:cNvSpPr>
          <p:nvPr>
            <p:ph type="ftr" sz="quarter" idx="16"/>
          </p:nvPr>
        </p:nvSpPr>
        <p:spPr/>
        <p:txBody>
          <a:bodyPr/>
          <a:lstStyle/>
          <a:p>
            <a:endParaRPr lang="en-US" dirty="0"/>
          </a:p>
        </p:txBody>
      </p:sp>
      <p:sp>
        <p:nvSpPr>
          <p:cNvPr id="8" name="Title 7">
            <a:extLst>
              <a:ext uri="{FF2B5EF4-FFF2-40B4-BE49-F238E27FC236}">
                <a16:creationId xmlns:a16="http://schemas.microsoft.com/office/drawing/2014/main" id="{D176FED1-966C-4797-AFFC-479A37C1BE90}"/>
              </a:ext>
            </a:extLst>
          </p:cNvPr>
          <p:cNvSpPr>
            <a:spLocks noGrp="1"/>
          </p:cNvSpPr>
          <p:nvPr>
            <p:ph type="title"/>
          </p:nvPr>
        </p:nvSpPr>
        <p:spPr/>
        <p:txBody>
          <a:bodyPr/>
          <a:lstStyle/>
          <a:p>
            <a:r>
              <a:rPr lang="en-US" dirty="0"/>
              <a:t>Conceptual Tools</a:t>
            </a:r>
          </a:p>
        </p:txBody>
      </p:sp>
    </p:spTree>
    <p:extLst>
      <p:ext uri="{BB962C8B-B14F-4D97-AF65-F5344CB8AC3E}">
        <p14:creationId xmlns:p14="http://schemas.microsoft.com/office/powerpoint/2010/main" val="287159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9583B-C97C-48B1-8190-1166A0AA30DA}"/>
              </a:ext>
            </a:extLst>
          </p:cNvPr>
          <p:cNvSpPr>
            <a:spLocks noGrp="1"/>
          </p:cNvSpPr>
          <p:nvPr>
            <p:ph sz="quarter" idx="13"/>
          </p:nvPr>
        </p:nvSpPr>
        <p:spPr/>
        <p:txBody>
          <a:bodyPr>
            <a:normAutofit fontScale="92500" lnSpcReduction="20000"/>
          </a:bodyPr>
          <a:lstStyle/>
          <a:p>
            <a:r>
              <a:rPr lang="en-US" dirty="0"/>
              <a:t>Expressions</a:t>
            </a:r>
          </a:p>
          <a:p>
            <a:pPr marL="285750" indent="-285750">
              <a:buFont typeface="Arial" panose="020B0604020202020204" pitchFamily="34" charset="0"/>
              <a:buChar char="•"/>
            </a:pPr>
            <a:r>
              <a:rPr lang="en-US" dirty="0"/>
              <a:t>Define computations</a:t>
            </a:r>
          </a:p>
          <a:p>
            <a:r>
              <a:rPr lang="en-US" dirty="0"/>
              <a:t>Patterns</a:t>
            </a:r>
          </a:p>
          <a:p>
            <a:pPr marL="285750" indent="-285750">
              <a:buFont typeface="Arial" panose="020B0604020202020204" pitchFamily="34" charset="0"/>
              <a:buChar char="•"/>
            </a:pPr>
            <a:r>
              <a:rPr lang="en-US" dirty="0"/>
              <a:t>Define sets of entities and relationships with variables, acts as a type.</a:t>
            </a:r>
          </a:p>
          <a:p>
            <a:pPr marL="285750" indent="-285750">
              <a:buFont typeface="Arial" panose="020B0604020202020204" pitchFamily="34" charset="0"/>
              <a:buChar char="•"/>
            </a:pPr>
            <a:r>
              <a:rPr lang="en-US" dirty="0"/>
              <a:t>May be asserted for a type or context</a:t>
            </a:r>
          </a:p>
          <a:p>
            <a:pPr marL="285750" indent="-285750">
              <a:buFont typeface="Arial" panose="020B0604020202020204" pitchFamily="34" charset="0"/>
              <a:buChar char="•"/>
            </a:pPr>
            <a:r>
              <a:rPr lang="en-US" dirty="0"/>
              <a:t>Used as the basis for mapping</a:t>
            </a:r>
          </a:p>
          <a:p>
            <a:pPr marL="285750" indent="-285750">
              <a:buFont typeface="Arial" panose="020B0604020202020204" pitchFamily="34" charset="0"/>
              <a:buChar char="•"/>
            </a:pPr>
            <a:r>
              <a:rPr lang="en-US" dirty="0"/>
              <a:t>In UML, uses structured classifiers</a:t>
            </a:r>
          </a:p>
          <a:p>
            <a:r>
              <a:rPr lang="en-US" dirty="0"/>
              <a:t>Rules</a:t>
            </a:r>
          </a:p>
          <a:p>
            <a:pPr marL="285750" indent="-285750">
              <a:buFont typeface="Arial" panose="020B0604020202020204" pitchFamily="34" charset="0"/>
              <a:buChar char="•"/>
            </a:pPr>
            <a:r>
              <a:rPr lang="en-US" dirty="0"/>
              <a:t>Define constraints or implications for a context. E.g. Multiplicity.</a:t>
            </a:r>
          </a:p>
          <a:p>
            <a:r>
              <a:rPr lang="en-US" dirty="0"/>
              <a:t>Mapping Rules</a:t>
            </a:r>
          </a:p>
          <a:p>
            <a:pPr marL="285750" indent="-285750">
              <a:buFont typeface="Arial" panose="020B0604020202020204" pitchFamily="34" charset="0"/>
              <a:buChar char="•"/>
            </a:pPr>
            <a:r>
              <a:rPr lang="en-US" dirty="0"/>
              <a:t>Defines how an information model relates to a conceptual reference model</a:t>
            </a:r>
          </a:p>
          <a:p>
            <a:pPr marL="457200" lvl="1" indent="-285750"/>
            <a:r>
              <a:rPr lang="en-US" dirty="0"/>
              <a:t>Based on pattern matching</a:t>
            </a:r>
          </a:p>
          <a:p>
            <a:pPr marL="285750" indent="-285750">
              <a:buFont typeface="Arial" panose="020B0604020202020204" pitchFamily="34" charset="0"/>
              <a:buChar char="•"/>
            </a:pPr>
            <a:r>
              <a:rPr lang="en-US" dirty="0"/>
              <a:t>Multiple mappings are combined to federate or translate information</a:t>
            </a:r>
          </a:p>
          <a:p>
            <a:endParaRPr lang="en-US" dirty="0"/>
          </a:p>
        </p:txBody>
      </p:sp>
      <p:sp>
        <p:nvSpPr>
          <p:cNvPr id="3" name="Date Placeholder 2">
            <a:extLst>
              <a:ext uri="{FF2B5EF4-FFF2-40B4-BE49-F238E27FC236}">
                <a16:creationId xmlns:a16="http://schemas.microsoft.com/office/drawing/2014/main" id="{F38C706A-06E8-4C94-9161-E479103D8D06}"/>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348020D9-986F-4471-83D8-E29B2570645E}"/>
              </a:ext>
            </a:extLst>
          </p:cNvPr>
          <p:cNvSpPr>
            <a:spLocks noGrp="1"/>
          </p:cNvSpPr>
          <p:nvPr>
            <p:ph type="sldNum" sz="quarter" idx="15"/>
          </p:nvPr>
        </p:nvSpPr>
        <p:spPr/>
        <p:txBody>
          <a:bodyPr/>
          <a:lstStyle/>
          <a:p>
            <a:fld id="{987D7693-E132-40A2-A808-4CF056E677D9}" type="slidenum">
              <a:rPr lang="en-US" smtClean="0"/>
              <a:t>40</a:t>
            </a:fld>
            <a:endParaRPr lang="en-US" dirty="0"/>
          </a:p>
        </p:txBody>
      </p:sp>
      <p:sp>
        <p:nvSpPr>
          <p:cNvPr id="5" name="Footer Placeholder 4">
            <a:extLst>
              <a:ext uri="{FF2B5EF4-FFF2-40B4-BE49-F238E27FC236}">
                <a16:creationId xmlns:a16="http://schemas.microsoft.com/office/drawing/2014/main" id="{69DC156E-B1AE-4678-B7E1-C0F59070C1AE}"/>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D0852A91-80AC-441B-BBD5-8F2311C69B6B}"/>
              </a:ext>
            </a:extLst>
          </p:cNvPr>
          <p:cNvSpPr>
            <a:spLocks noGrp="1"/>
          </p:cNvSpPr>
          <p:nvPr>
            <p:ph type="title"/>
          </p:nvPr>
        </p:nvSpPr>
        <p:spPr/>
        <p:txBody>
          <a:bodyPr>
            <a:noAutofit/>
          </a:bodyPr>
          <a:lstStyle/>
          <a:p>
            <a:r>
              <a:rPr lang="en-US" sz="3200" dirty="0"/>
              <a:t>Additional Capabilities, not detailed here</a:t>
            </a:r>
          </a:p>
        </p:txBody>
      </p:sp>
    </p:spTree>
    <p:extLst>
      <p:ext uri="{BB962C8B-B14F-4D97-AF65-F5344CB8AC3E}">
        <p14:creationId xmlns:p14="http://schemas.microsoft.com/office/powerpoint/2010/main" val="1413743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B08C0-EB6B-4073-93F7-AC807C5BAA96}"/>
              </a:ext>
            </a:extLst>
          </p:cNvPr>
          <p:cNvSpPr>
            <a:spLocks noGrp="1"/>
          </p:cNvSpPr>
          <p:nvPr>
            <p:ph sz="quarter" idx="13"/>
          </p:nvPr>
        </p:nvSpPr>
        <p:spPr/>
        <p:txBody>
          <a:bodyPr/>
          <a:lstStyle/>
          <a:p>
            <a:r>
              <a:rPr lang="en-US" dirty="0"/>
              <a:t>Conceptual modeling provides a foundation for interoperability and federation</a:t>
            </a:r>
          </a:p>
          <a:p>
            <a:r>
              <a:rPr lang="en-US" dirty="0"/>
              <a:t>The UML SMIF UML profile gives users a way to express concepts independent of data</a:t>
            </a:r>
          </a:p>
          <a:p>
            <a:r>
              <a:rPr lang="en-US" dirty="0"/>
              <a:t>Mapping relations connect data in multiple formats with concepts</a:t>
            </a:r>
          </a:p>
          <a:p>
            <a:r>
              <a:rPr lang="en-US" dirty="0"/>
              <a:t>This goes a long way to solving the “data problem” – fragmentation, redundancy and isolation.</a:t>
            </a:r>
          </a:p>
        </p:txBody>
      </p:sp>
      <p:sp>
        <p:nvSpPr>
          <p:cNvPr id="3" name="Date Placeholder 2">
            <a:extLst>
              <a:ext uri="{FF2B5EF4-FFF2-40B4-BE49-F238E27FC236}">
                <a16:creationId xmlns:a16="http://schemas.microsoft.com/office/drawing/2014/main" id="{35C2DABF-5175-41F0-B2E9-AA2FD8DCC940}"/>
              </a:ext>
            </a:extLst>
          </p:cNvPr>
          <p:cNvSpPr>
            <a:spLocks noGrp="1"/>
          </p:cNvSpPr>
          <p:nvPr>
            <p:ph type="dt" sz="half" idx="14"/>
          </p:nvPr>
        </p:nvSpPr>
        <p:spPr/>
        <p:txBody>
          <a:bodyPr/>
          <a:lstStyle/>
          <a:p>
            <a:r>
              <a:rPr lang="en-US"/>
              <a:t>Oct. 2017</a:t>
            </a:r>
            <a:endParaRPr lang="en-US" dirty="0"/>
          </a:p>
        </p:txBody>
      </p:sp>
      <p:sp>
        <p:nvSpPr>
          <p:cNvPr id="4" name="Slide Number Placeholder 3">
            <a:extLst>
              <a:ext uri="{FF2B5EF4-FFF2-40B4-BE49-F238E27FC236}">
                <a16:creationId xmlns:a16="http://schemas.microsoft.com/office/drawing/2014/main" id="{6A5A11A9-CF3D-40BC-8A21-C8934E56B29F}"/>
              </a:ext>
            </a:extLst>
          </p:cNvPr>
          <p:cNvSpPr>
            <a:spLocks noGrp="1"/>
          </p:cNvSpPr>
          <p:nvPr>
            <p:ph type="sldNum" sz="quarter" idx="15"/>
          </p:nvPr>
        </p:nvSpPr>
        <p:spPr/>
        <p:txBody>
          <a:bodyPr/>
          <a:lstStyle/>
          <a:p>
            <a:fld id="{987D7693-E132-40A2-A808-4CF056E677D9}" type="slidenum">
              <a:rPr lang="en-US" smtClean="0"/>
              <a:t>41</a:t>
            </a:fld>
            <a:endParaRPr lang="en-US" dirty="0"/>
          </a:p>
        </p:txBody>
      </p:sp>
      <p:sp>
        <p:nvSpPr>
          <p:cNvPr id="5" name="Footer Placeholder 4">
            <a:extLst>
              <a:ext uri="{FF2B5EF4-FFF2-40B4-BE49-F238E27FC236}">
                <a16:creationId xmlns:a16="http://schemas.microsoft.com/office/drawing/2014/main" id="{28BB55A0-040D-4AC2-8D77-34A273700AA5}"/>
              </a:ext>
            </a:extLst>
          </p:cNvPr>
          <p:cNvSpPr>
            <a:spLocks noGrp="1"/>
          </p:cNvSpPr>
          <p:nvPr>
            <p:ph type="ftr" sz="quarter" idx="16"/>
          </p:nvPr>
        </p:nvSpPr>
        <p:spPr/>
        <p:txBody>
          <a:bodyPr/>
          <a:lstStyle/>
          <a:p>
            <a:endParaRPr lang="en-US" dirty="0"/>
          </a:p>
        </p:txBody>
      </p:sp>
      <p:sp>
        <p:nvSpPr>
          <p:cNvPr id="6" name="Title 5">
            <a:extLst>
              <a:ext uri="{FF2B5EF4-FFF2-40B4-BE49-F238E27FC236}">
                <a16:creationId xmlns:a16="http://schemas.microsoft.com/office/drawing/2014/main" id="{143A8C98-77BC-4ABD-8C93-D81BEB880360}"/>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4629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35BDEC44-76FF-4914-9655-A3B334ACDC01}"/>
              </a:ext>
            </a:extLst>
          </p:cNvPr>
          <p:cNvSpPr>
            <a:spLocks noGrp="1"/>
          </p:cNvSpPr>
          <p:nvPr>
            <p:ph sz="quarter" idx="14"/>
          </p:nvPr>
        </p:nvSpPr>
        <p:spPr>
          <a:xfrm>
            <a:off x="3733800" y="1518920"/>
            <a:ext cx="4345306" cy="4288536"/>
          </a:xfrm>
        </p:spPr>
        <p:txBody>
          <a:bodyPr>
            <a:normAutofit fontScale="92500" lnSpcReduction="10000"/>
          </a:bodyPr>
          <a:lstStyle/>
          <a:p>
            <a:pPr marL="285750" indent="-285750">
              <a:buFont typeface="Arial" panose="020B0604020202020204" pitchFamily="34" charset="0"/>
              <a:buChar char="•"/>
            </a:pPr>
            <a:r>
              <a:rPr lang="en-US" dirty="0"/>
              <a:t>Linked Data</a:t>
            </a:r>
          </a:p>
          <a:p>
            <a:pPr marL="285750" indent="-285750">
              <a:buFont typeface="Arial" panose="020B0604020202020204" pitchFamily="34" charset="0"/>
              <a:buChar char="•"/>
            </a:pPr>
            <a:r>
              <a:rPr lang="en-US" dirty="0"/>
              <a:t>Ontologies (e.g. OWL)</a:t>
            </a:r>
          </a:p>
          <a:p>
            <a:pPr marL="285750" indent="-285750">
              <a:buFont typeface="Arial" panose="020B0604020202020204" pitchFamily="34" charset="0"/>
              <a:buChar char="•"/>
            </a:pPr>
            <a:r>
              <a:rPr lang="en-US" dirty="0"/>
              <a:t>Rules</a:t>
            </a:r>
          </a:p>
          <a:p>
            <a:pPr marL="285750" indent="-285750">
              <a:buFont typeface="Arial" panose="020B0604020202020204" pitchFamily="34" charset="0"/>
              <a:buChar char="•"/>
            </a:pPr>
            <a:r>
              <a:rPr lang="en-US" dirty="0"/>
              <a:t>Traditional DBMS / SQL</a:t>
            </a:r>
          </a:p>
          <a:p>
            <a:pPr marL="285750" indent="-285750">
              <a:buFont typeface="Arial" panose="020B0604020202020204" pitchFamily="34" charset="0"/>
              <a:buChar char="•"/>
            </a:pPr>
            <a:r>
              <a:rPr lang="en-US" dirty="0"/>
              <a:t>Big Data</a:t>
            </a:r>
          </a:p>
          <a:p>
            <a:pPr marL="285750" indent="-285750">
              <a:buFont typeface="Arial" panose="020B0604020202020204" pitchFamily="34" charset="0"/>
              <a:buChar char="•"/>
            </a:pPr>
            <a:r>
              <a:rPr lang="en-US" dirty="0"/>
              <a:t>NoSQL</a:t>
            </a:r>
          </a:p>
          <a:p>
            <a:pPr marL="285750" indent="-285750">
              <a:buFont typeface="Arial" panose="020B0604020202020204" pitchFamily="34" charset="0"/>
              <a:buChar char="•"/>
            </a:pPr>
            <a:r>
              <a:rPr lang="en-US" dirty="0"/>
              <a:t>Traditional APIs and applications (e.g. Java)</a:t>
            </a:r>
          </a:p>
          <a:p>
            <a:pPr marL="285750" indent="-285750">
              <a:buFont typeface="Arial" panose="020B0604020202020204" pitchFamily="34" charset="0"/>
              <a:buChar char="•"/>
            </a:pPr>
            <a:r>
              <a:rPr lang="en-US" dirty="0"/>
              <a:t>Functional Programming</a:t>
            </a:r>
          </a:p>
          <a:p>
            <a:pPr marL="285750" indent="-285750">
              <a:buFont typeface="Arial" panose="020B0604020202020204" pitchFamily="34" charset="0"/>
              <a:buChar char="•"/>
            </a:pPr>
            <a:r>
              <a:rPr lang="en-US" dirty="0"/>
              <a:t>ETL / Data Wearhouse</a:t>
            </a:r>
          </a:p>
          <a:p>
            <a:pPr marL="285750" indent="-285750">
              <a:buFont typeface="Arial" panose="020B0604020202020204" pitchFamily="34" charset="0"/>
              <a:buChar char="•"/>
            </a:pPr>
            <a:r>
              <a:rPr lang="en-US" dirty="0"/>
              <a:t>Publish/Subscribe</a:t>
            </a:r>
          </a:p>
          <a:p>
            <a:pPr marL="285750" indent="-285750">
              <a:buFont typeface="Arial" panose="020B0604020202020204" pitchFamily="34" charset="0"/>
              <a:buChar char="•"/>
            </a:pPr>
            <a:r>
              <a:rPr lang="en-US" dirty="0"/>
              <a:t>SOA</a:t>
            </a:r>
          </a:p>
          <a:p>
            <a:pPr marL="285750" indent="-285750">
              <a:buFont typeface="Arial" panose="020B0604020202020204" pitchFamily="34" charset="0"/>
              <a:buChar char="•"/>
            </a:pPr>
            <a:r>
              <a:rPr lang="en-US" dirty="0"/>
              <a:t>Application and web servers</a:t>
            </a:r>
          </a:p>
        </p:txBody>
      </p:sp>
      <p:sp>
        <p:nvSpPr>
          <p:cNvPr id="9" name="Content Placeholder 8">
            <a:extLst>
              <a:ext uri="{FF2B5EF4-FFF2-40B4-BE49-F238E27FC236}">
                <a16:creationId xmlns:a16="http://schemas.microsoft.com/office/drawing/2014/main" id="{6B24C7FD-B932-4BB7-9A81-05AE48F02E87}"/>
              </a:ext>
            </a:extLst>
          </p:cNvPr>
          <p:cNvSpPr>
            <a:spLocks noGrp="1"/>
          </p:cNvSpPr>
          <p:nvPr>
            <p:ph sz="quarter" idx="13"/>
          </p:nvPr>
        </p:nvSpPr>
        <p:spPr>
          <a:xfrm>
            <a:off x="352426" y="1463040"/>
            <a:ext cx="3000374" cy="4288536"/>
          </a:xfrm>
        </p:spPr>
        <p:txBody>
          <a:bodyPr>
            <a:normAutofit/>
          </a:bodyPr>
          <a:lstStyle/>
          <a:p>
            <a:r>
              <a:rPr lang="en-US" sz="1800" dirty="0">
                <a:solidFill>
                  <a:srgbClr val="FFFF00"/>
                </a:solidFill>
              </a:rPr>
              <a:t>Multiple technologies can be leveraged, integrated and combined based on the same conceptual models using model driven architecture </a:t>
            </a:r>
          </a:p>
          <a:p>
            <a:endParaRPr lang="en-US" sz="1800" dirty="0">
              <a:solidFill>
                <a:srgbClr val="FFFF00"/>
              </a:solidFill>
            </a:endParaRPr>
          </a:p>
        </p:txBody>
      </p:sp>
      <p:sp>
        <p:nvSpPr>
          <p:cNvPr id="8" name="Title 7">
            <a:extLst>
              <a:ext uri="{FF2B5EF4-FFF2-40B4-BE49-F238E27FC236}">
                <a16:creationId xmlns:a16="http://schemas.microsoft.com/office/drawing/2014/main" id="{B3548FD6-B48D-40F9-AE22-A53790A0BC9D}"/>
              </a:ext>
            </a:extLst>
          </p:cNvPr>
          <p:cNvSpPr>
            <a:spLocks noGrp="1"/>
          </p:cNvSpPr>
          <p:nvPr>
            <p:ph type="title"/>
          </p:nvPr>
        </p:nvSpPr>
        <p:spPr/>
        <p:txBody>
          <a:bodyPr/>
          <a:lstStyle/>
          <a:p>
            <a:r>
              <a:rPr lang="en-US" dirty="0"/>
              <a:t>Multiple Technologies</a:t>
            </a:r>
          </a:p>
        </p:txBody>
      </p:sp>
      <p:sp>
        <p:nvSpPr>
          <p:cNvPr id="5" name="Date Placeholder 4">
            <a:extLst>
              <a:ext uri="{FF2B5EF4-FFF2-40B4-BE49-F238E27FC236}">
                <a16:creationId xmlns:a16="http://schemas.microsoft.com/office/drawing/2014/main" id="{73337A14-0A7C-459F-9884-636DAED9AF57}"/>
              </a:ext>
            </a:extLst>
          </p:cNvPr>
          <p:cNvSpPr>
            <a:spLocks noGrp="1"/>
          </p:cNvSpPr>
          <p:nvPr>
            <p:ph type="dt" sz="half" idx="15"/>
          </p:nvPr>
        </p:nvSpPr>
        <p:spPr/>
        <p:txBody>
          <a:bodyPr/>
          <a:lstStyle/>
          <a:p>
            <a:r>
              <a:rPr lang="en-US" dirty="0"/>
              <a:t>Oct. 2017</a:t>
            </a:r>
          </a:p>
        </p:txBody>
      </p:sp>
      <p:sp>
        <p:nvSpPr>
          <p:cNvPr id="6" name="Slide Number Placeholder 5">
            <a:extLst>
              <a:ext uri="{FF2B5EF4-FFF2-40B4-BE49-F238E27FC236}">
                <a16:creationId xmlns:a16="http://schemas.microsoft.com/office/drawing/2014/main" id="{1AD0E17B-ED63-4CFB-BE09-E1855F92E1A2}"/>
              </a:ext>
            </a:extLst>
          </p:cNvPr>
          <p:cNvSpPr>
            <a:spLocks noGrp="1"/>
          </p:cNvSpPr>
          <p:nvPr>
            <p:ph type="sldNum" sz="quarter" idx="16"/>
          </p:nvPr>
        </p:nvSpPr>
        <p:spPr/>
        <p:txBody>
          <a:bodyPr/>
          <a:lstStyle/>
          <a:p>
            <a:fld id="{987D7693-E132-40A2-A808-4CF056E677D9}" type="slidenum">
              <a:rPr lang="en-US" smtClean="0"/>
              <a:t>5</a:t>
            </a:fld>
            <a:endParaRPr lang="en-US" dirty="0"/>
          </a:p>
        </p:txBody>
      </p:sp>
      <p:sp>
        <p:nvSpPr>
          <p:cNvPr id="7" name="Footer Placeholder 6">
            <a:extLst>
              <a:ext uri="{FF2B5EF4-FFF2-40B4-BE49-F238E27FC236}">
                <a16:creationId xmlns:a16="http://schemas.microsoft.com/office/drawing/2014/main" id="{FF68C0A5-7E91-4F4D-A730-111CE7C019CC}"/>
              </a:ext>
            </a:extLst>
          </p:cNvPr>
          <p:cNvSpPr>
            <a:spLocks noGrp="1"/>
          </p:cNvSpPr>
          <p:nvPr>
            <p:ph type="ftr" sz="quarter" idx="17"/>
          </p:nvPr>
        </p:nvSpPr>
        <p:spPr/>
        <p:txBody>
          <a:bodyPr/>
          <a:lstStyle/>
          <a:p>
            <a:endParaRPr lang="en-US" dirty="0"/>
          </a:p>
        </p:txBody>
      </p:sp>
      <p:pic>
        <p:nvPicPr>
          <p:cNvPr id="12" name="Content Placeholder 10" descr="A close up of a map&#10;&#10;Description generated with high confidence">
            <a:extLst>
              <a:ext uri="{FF2B5EF4-FFF2-40B4-BE49-F238E27FC236}">
                <a16:creationId xmlns:a16="http://schemas.microsoft.com/office/drawing/2014/main" id="{848EA3A9-9A51-4C7A-87A8-DD2F176A0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0"/>
            <a:ext cx="2286000" cy="2350495"/>
          </a:xfrm>
          <a:prstGeom prst="rect">
            <a:avLst/>
          </a:prstGeom>
        </p:spPr>
      </p:pic>
    </p:spTree>
    <p:extLst>
      <p:ext uri="{BB962C8B-B14F-4D97-AF65-F5344CB8AC3E}">
        <p14:creationId xmlns:p14="http://schemas.microsoft.com/office/powerpoint/2010/main" val="410623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 y="0"/>
            <a:ext cx="8875059" cy="6858000"/>
          </a:xfrm>
          <a:prstGeom prst="rect">
            <a:avLst/>
          </a:prstGeom>
        </p:spPr>
      </p:pic>
      <p:grpSp>
        <p:nvGrpSpPr>
          <p:cNvPr id="15" name="Group 14"/>
          <p:cNvGrpSpPr/>
          <p:nvPr/>
        </p:nvGrpSpPr>
        <p:grpSpPr>
          <a:xfrm>
            <a:off x="1219200" y="1295400"/>
            <a:ext cx="4605866" cy="4724400"/>
            <a:chOff x="1219200" y="1295400"/>
            <a:chExt cx="4605866" cy="4724400"/>
          </a:xfrm>
        </p:grpSpPr>
        <p:sp>
          <p:nvSpPr>
            <p:cNvPr id="8" name="Oval 7"/>
            <p:cNvSpPr/>
            <p:nvPr/>
          </p:nvSpPr>
          <p:spPr>
            <a:xfrm>
              <a:off x="1219200"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66664"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219200" y="5181598"/>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529666" y="5181599"/>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Rounded Corners 13"/>
          <p:cNvSpPr/>
          <p:nvPr/>
        </p:nvSpPr>
        <p:spPr>
          <a:xfrm>
            <a:off x="304800" y="2895600"/>
            <a:ext cx="8610600" cy="2362200"/>
          </a:xfrm>
          <a:prstGeom prst="round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Solution Architecture</a:t>
            </a:r>
          </a:p>
        </p:txBody>
      </p:sp>
    </p:spTree>
    <p:extLst>
      <p:ext uri="{BB962C8B-B14F-4D97-AF65-F5344CB8AC3E}">
        <p14:creationId xmlns:p14="http://schemas.microsoft.com/office/powerpoint/2010/main" val="823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What are the requirements for conceptual modeling in support of federation?</a:t>
            </a:r>
          </a:p>
        </p:txBody>
      </p:sp>
      <p:sp>
        <p:nvSpPr>
          <p:cNvPr id="5" name="Date Placeholder 4"/>
          <p:cNvSpPr>
            <a:spLocks noGrp="1"/>
          </p:cNvSpPr>
          <p:nvPr>
            <p:ph type="dt" sz="half" idx="10"/>
          </p:nvPr>
        </p:nvSpPr>
        <p:spPr/>
        <p:txBody>
          <a:bodyPr/>
          <a:lstStyle/>
          <a:p>
            <a:r>
              <a:rPr lang="en-US" dirty="0"/>
              <a:t>Oct. 2017</a:t>
            </a:r>
          </a:p>
        </p:txBody>
      </p:sp>
      <p:sp>
        <p:nvSpPr>
          <p:cNvPr id="6" name="Slide Number Placeholder 5"/>
          <p:cNvSpPr>
            <a:spLocks noGrp="1"/>
          </p:cNvSpPr>
          <p:nvPr>
            <p:ph type="sldNum" sz="quarter" idx="11"/>
          </p:nvPr>
        </p:nvSpPr>
        <p:spPr/>
        <p:txBody>
          <a:bodyPr/>
          <a:lstStyle/>
          <a:p>
            <a:fld id="{987D7693-E132-40A2-A808-4CF056E677D9}" type="slidenum">
              <a:rPr lang="en-US" smtClean="0"/>
              <a:t>7</a:t>
            </a:fld>
            <a:endParaRPr lang="en-US" dirty="0"/>
          </a:p>
        </p:txBody>
      </p:sp>
      <p:sp>
        <p:nvSpPr>
          <p:cNvPr id="7" name="Footer Placeholder 6"/>
          <p:cNvSpPr>
            <a:spLocks noGrp="1"/>
          </p:cNvSpPr>
          <p:nvPr>
            <p:ph type="ftr" sz="quarter" idx="12"/>
          </p:nvPr>
        </p:nvSpPr>
        <p:spPr/>
        <p:txBody>
          <a:bodyPr/>
          <a:lstStyle/>
          <a:p>
            <a:endParaRPr lang="en-US" dirty="0"/>
          </a:p>
        </p:txBody>
      </p:sp>
      <p:sp>
        <p:nvSpPr>
          <p:cNvPr id="8" name="Title 7"/>
          <p:cNvSpPr>
            <a:spLocks noGrp="1"/>
          </p:cNvSpPr>
          <p:nvPr>
            <p:ph type="title"/>
          </p:nvPr>
        </p:nvSpPr>
        <p:spPr/>
        <p:txBody>
          <a:bodyPr/>
          <a:lstStyle/>
          <a:p>
            <a:r>
              <a:rPr lang="en-US" sz="5400" dirty="0"/>
              <a:t>Conceptual Models for Mappings and Federation</a:t>
            </a:r>
          </a:p>
        </p:txBody>
      </p:sp>
    </p:spTree>
    <p:extLst>
      <p:ext uri="{BB962C8B-B14F-4D97-AF65-F5344CB8AC3E}">
        <p14:creationId xmlns:p14="http://schemas.microsoft.com/office/powerpoint/2010/main" val="102747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2665289"/>
            <a:ext cx="2857500" cy="1905000"/>
          </a:xfrm>
        </p:spPr>
      </p:pic>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6" name="Title 5"/>
          <p:cNvSpPr>
            <a:spLocks noGrp="1"/>
          </p:cNvSpPr>
          <p:nvPr>
            <p:ph type="title"/>
          </p:nvPr>
        </p:nvSpPr>
        <p:spPr/>
        <p:txBody>
          <a:bodyPr/>
          <a:lstStyle/>
          <a:p>
            <a:r>
              <a:rPr lang="en-US" dirty="0"/>
              <a:t>Role of the interpreter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0"/>
            <a:ext cx="4775403" cy="3577978"/>
          </a:xfrm>
          <a:prstGeom prst="rect">
            <a:avLst/>
          </a:prstGeom>
        </p:spPr>
      </p:pic>
      <p:sp>
        <p:nvSpPr>
          <p:cNvPr id="9" name="Curved Down Arrow 8"/>
          <p:cNvSpPr/>
          <p:nvPr/>
        </p:nvSpPr>
        <p:spPr>
          <a:xfrm>
            <a:off x="3048000" y="1738685"/>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0800000">
            <a:off x="2895600" y="4548953"/>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962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dirty="0"/>
              <a:t>Retention of meaning across languages, communities and cultures</a:t>
            </a:r>
          </a:p>
          <a:p>
            <a:r>
              <a:rPr lang="en-US" dirty="0"/>
              <a:t>Communicate what is said without judging, coloring or filtering it</a:t>
            </a:r>
          </a:p>
          <a:p>
            <a:endParaRPr lang="en-US" dirty="0"/>
          </a:p>
          <a:p>
            <a:endParaRPr lang="en-US" dirty="0"/>
          </a:p>
          <a:p>
            <a:endParaRPr lang="en-US" dirty="0"/>
          </a:p>
          <a:p>
            <a:endParaRPr lang="en-US" dirty="0"/>
          </a:p>
          <a:p>
            <a:endParaRPr lang="en-US" dirty="0"/>
          </a:p>
          <a:p>
            <a:endParaRPr lang="en-US" dirty="0"/>
          </a:p>
          <a:p>
            <a:r>
              <a:rPr lang="en-US" dirty="0"/>
              <a:t>Interpreters have substantial preparation, learning syntax, grammar, vocabulary and cultural idioms. </a:t>
            </a:r>
          </a:p>
          <a:p>
            <a:r>
              <a:rPr lang="en-US" dirty="0"/>
              <a:t>Interpreters can only communicate what they understand and what can be understood in the languages they deal with – the common concepts</a:t>
            </a:r>
          </a:p>
          <a:p>
            <a:r>
              <a:rPr lang="en-US" dirty="0"/>
              <a:t>They then communicate </a:t>
            </a:r>
            <a:r>
              <a:rPr lang="en-US" b="1" i="1" dirty="0"/>
              <a:t>what other people said </a:t>
            </a:r>
            <a:r>
              <a:rPr lang="en-US" dirty="0"/>
              <a:t>based on how those concepts are expressed in different languages – they communicate the provenance</a:t>
            </a:r>
          </a:p>
          <a:p>
            <a:r>
              <a:rPr lang="en-US" dirty="0"/>
              <a:t>Interpreters are preforming </a:t>
            </a:r>
            <a:r>
              <a:rPr lang="en-US" i="1" dirty="0">
                <a:solidFill>
                  <a:srgbClr val="FFFF00"/>
                </a:solidFill>
              </a:rPr>
              <a:t>semantic mediation</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9</a:t>
            </a:fld>
            <a:endParaRPr lang="en-US" dirty="0"/>
          </a:p>
        </p:txBody>
      </p:sp>
      <p:sp>
        <p:nvSpPr>
          <p:cNvPr id="6" name="Title 5"/>
          <p:cNvSpPr>
            <a:spLocks noGrp="1"/>
          </p:cNvSpPr>
          <p:nvPr>
            <p:ph type="title"/>
          </p:nvPr>
        </p:nvSpPr>
        <p:spPr/>
        <p:txBody>
          <a:bodyPr/>
          <a:lstStyle/>
          <a:p>
            <a:r>
              <a:rPr lang="en-US" dirty="0"/>
              <a:t>What we expect of interpreters</a:t>
            </a: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2857500" cy="1905000"/>
          </a:xfrm>
          <a:prstGeom prst="rect">
            <a:avLst/>
          </a:prstGeom>
        </p:spPr>
      </p:pic>
      <p:sp>
        <p:nvSpPr>
          <p:cNvPr id="8" name="Cloud Callout 7"/>
          <p:cNvSpPr/>
          <p:nvPr/>
        </p:nvSpPr>
        <p:spPr>
          <a:xfrm>
            <a:off x="457200" y="2514600"/>
            <a:ext cx="1752600" cy="685800"/>
          </a:xfrm>
          <a:prstGeom prst="cloudCallout">
            <a:avLst>
              <a:gd name="adj1" fmla="val 96174"/>
              <a:gd name="adj2" fmla="val -5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Tree>
    <p:extLst>
      <p:ext uri="{BB962C8B-B14F-4D97-AF65-F5344CB8AC3E}">
        <p14:creationId xmlns:p14="http://schemas.microsoft.com/office/powerpoint/2010/main" val="2800965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13863</TotalTime>
  <Words>2312</Words>
  <Application>Microsoft Office PowerPoint</Application>
  <PresentationFormat>On-screen Show (4:3)</PresentationFormat>
  <Paragraphs>334</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Corbel</vt:lpstr>
      <vt:lpstr>Tahoma</vt:lpstr>
      <vt:lpstr>Tunga</vt:lpstr>
      <vt:lpstr>Mylar</vt:lpstr>
      <vt:lpstr>Semantic Modeling for Information Federation</vt:lpstr>
      <vt:lpstr>SMIF for Semantic Mediation</vt:lpstr>
      <vt:lpstr>Leveraging Federated Information</vt:lpstr>
      <vt:lpstr>Conceptual Tools</vt:lpstr>
      <vt:lpstr>Multiple Technologies</vt:lpstr>
      <vt:lpstr>PowerPoint Presentation</vt:lpstr>
      <vt:lpstr>Conceptual Models for Mappings and Federation</vt:lpstr>
      <vt:lpstr>Role of the interpreter</vt:lpstr>
      <vt:lpstr>What we expect of interpreters</vt:lpstr>
      <vt:lpstr>Understandable and precise</vt:lpstr>
      <vt:lpstr>Implications for the role of semantic mediation (conceptual reference models)</vt:lpstr>
      <vt:lpstr>Implications for SMIF</vt:lpstr>
      <vt:lpstr>Example:  What is a “Threat Actor”</vt:lpstr>
      <vt:lpstr>Is this a threat actor? (STIX)</vt:lpstr>
      <vt:lpstr>What is a threat actor? (FBI)</vt:lpstr>
      <vt:lpstr>Is this a threat actor?</vt:lpstr>
      <vt:lpstr>What is a threat actor? (Threat Model)</vt:lpstr>
      <vt:lpstr>Data represents concepts</vt:lpstr>
      <vt:lpstr>Example of Mapping Pattern (UML Profile)</vt:lpstr>
      <vt:lpstr>SMIF Components – conceptual models and mappings to schema</vt:lpstr>
      <vt:lpstr>Important conceptual modeling and mapping capabilities</vt:lpstr>
      <vt:lpstr>Ontology Summit: Semantic Interoperability Communique</vt:lpstr>
      <vt:lpstr>Important features of SMIF concept modeling</vt:lpstr>
      <vt:lpstr>Foundational Conceptual Tools (Meta-Concepts)</vt:lpstr>
      <vt:lpstr>Type Based Model Theory</vt:lpstr>
      <vt:lpstr>Roles</vt:lpstr>
      <vt:lpstr>Phases</vt:lpstr>
      <vt:lpstr>Relationships</vt:lpstr>
      <vt:lpstr>Modeling with first class roles &amp; relationships</vt:lpstr>
      <vt:lpstr>Associations</vt:lpstr>
      <vt:lpstr>Characteristics</vt:lpstr>
      <vt:lpstr>Specializing properties</vt:lpstr>
      <vt:lpstr>Subset properties</vt:lpstr>
      <vt:lpstr>Redefined Properties</vt:lpstr>
      <vt:lpstr>Incomplete and Disjoint (Model)</vt:lpstr>
      <vt:lpstr>Quantity Kinds &amp; Units</vt:lpstr>
      <vt:lpstr>Situations</vt:lpstr>
      <vt:lpstr>Situations capture “truth” in context (any such truth is subject to trust and likelihood)</vt:lpstr>
      <vt:lpstr>Model Organization</vt:lpstr>
      <vt:lpstr>Additional Capabilities, not detailed here</vt:lpstr>
      <vt:lpstr>Summary</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716</cp:revision>
  <cp:lastPrinted>2011-10-30T17:23:59Z</cp:lastPrinted>
  <dcterms:created xsi:type="dcterms:W3CDTF">2011-03-23T03:11:03Z</dcterms:created>
  <dcterms:modified xsi:type="dcterms:W3CDTF">2018-09-12T23:45:21Z</dcterms:modified>
</cp:coreProperties>
</file>