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jpg&amp;ehk=" ContentType="image/jpeg"/>
  <Default Extension="jpg&amp;ehk=j9ezEmLVVXX2BG5V5NasgA&amp;r=0&amp;pid=OfficeInsert" ContentType="image/jpeg"/>
  <Default Extension="jpg&amp;ehk=kxhXQhfCM37v3Wvj6cIuJA&amp;r=0&amp;pid=OfficeInsert" ContentType="image/jpeg"/>
  <Default Extension="jpg&amp;ehk=Uw2NwD3UDFds6tejnuoWVA&amp;r=0&amp;pid=OfficeInsert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810" r:id="rId3"/>
    <p:sldId id="562" r:id="rId4"/>
    <p:sldId id="757" r:id="rId5"/>
    <p:sldId id="756" r:id="rId6"/>
    <p:sldId id="811" r:id="rId7"/>
    <p:sldId id="913" r:id="rId8"/>
    <p:sldId id="574" r:id="rId9"/>
    <p:sldId id="576" r:id="rId10"/>
    <p:sldId id="817" r:id="rId11"/>
    <p:sldId id="816" r:id="rId12"/>
    <p:sldId id="818" r:id="rId13"/>
    <p:sldId id="812" r:id="rId14"/>
    <p:sldId id="471" r:id="rId15"/>
    <p:sldId id="813" r:id="rId16"/>
    <p:sldId id="814" r:id="rId17"/>
    <p:sldId id="8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y Casanave" initials="CC" lastIdx="1" clrIdx="0">
    <p:extLst>
      <p:ext uri="{19B8F6BF-5375-455C-9EA6-DF929625EA0E}">
        <p15:presenceInfo xmlns:p15="http://schemas.microsoft.com/office/powerpoint/2012/main" userId="3a1e7b9877fed5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477" autoAdjust="0"/>
  </p:normalViewPr>
  <p:slideViewPr>
    <p:cSldViewPr snapToGrid="0">
      <p:cViewPr>
        <p:scale>
          <a:sx n="66" d="100"/>
          <a:sy n="66" d="100"/>
        </p:scale>
        <p:origin x="566" y="4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74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19599FE-8EE5-402C-AEAD-D85C2639B1B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670" y="251610"/>
            <a:ext cx="1253073" cy="9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r.com/photos/jurgenappelo/520184317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&amp;ehk=kxhXQhfCM37v3Wvj6cIuJA&amp;r=0&amp;pid=OfficeInsert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vimeo.com/42633357" TargetMode="External"/><Relationship Id="rId13" Type="http://schemas.openxmlformats.org/officeDocument/2006/relationships/image" Target="../media/image10.jpg&amp;ehk="/><Relationship Id="rId3" Type="http://schemas.openxmlformats.org/officeDocument/2006/relationships/image" Target="../media/image5.jpeg"/><Relationship Id="rId7" Type="http://schemas.openxmlformats.org/officeDocument/2006/relationships/image" Target="../media/image7.jpg&amp;ehk=j9ezEmLVVXX2BG5V5NasgA&amp;r=0&amp;pid=OfficeInsert"/><Relationship Id="rId12" Type="http://schemas.openxmlformats.org/officeDocument/2006/relationships/hyperlink" Target="http://www.picserver.org/i/integr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ccla.org/2016/10/security-canada-information-sharing-act/" TargetMode="External"/><Relationship Id="rId11" Type="http://schemas.openxmlformats.org/officeDocument/2006/relationships/image" Target="../media/image9.jpg&amp;ehk=Uw2NwD3UDFds6tejnuoWVA&amp;r=0&amp;pid=OfficeInsert"/><Relationship Id="rId5" Type="http://schemas.openxmlformats.org/officeDocument/2006/relationships/image" Target="../media/image6.jpeg"/><Relationship Id="rId10" Type="http://schemas.openxmlformats.org/officeDocument/2006/relationships/hyperlink" Target="http://www.insidefaccialibro.com/2011_09_01_archive.html" TargetMode="External"/><Relationship Id="rId4" Type="http://schemas.openxmlformats.org/officeDocument/2006/relationships/hyperlink" Target="http://www.compliancebuilding.com/2014/06/19/comply-with-what/" TargetMode="External"/><Relationship Id="rId9" Type="http://schemas.openxmlformats.org/officeDocument/2006/relationships/image" Target="../media/image8.jpeg"/><Relationship Id="rId1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2.wmf"/><Relationship Id="rId1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microsoft.com/office/2007/relationships/hdphoto" Target="../media/hdphoto5.wdp"/><Relationship Id="rId2" Type="http://schemas.openxmlformats.org/officeDocument/2006/relationships/image" Target="../media/image15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SMIF Update</a:t>
            </a:r>
            <a:br>
              <a:rPr lang="en-US" dirty="0"/>
            </a:br>
            <a:r>
              <a:rPr lang="en-US" dirty="0"/>
              <a:t>Enterprise Semantic Concept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9580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Cory Casanave, Model Driven Solutions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FAA4D-9FFB-457F-8C0F-9D36475B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81" y="555845"/>
            <a:ext cx="3264408" cy="1514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19EA01-A834-417D-ADBC-82CA0C064F66}"/>
              </a:ext>
            </a:extLst>
          </p:cNvPr>
          <p:cNvSpPr txBox="1"/>
          <p:nvPr/>
        </p:nvSpPr>
        <p:spPr>
          <a:xfrm>
            <a:off x="9803431" y="5911602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2019</a:t>
            </a:r>
            <a:endParaRPr 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9E77ED-2D8E-48B2-978B-FB60C242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and Additions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AEC0D-EBF4-469D-AE21-5D55C8F28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59B7C-9372-4FB2-A118-2A7CEA92C98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89675"/>
            <a:ext cx="6127750" cy="222250"/>
          </a:xfrm>
        </p:spPr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ACE59-89A4-446A-A51D-5027297E37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2838" y="6289675"/>
            <a:ext cx="919162" cy="222250"/>
          </a:xfrm>
        </p:spPr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7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F741-F97D-4B2D-8EEC-79D56CC8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– With Respect To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4EA03-8E34-40AF-B691-7DA9F4B7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3BACD-E5C6-47EA-B688-5E320CF7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5D60F-C248-440F-ACA8-3B8A90854E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03348" y="1646238"/>
            <a:ext cx="7613902" cy="2948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CEC6D-201C-4D9E-A230-CD673B3207C6}"/>
              </a:ext>
            </a:extLst>
          </p:cNvPr>
          <p:cNvSpPr txBox="1"/>
          <p:nvPr/>
        </p:nvSpPr>
        <p:spPr>
          <a:xfrm>
            <a:off x="1636294" y="4790500"/>
            <a:ext cx="914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two levels of “role”, those specific to the entity generically and those with respect to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65204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627E-9EA5-492E-B2F9-905FECD0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Areas (Stereotype of Package)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2A90E-8202-47A4-A340-584884C6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64CD-9C77-4CA8-AF41-BC53714B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3D9D7-9DCD-44E7-8A82-61CA382E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7" y="1536669"/>
            <a:ext cx="3948247" cy="2431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CD12D2-732C-4A8B-9525-0D3619CEB3C4}"/>
              </a:ext>
            </a:extLst>
          </p:cNvPr>
          <p:cNvSpPr txBox="1"/>
          <p:nvPr/>
        </p:nvSpPr>
        <p:spPr>
          <a:xfrm>
            <a:off x="2765601" y="4631442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Level Organizational Structure for Business Concepts</a:t>
            </a:r>
          </a:p>
        </p:txBody>
      </p:sp>
    </p:spTree>
    <p:extLst>
      <p:ext uri="{BB962C8B-B14F-4D97-AF65-F5344CB8AC3E}">
        <p14:creationId xmlns:p14="http://schemas.microsoft.com/office/powerpoint/2010/main" val="8638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948EFD-0D42-468A-89AD-3BF8DF71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of Meta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DE3A4-FCD2-40B4-A22C-B4998658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using SMIF</a:t>
            </a:r>
          </a:p>
          <a:p>
            <a:pPr lvl="1"/>
            <a:r>
              <a:rPr lang="en-US" dirty="0"/>
              <a:t>High-level view of information concepts, not data model, very valuable</a:t>
            </a:r>
          </a:p>
          <a:p>
            <a:pPr lvl="2"/>
            <a:r>
              <a:rPr lang="en-US" dirty="0"/>
              <a:t>Federation</a:t>
            </a:r>
          </a:p>
          <a:p>
            <a:pPr lvl="2"/>
            <a:r>
              <a:rPr lang="en-US" dirty="0"/>
              <a:t>Application Integration</a:t>
            </a:r>
          </a:p>
          <a:p>
            <a:pPr lvl="2"/>
            <a:r>
              <a:rPr lang="en-US" dirty="0"/>
              <a:t>Data Governance</a:t>
            </a:r>
          </a:p>
          <a:p>
            <a:pPr lvl="2"/>
            <a:r>
              <a:rPr lang="en-US" dirty="0"/>
              <a:t>Portfolio Management</a:t>
            </a:r>
          </a:p>
          <a:p>
            <a:pPr lvl="1"/>
            <a:r>
              <a:rPr lang="en-US" dirty="0"/>
              <a:t>Need to push simplified information out to other tools like Collibra and </a:t>
            </a:r>
            <a:r>
              <a:rPr lang="en-US" dirty="0" err="1"/>
              <a:t>Troux</a:t>
            </a:r>
            <a:endParaRPr lang="en-US" dirty="0"/>
          </a:p>
          <a:p>
            <a:pPr lvl="1"/>
            <a:r>
              <a:rPr lang="en-US" dirty="0"/>
              <a:t>Simplification of meta model can be more enterprise useful</a:t>
            </a:r>
          </a:p>
          <a:p>
            <a:pPr lvl="1"/>
            <a:r>
              <a:rPr lang="en-US" dirty="0"/>
              <a:t>Many of the constraints in the current model structure will move to OCL 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F2D7A-EE9B-4C25-A825-6FFDB98A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F4500-A388-43FE-A99C-5EA48E2F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76426" y="228600"/>
            <a:ext cx="8410574" cy="762000"/>
          </a:xfrm>
        </p:spPr>
        <p:txBody>
          <a:bodyPr>
            <a:normAutofit/>
          </a:bodyPr>
          <a:lstStyle/>
          <a:p>
            <a:r>
              <a:rPr lang="en-US" dirty="0"/>
              <a:t>Example of Modeling Style (UML Profile)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9584" y="4583928"/>
            <a:ext cx="899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Control Possession relationships are “first class” – have a timeframe, can be part of cause and effect,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“Controlling Actor” is a role – people and organizations can play this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entity classes and relationships form 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multiple ways “data structures” could be arranged to represent this information or a subset of it – that is the subject of mappings.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61" y="990601"/>
            <a:ext cx="9130158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D496D-7E8B-4799-BF44-8BC6B0F2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488E3-D1A7-4EB8-9E05-06614A55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DE08A-AAB3-4194-B7A3-05E906CE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400" y="0"/>
            <a:ext cx="680214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7F131-8BFB-49DD-9675-C58A7D81B0ED}"/>
              </a:ext>
            </a:extLst>
          </p:cNvPr>
          <p:cNvSpPr txBox="1"/>
          <p:nvPr/>
        </p:nvSpPr>
        <p:spPr>
          <a:xfrm>
            <a:off x="433138" y="627795"/>
            <a:ext cx="4507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integration of SMIF models with external tools (Collibra in this example)</a:t>
            </a:r>
          </a:p>
          <a:p>
            <a:endParaRPr lang="en-US" dirty="0"/>
          </a:p>
          <a:p>
            <a:r>
              <a:rPr lang="en-US" dirty="0"/>
              <a:t>In this case Collibra could be extended to capture business concepts</a:t>
            </a:r>
          </a:p>
          <a:p>
            <a:endParaRPr lang="en-US" dirty="0"/>
          </a:p>
          <a:p>
            <a:r>
              <a:rPr lang="en-US" dirty="0"/>
              <a:t>This can then be use as a basis for “merging” data concepts for governance</a:t>
            </a:r>
          </a:p>
        </p:txBody>
      </p:sp>
    </p:spTree>
    <p:extLst>
      <p:ext uri="{BB962C8B-B14F-4D97-AF65-F5344CB8AC3E}">
        <p14:creationId xmlns:p14="http://schemas.microsoft.com/office/powerpoint/2010/main" val="411952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82FFBB-F883-4FAA-8E71-606D8BD0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Drill-down to enhanced reasoning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EBA85-F4E4-4A3E-A8F3-C0E711476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Essential model provides some foundation for automation and reasoning</a:t>
            </a:r>
          </a:p>
          <a:p>
            <a:r>
              <a:rPr lang="en-US" dirty="0"/>
              <a:t>But is not optimized for that purpose</a:t>
            </a:r>
          </a:p>
          <a:p>
            <a:r>
              <a:rPr lang="en-US" dirty="0"/>
              <a:t>Some things are hard for first order logic</a:t>
            </a:r>
          </a:p>
          <a:p>
            <a:pPr lvl="1"/>
            <a:r>
              <a:rPr lang="en-US" dirty="0"/>
              <a:t>The world is temporal</a:t>
            </a:r>
          </a:p>
          <a:p>
            <a:pPr lvl="1"/>
            <a:r>
              <a:rPr lang="en-US" dirty="0"/>
              <a:t>The world is “higher order”</a:t>
            </a:r>
          </a:p>
          <a:p>
            <a:r>
              <a:rPr lang="en-US" dirty="0"/>
              <a:t>Mapping to resonating applications is like any other MDA mapping to an executable system – from CIM to PIM to PSM</a:t>
            </a:r>
          </a:p>
          <a:p>
            <a:r>
              <a:rPr lang="en-US" dirty="0"/>
              <a:t>Business Model (CIM) is not “refined” for execution, it is a different model. Some parts can be automated with additional commitments</a:t>
            </a:r>
          </a:p>
          <a:p>
            <a:r>
              <a:rPr lang="en-US" dirty="0"/>
              <a:t>E.g. mapping to OWL makes description logic assumptions and commitments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FE4E7F-361D-44CD-B696-6D427E47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8B0930-739E-4089-A47C-7C9E6360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8075-8359-4EA2-AFA0-4FC40444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F9EC-C1B3-47E1-B74D-B1400CE6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get the SMIF “essential model” level in the market</a:t>
            </a:r>
          </a:p>
          <a:p>
            <a:r>
              <a:rPr lang="en-US" dirty="0"/>
              <a:t>Continue to Gain experience</a:t>
            </a:r>
          </a:p>
          <a:p>
            <a:r>
              <a:rPr lang="en-US" dirty="0"/>
              <a:t>Publish a simplified revised submission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EA2A9-4F1D-4DAF-804A-1A2D63BD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D18DA-CF73-4751-B238-960531F1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5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A32EFC-1013-4BFD-B347-6326613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major parts of SMIF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B887A9-3468-4517-858A-237B1C8B9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Semantic Modeling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3D3BF4-E3C7-47F6-B857-EF89B6D91C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Currently Being Used with Enterprise Clients</a:t>
            </a:r>
          </a:p>
          <a:p>
            <a:r>
              <a:rPr lang="en-US" dirty="0"/>
              <a:t>Focused on concepts meaningful to and describing the business – a part of business architecture</a:t>
            </a:r>
          </a:p>
          <a:p>
            <a:r>
              <a:rPr lang="en-US" dirty="0"/>
              <a:t>Expression as a UML profile being refined to be published as open source on “https://semanticmodels.org/”</a:t>
            </a:r>
          </a:p>
          <a:p>
            <a:r>
              <a:rPr lang="en-US" dirty="0"/>
              <a:t>Simplified meta-model being developed that will become part of the specification</a:t>
            </a:r>
          </a:p>
          <a:p>
            <a:r>
              <a:rPr lang="en-US" dirty="0"/>
              <a:t>Not intended to commit to a particular logic</a:t>
            </a:r>
          </a:p>
          <a:p>
            <a:r>
              <a:rPr lang="en-US" dirty="0"/>
              <a:t>Lower-level subset Mapping to description logic being developed in a collaborative effort, probably a part of ODM</a:t>
            </a:r>
          </a:p>
          <a:p>
            <a:r>
              <a:rPr lang="en-US" dirty="0"/>
              <a:t>Implemented in NoMagic CCM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F31251-D90C-4F45-B215-C8C8939B8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Information Federation / Transformation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E11B42-19CD-428D-A5A6-1CCB876313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Initial submission had its own mapping/federation model</a:t>
            </a:r>
          </a:p>
          <a:p>
            <a:r>
              <a:rPr lang="en-US" dirty="0"/>
              <a:t>Leverages the enterprise model as a “pivot point” for integration and federation</a:t>
            </a:r>
          </a:p>
          <a:p>
            <a:r>
              <a:rPr lang="en-US" dirty="0"/>
              <a:t>Currently working with the “MDMI” spec to provide federation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541C0-3053-4BA0-99D6-4025D86A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SMIF 2019, Copyright (c) Model Driven Solutions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0B647-E41A-4DFA-8902-A71A17B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E0C1B7-B972-45F7-A3A4-2632C5D03964}"/>
              </a:ext>
            </a:extLst>
          </p:cNvPr>
          <p:cNvSpPr/>
          <p:nvPr/>
        </p:nvSpPr>
        <p:spPr>
          <a:xfrm>
            <a:off x="1158240" y="2796695"/>
            <a:ext cx="4709160" cy="2018472"/>
          </a:xfrm>
          <a:prstGeom prst="roundRect">
            <a:avLst/>
          </a:prstGeom>
          <a:solidFill>
            <a:schemeClr val="accent2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F366B6-8E5C-4887-BC3B-2A94D41ABC84}"/>
              </a:ext>
            </a:extLst>
          </p:cNvPr>
          <p:cNvSpPr/>
          <p:nvPr/>
        </p:nvSpPr>
        <p:spPr>
          <a:xfrm>
            <a:off x="1158240" y="4815167"/>
            <a:ext cx="4709160" cy="1181231"/>
          </a:xfrm>
          <a:prstGeom prst="roundRect">
            <a:avLst/>
          </a:prstGeom>
          <a:solidFill>
            <a:schemeClr val="accent2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E47F83-C944-4A64-8D31-E7A0016A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347716"/>
            <a:ext cx="7680960" cy="1066800"/>
          </a:xfrm>
        </p:spPr>
        <p:txBody>
          <a:bodyPr>
            <a:normAutofit/>
          </a:bodyPr>
          <a:lstStyle/>
          <a:p>
            <a:r>
              <a:rPr lang="en-US" dirty="0"/>
              <a:t>Semantic Models are</a:t>
            </a:r>
            <a:br>
              <a:rPr lang="en-US" dirty="0"/>
            </a:br>
            <a:r>
              <a:rPr lang="en-US" i="1" dirty="0"/>
              <a:t>Understandable and precise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76DA-8C0B-4921-8561-5D4B8C71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4EDD-DB4C-4D2C-9914-2AB8A959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700" y="6543675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774209-04F9-4356-8C27-7F8DC007E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29740" y="1905001"/>
            <a:ext cx="3985260" cy="1950170"/>
          </a:xfrm>
          <a:prstGeom prst="rect">
            <a:avLst/>
          </a:prstGeom>
        </p:spPr>
      </p:pic>
      <p:pic>
        <p:nvPicPr>
          <p:cNvPr id="12" name="Picture 11" descr="A picture containing floor, indoor&#10;&#10;Description generated with high confidence">
            <a:extLst>
              <a:ext uri="{FF2B5EF4-FFF2-40B4-BE49-F238E27FC236}">
                <a16:creationId xmlns:a16="http://schemas.microsoft.com/office/drawing/2014/main" id="{8905D51B-B772-496D-A404-E6332702B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59" y="1905002"/>
            <a:ext cx="2995916" cy="4505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5F4B9E-7180-4B28-BAB0-4777F59BD50C}"/>
              </a:ext>
            </a:extLst>
          </p:cNvPr>
          <p:cNvSpPr txBox="1"/>
          <p:nvPr/>
        </p:nvSpPr>
        <p:spPr>
          <a:xfrm>
            <a:off x="1676400" y="4298865"/>
            <a:ext cx="4518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Capture, disambiguate and precisely describe stakeholder business semantics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business semantics so stakeholders can understand and validate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business semantics with automation.</a:t>
            </a:r>
          </a:p>
        </p:txBody>
      </p:sp>
    </p:spTree>
    <p:extLst>
      <p:ext uri="{BB962C8B-B14F-4D97-AF65-F5344CB8AC3E}">
        <p14:creationId xmlns:p14="http://schemas.microsoft.com/office/powerpoint/2010/main" val="17416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Leveraging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91700" y="6543675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4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32154D3-72E1-4CBA-BEA7-A9753219B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02935" y="4434607"/>
            <a:ext cx="1676400" cy="1641028"/>
          </a:xfrm>
          <a:prstGeom prst="rect">
            <a:avLst/>
          </a:prstGeom>
        </p:spPr>
      </p:pic>
      <p:pic>
        <p:nvPicPr>
          <p:cNvPr id="28" name="Picture 27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153EF63E-0D2D-4C11-B86B-1156C2E488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00050" y="4233863"/>
            <a:ext cx="2514600" cy="18859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7A1BC8C-ACB6-4AAE-8ECD-4CE257772194}"/>
              </a:ext>
            </a:extLst>
          </p:cNvPr>
          <p:cNvSpPr txBox="1"/>
          <p:nvPr/>
        </p:nvSpPr>
        <p:spPr>
          <a:xfrm>
            <a:off x="7338463" y="5371966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bccla.org/2016/10/security-canada-information-sharing-act/"/>
              </a:rPr>
              <a:t>T</a:t>
            </a:r>
            <a:endParaRPr lang="en-US" sz="900" dirty="0"/>
          </a:p>
        </p:txBody>
      </p:sp>
      <p:pic>
        <p:nvPicPr>
          <p:cNvPr id="31" name="Picture 3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E016784-B465-497F-9174-0DDD0A0054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31288" y="1670091"/>
            <a:ext cx="2514600" cy="1414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66C989-8AF1-4F99-8E1C-73918FA92D8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702936" y="2660192"/>
            <a:ext cx="1227575" cy="920681"/>
          </a:xfrm>
          <a:prstGeom prst="rect">
            <a:avLst/>
          </a:prstGeom>
        </p:spPr>
      </p:pic>
      <p:pic>
        <p:nvPicPr>
          <p:cNvPr id="34" name="Picture 33" descr="A close up of a street sign&#10;&#10;Description generated with very high confidence">
            <a:extLst>
              <a:ext uri="{FF2B5EF4-FFF2-40B4-BE49-F238E27FC236}">
                <a16:creationId xmlns:a16="http://schemas.microsoft.com/office/drawing/2014/main" id="{9A154CEF-7C88-4B0F-B997-E4C9DC1324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852443" y="1670091"/>
            <a:ext cx="2448807" cy="1452959"/>
          </a:xfrm>
          <a:prstGeom prst="rect">
            <a:avLst/>
          </a:prstGeom>
        </p:spPr>
      </p:pic>
      <p:pic>
        <p:nvPicPr>
          <p:cNvPr id="40" name="Picture 39" descr="A picture containing LEGO, toy&#10;&#10;Description generated with high confidence">
            <a:extLst>
              <a:ext uri="{FF2B5EF4-FFF2-40B4-BE49-F238E27FC236}">
                <a16:creationId xmlns:a16="http://schemas.microsoft.com/office/drawing/2014/main" id="{C889E131-BD77-4B61-8A63-E18A4A8B9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400" y="1670091"/>
            <a:ext cx="2762250" cy="15335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838432A-2303-4910-8EC6-9186671549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40923" y="3657600"/>
            <a:ext cx="3529261" cy="2733676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4804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Represents Concepts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649588" y="1463040"/>
            <a:ext cx="2595542" cy="4288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 understand</a:t>
            </a:r>
          </a:p>
          <a:p>
            <a:pPr marL="285750" indent="-285750"/>
            <a:r>
              <a:rPr lang="en-US" sz="1800" dirty="0"/>
              <a:t>What the common concepts are</a:t>
            </a:r>
          </a:p>
          <a:p>
            <a:pPr marL="285750" indent="-285750"/>
            <a:r>
              <a:rPr lang="en-US" sz="1800" dirty="0"/>
              <a:t>How do the various information syntaxes represent those concepts</a:t>
            </a:r>
          </a:p>
          <a:p>
            <a:pPr marL="285750" indent="-285750"/>
            <a:r>
              <a:rPr lang="en-US" sz="1800" dirty="0"/>
              <a:t>What the are rules for translating between schema in various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91700" y="6543675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7792890" y="1662567"/>
            <a:ext cx="2514600" cy="1905000"/>
          </a:xfrm>
          <a:prstGeom prst="cloudCallout">
            <a:avLst>
              <a:gd name="adj1" fmla="val 23579"/>
              <a:gd name="adj2" fmla="val 64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  <a:p>
            <a:pPr algn="ctr"/>
            <a:r>
              <a:rPr lang="en-US" dirty="0"/>
              <a:t>Concepts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4527305" y="1433011"/>
            <a:ext cx="1447890" cy="838200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11" name="Right Arrow 10"/>
          <p:cNvSpPr/>
          <p:nvPr/>
        </p:nvSpPr>
        <p:spPr>
          <a:xfrm rot="20686656">
            <a:off x="5941727" y="3281146"/>
            <a:ext cx="1652589" cy="685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Represents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848730" y="2486244"/>
            <a:ext cx="1652589" cy="685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Represents</a:t>
            </a:r>
          </a:p>
        </p:txBody>
      </p:sp>
      <p:sp>
        <p:nvSpPr>
          <p:cNvPr id="13" name="Right Arrow 12"/>
          <p:cNvSpPr/>
          <p:nvPr/>
        </p:nvSpPr>
        <p:spPr>
          <a:xfrm rot="853713">
            <a:off x="6028652" y="1719372"/>
            <a:ext cx="1652589" cy="685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Represents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4246800" y="2445348"/>
            <a:ext cx="1447890" cy="838200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4240855" y="3500438"/>
            <a:ext cx="1447890" cy="838200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Syntax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13" y="3851917"/>
            <a:ext cx="2189797" cy="142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356213" y="5279716"/>
            <a:ext cx="200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Semantic Concept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57371" y="553883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Mapping Rules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900" y="4458500"/>
            <a:ext cx="1426006" cy="154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031173" y="6015887"/>
            <a:ext cx="195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&amp; Message </a:t>
            </a:r>
          </a:p>
          <a:p>
            <a:pPr algn="ctr"/>
            <a:r>
              <a:rPr lang="en-US" dirty="0"/>
              <a:t>Models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24" y="4195078"/>
            <a:ext cx="1493831" cy="136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6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8">
            <a:extLst>
              <a:ext uri="{FF2B5EF4-FFF2-40B4-BE49-F238E27FC236}">
                <a16:creationId xmlns:a16="http://schemas.microsoft.com/office/drawing/2014/main" id="{BBE68FEB-ABA9-441A-809F-4FF7C872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24" y="5147539"/>
            <a:ext cx="1522483" cy="125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3A31-E2C7-4107-99CC-0B10DFF9F6E7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3500"/>
            <a:ext cx="10515600" cy="90963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Problem: Uniform Interpretation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 rot="16200000">
            <a:off x="-317931" y="1571945"/>
            <a:ext cx="231826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Using  Modeling </a:t>
            </a:r>
          </a:p>
          <a:p>
            <a:pPr algn="ctr">
              <a:lnSpc>
                <a:spcPct val="80000"/>
              </a:lnSpc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Language</a:t>
            </a: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1937202" y="1436449"/>
            <a:ext cx="101502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5"/>
                </a:solidFill>
              </a:rPr>
              <a:t>Model</a:t>
            </a:r>
          </a:p>
        </p:txBody>
      </p:sp>
      <p:sp>
        <p:nvSpPr>
          <p:cNvPr id="66" name="Left Brace 65"/>
          <p:cNvSpPr/>
          <p:nvPr/>
        </p:nvSpPr>
        <p:spPr>
          <a:xfrm>
            <a:off x="3018602" y="1031347"/>
            <a:ext cx="210673" cy="1193043"/>
          </a:xfrm>
          <a:prstGeom prst="leftBrace">
            <a:avLst>
              <a:gd name="adj1" fmla="val 36605"/>
              <a:gd name="adj2" fmla="val 50000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3508489" y="1066349"/>
            <a:ext cx="6934557" cy="1198292"/>
            <a:chOff x="-6231733" y="-1932367"/>
            <a:chExt cx="8745098" cy="1511154"/>
          </a:xfrm>
        </p:grpSpPr>
        <p:pic>
          <p:nvPicPr>
            <p:cNvPr id="177" name="Picture 1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094" t="1845" r="3206" b="5467"/>
            <a:stretch>
              <a:fillRect/>
            </a:stretch>
          </p:blipFill>
          <p:spPr bwMode="auto">
            <a:xfrm>
              <a:off x="-6231733" y="-1921856"/>
              <a:ext cx="2520026" cy="1397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99699" y="-1932367"/>
              <a:ext cx="2210234" cy="1245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9" name="Picture 7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37249" y="-1383719"/>
              <a:ext cx="1603562" cy="94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0" name="Picture 179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16" y="-1869880"/>
              <a:ext cx="2096049" cy="1448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966767" y="-1919927"/>
              <a:ext cx="2066723" cy="914479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361437" y="-1732638"/>
              <a:ext cx="2121592" cy="1310754"/>
            </a:xfrm>
            <a:prstGeom prst="rect">
              <a:avLst/>
            </a:prstGeom>
          </p:spPr>
        </p:pic>
      </p:grp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495300" y="3922155"/>
            <a:ext cx="10312400" cy="0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 dirty="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 rot="16200000">
            <a:off x="-110600" y="5435896"/>
            <a:ext cx="174708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‘Real World’</a:t>
            </a: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1716489" y="5208857"/>
            <a:ext cx="1680368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5"/>
                </a:solidFill>
              </a:rPr>
              <a:t>Things</a:t>
            </a:r>
          </a:p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5"/>
                </a:solidFill>
              </a:rPr>
              <a:t>Being Modeled</a:t>
            </a:r>
          </a:p>
        </p:txBody>
      </p:sp>
      <p:sp>
        <p:nvSpPr>
          <p:cNvPr id="67" name="Left Brace 66"/>
          <p:cNvSpPr/>
          <p:nvPr/>
        </p:nvSpPr>
        <p:spPr>
          <a:xfrm>
            <a:off x="3540479" y="5069600"/>
            <a:ext cx="208587" cy="1396972"/>
          </a:xfrm>
          <a:prstGeom prst="leftBrace">
            <a:avLst>
              <a:gd name="adj1" fmla="val 36605"/>
              <a:gd name="adj2" fmla="val 50000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7" descr="j0292020">
            <a:extLst>
              <a:ext uri="{FF2B5EF4-FFF2-40B4-BE49-F238E27FC236}">
                <a16:creationId xmlns:a16="http://schemas.microsoft.com/office/drawing/2014/main" id="{EE5DB7CF-E8C0-44D5-92D8-EE2C21F7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29" y="3383618"/>
            <a:ext cx="872831" cy="8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MC900441536[1]">
            <a:extLst>
              <a:ext uri="{FF2B5EF4-FFF2-40B4-BE49-F238E27FC236}">
                <a16:creationId xmlns:a16="http://schemas.microsoft.com/office/drawing/2014/main" id="{D1BF4B87-5FF9-4C1E-AE17-7C8DFC6AD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270" y="2953660"/>
            <a:ext cx="1035629" cy="10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4C3C745-2184-4349-B9E2-63637E67CA30}"/>
              </a:ext>
            </a:extLst>
          </p:cNvPr>
          <p:cNvSpPr/>
          <p:nvPr/>
        </p:nvSpPr>
        <p:spPr>
          <a:xfrm rot="20263106">
            <a:off x="7341323" y="3672906"/>
            <a:ext cx="1368452" cy="24622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 err="1">
                <a:solidFill>
                  <a:srgbClr val="C00000"/>
                </a:solidFill>
              </a:rPr>
              <a:t>implementedBy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A0F91D24-83AD-410F-A9C6-40281BF9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80" y="3530513"/>
            <a:ext cx="2211438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Interpreting the</a:t>
            </a:r>
          </a:p>
          <a:p>
            <a:pPr algn="r"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Model</a:t>
            </a:r>
          </a:p>
        </p:txBody>
      </p:sp>
      <p:pic>
        <p:nvPicPr>
          <p:cNvPr id="74" name="Picture 44" descr="MC900434845[1]">
            <a:extLst>
              <a:ext uri="{FF2B5EF4-FFF2-40B4-BE49-F238E27FC236}">
                <a16:creationId xmlns:a16="http://schemas.microsoft.com/office/drawing/2014/main" id="{B7508C8E-F745-435E-9679-3A686A834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07" y="33023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1759FA9-3373-49CB-AE82-C0EAD5B78EBD}"/>
              </a:ext>
            </a:extLst>
          </p:cNvPr>
          <p:cNvSpPr/>
          <p:nvPr/>
        </p:nvSpPr>
        <p:spPr>
          <a:xfrm rot="17926434">
            <a:off x="4716867" y="2615702"/>
            <a:ext cx="1117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>
                <a:solidFill>
                  <a:srgbClr val="C00000"/>
                </a:solidFill>
              </a:rPr>
              <a:t>interprets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8" name="Freeform 29">
            <a:extLst>
              <a:ext uri="{FF2B5EF4-FFF2-40B4-BE49-F238E27FC236}">
                <a16:creationId xmlns:a16="http://schemas.microsoft.com/office/drawing/2014/main" id="{46AFBD1D-26DC-4A44-802E-8E5DF39684E3}"/>
              </a:ext>
            </a:extLst>
          </p:cNvPr>
          <p:cNvSpPr>
            <a:spLocks/>
          </p:cNvSpPr>
          <p:nvPr/>
        </p:nvSpPr>
        <p:spPr bwMode="auto">
          <a:xfrm>
            <a:off x="8906236" y="3095992"/>
            <a:ext cx="238806" cy="74613"/>
          </a:xfrm>
          <a:custGeom>
            <a:avLst/>
            <a:gdLst>
              <a:gd name="T0" fmla="*/ 0 w 672"/>
              <a:gd name="T1" fmla="*/ 240 h 264"/>
              <a:gd name="T2" fmla="*/ 288 w 672"/>
              <a:gd name="T3" fmla="*/ 0 h 264"/>
              <a:gd name="T4" fmla="*/ 480 w 672"/>
              <a:gd name="T5" fmla="*/ 240 h 264"/>
              <a:gd name="T6" fmla="*/ 672 w 672"/>
              <a:gd name="T7" fmla="*/ 14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64">
                <a:moveTo>
                  <a:pt x="0" y="240"/>
                </a:moveTo>
                <a:cubicBezTo>
                  <a:pt x="104" y="120"/>
                  <a:pt x="208" y="0"/>
                  <a:pt x="288" y="0"/>
                </a:cubicBezTo>
                <a:cubicBezTo>
                  <a:pt x="368" y="0"/>
                  <a:pt x="416" y="216"/>
                  <a:pt x="480" y="240"/>
                </a:cubicBezTo>
                <a:cubicBezTo>
                  <a:pt x="544" y="264"/>
                  <a:pt x="608" y="204"/>
                  <a:pt x="672" y="144"/>
                </a:cubicBezTo>
              </a:path>
            </a:pathLst>
          </a:custGeom>
          <a:noFill/>
          <a:ln w="25400">
            <a:solidFill>
              <a:srgbClr val="C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79" name="Oval 30">
            <a:extLst>
              <a:ext uri="{FF2B5EF4-FFF2-40B4-BE49-F238E27FC236}">
                <a16:creationId xmlns:a16="http://schemas.microsoft.com/office/drawing/2014/main" id="{BF7CFE9C-6FBC-4E3C-8789-6C7B6BEE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356" y="3051542"/>
            <a:ext cx="285750" cy="152400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725FD9D1-8232-4C20-91D8-8DF2347E7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6" y="3201392"/>
            <a:ext cx="141153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Semantics</a:t>
            </a:r>
          </a:p>
        </p:txBody>
      </p:sp>
      <p:sp>
        <p:nvSpPr>
          <p:cNvPr id="81" name="Freeform 33">
            <a:extLst>
              <a:ext uri="{FF2B5EF4-FFF2-40B4-BE49-F238E27FC236}">
                <a16:creationId xmlns:a16="http://schemas.microsoft.com/office/drawing/2014/main" id="{00D872B6-73C0-4DD6-BAD4-551D9C2E5DE7}"/>
              </a:ext>
            </a:extLst>
          </p:cNvPr>
          <p:cNvSpPr>
            <a:spLocks/>
          </p:cNvSpPr>
          <p:nvPr/>
        </p:nvSpPr>
        <p:spPr bwMode="auto">
          <a:xfrm flipH="1">
            <a:off x="4593431" y="3352078"/>
            <a:ext cx="370121" cy="74613"/>
          </a:xfrm>
          <a:custGeom>
            <a:avLst/>
            <a:gdLst>
              <a:gd name="T0" fmla="*/ 0 w 672"/>
              <a:gd name="T1" fmla="*/ 240 h 264"/>
              <a:gd name="T2" fmla="*/ 288 w 672"/>
              <a:gd name="T3" fmla="*/ 0 h 264"/>
              <a:gd name="T4" fmla="*/ 480 w 672"/>
              <a:gd name="T5" fmla="*/ 240 h 264"/>
              <a:gd name="T6" fmla="*/ 672 w 672"/>
              <a:gd name="T7" fmla="*/ 14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64">
                <a:moveTo>
                  <a:pt x="0" y="240"/>
                </a:moveTo>
                <a:cubicBezTo>
                  <a:pt x="104" y="120"/>
                  <a:pt x="208" y="0"/>
                  <a:pt x="288" y="0"/>
                </a:cubicBezTo>
                <a:cubicBezTo>
                  <a:pt x="368" y="0"/>
                  <a:pt x="416" y="216"/>
                  <a:pt x="480" y="240"/>
                </a:cubicBezTo>
                <a:cubicBezTo>
                  <a:pt x="544" y="264"/>
                  <a:pt x="608" y="204"/>
                  <a:pt x="672" y="144"/>
                </a:cubicBezTo>
              </a:path>
            </a:pathLst>
          </a:custGeom>
          <a:noFill/>
          <a:ln w="25400">
            <a:solidFill>
              <a:srgbClr val="C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83" name="Oval 34">
            <a:extLst>
              <a:ext uri="{FF2B5EF4-FFF2-40B4-BE49-F238E27FC236}">
                <a16:creationId xmlns:a16="http://schemas.microsoft.com/office/drawing/2014/main" id="{37378191-810A-4839-9D13-A91F7AB4C7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62379" y="3345728"/>
            <a:ext cx="285750" cy="152400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85" name="Text Box 31">
            <a:extLst>
              <a:ext uri="{FF2B5EF4-FFF2-40B4-BE49-F238E27FC236}">
                <a16:creationId xmlns:a16="http://schemas.microsoft.com/office/drawing/2014/main" id="{67AAC6C5-54A2-46C6-90AB-D2E16C160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2896238"/>
            <a:ext cx="1362817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Semantics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69DBA05-FCE6-459E-8C64-6397EF3DA315}"/>
              </a:ext>
            </a:extLst>
          </p:cNvPr>
          <p:cNvSpPr/>
          <p:nvPr/>
        </p:nvSpPr>
        <p:spPr>
          <a:xfrm rot="3413482" flipH="1">
            <a:off x="8588806" y="2459256"/>
            <a:ext cx="1117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>
                <a:solidFill>
                  <a:srgbClr val="C00000"/>
                </a:solidFill>
              </a:rPr>
              <a:t>interprets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CC5403-E83A-4481-B7B8-BDF31C7759AB}"/>
              </a:ext>
            </a:extLst>
          </p:cNvPr>
          <p:cNvSpPr/>
          <p:nvPr/>
        </p:nvSpPr>
        <p:spPr>
          <a:xfrm rot="16200000" flipH="1" flipV="1">
            <a:off x="6659265" y="4582873"/>
            <a:ext cx="1318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 err="1">
                <a:solidFill>
                  <a:srgbClr val="C00000"/>
                </a:solidFill>
              </a:rPr>
              <a:t>controlledBy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0212EF5-00AB-4C1E-AA53-15B570E60856}"/>
              </a:ext>
            </a:extLst>
          </p:cNvPr>
          <p:cNvSpPr/>
          <p:nvPr/>
        </p:nvSpPr>
        <p:spPr>
          <a:xfrm rot="16200000">
            <a:off x="6432825" y="2594987"/>
            <a:ext cx="1036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>
                <a:solidFill>
                  <a:srgbClr val="C00000"/>
                </a:solidFill>
              </a:rPr>
              <a:t>executes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7" name="Rectangle 7">
            <a:extLst>
              <a:ext uri="{FF2B5EF4-FFF2-40B4-BE49-F238E27FC236}">
                <a16:creationId xmlns:a16="http://schemas.microsoft.com/office/drawing/2014/main" id="{19382DD4-B637-478E-95A5-3BF63865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781" y="4173935"/>
            <a:ext cx="1385316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i="1" dirty="0">
                <a:solidFill>
                  <a:srgbClr val="C00000"/>
                </a:solidFill>
              </a:rPr>
              <a:t>Manually</a:t>
            </a:r>
          </a:p>
        </p:txBody>
      </p:sp>
      <p:sp>
        <p:nvSpPr>
          <p:cNvPr id="108" name="Rectangle 7">
            <a:extLst>
              <a:ext uri="{FF2B5EF4-FFF2-40B4-BE49-F238E27FC236}">
                <a16:creationId xmlns:a16="http://schemas.microsoft.com/office/drawing/2014/main" id="{A720CE6A-99F4-4CE5-9690-46E8C444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050" y="4143898"/>
            <a:ext cx="196271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2400" i="1" dirty="0">
                <a:solidFill>
                  <a:srgbClr val="C00000"/>
                </a:solidFill>
              </a:rPr>
              <a:t>Automatically</a:t>
            </a:r>
          </a:p>
        </p:txBody>
      </p:sp>
      <p:cxnSp>
        <p:nvCxnSpPr>
          <p:cNvPr id="61" name="AutoShape 13">
            <a:extLst>
              <a:ext uri="{FF2B5EF4-FFF2-40B4-BE49-F238E27FC236}">
                <a16:creationId xmlns:a16="http://schemas.microsoft.com/office/drawing/2014/main" id="{E91B8EB2-E9FF-4926-9D14-A41F47212A8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8959" y="3491345"/>
            <a:ext cx="928343" cy="369455"/>
          </a:xfrm>
          <a:prstGeom prst="straightConnector1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5">
            <a:extLst>
              <a:ext uri="{FF2B5EF4-FFF2-40B4-BE49-F238E27FC236}">
                <a16:creationId xmlns:a16="http://schemas.microsoft.com/office/drawing/2014/main" id="{9D07532B-E1E3-49E6-B5E1-9AB2FAA9E5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86641" y="4401752"/>
            <a:ext cx="137859" cy="1008448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3">
            <a:extLst>
              <a:ext uri="{FF2B5EF4-FFF2-40B4-BE49-F238E27FC236}">
                <a16:creationId xmlns:a16="http://schemas.microsoft.com/office/drawing/2014/main" id="{54390081-BEE2-40E9-B423-6BBF2884D3A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02989" y="2295383"/>
            <a:ext cx="532793" cy="986832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3">
            <a:extLst>
              <a:ext uri="{FF2B5EF4-FFF2-40B4-BE49-F238E27FC236}">
                <a16:creationId xmlns:a16="http://schemas.microsoft.com/office/drawing/2014/main" id="{CBCE4C2A-8CBD-4026-9B55-9831BB15E1A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783782" y="2416951"/>
            <a:ext cx="408213" cy="605880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13">
            <a:extLst>
              <a:ext uri="{FF2B5EF4-FFF2-40B4-BE49-F238E27FC236}">
                <a16:creationId xmlns:a16="http://schemas.microsoft.com/office/drawing/2014/main" id="{4EB42DFD-CFAB-4E17-97D5-4A32B8CB44B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32701" y="2124364"/>
            <a:ext cx="0" cy="1152092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13">
            <a:extLst>
              <a:ext uri="{FF2B5EF4-FFF2-40B4-BE49-F238E27FC236}">
                <a16:creationId xmlns:a16="http://schemas.microsoft.com/office/drawing/2014/main" id="{6B8BB61D-6742-4713-8D6D-B7A2D4D9A58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22878" y="4276438"/>
            <a:ext cx="0" cy="1171862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6" name="Picture 8">
            <a:extLst>
              <a:ext uri="{FF2B5EF4-FFF2-40B4-BE49-F238E27FC236}">
                <a16:creationId xmlns:a16="http://schemas.microsoft.com/office/drawing/2014/main" id="{1F56C25C-877A-463F-A1C7-7308DBEFF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grayscl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8387"/>
                    </a14:imgEffect>
                    <a14:imgEffect>
                      <a14:saturation sat="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878" y="5226518"/>
            <a:ext cx="1060966" cy="87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8">
            <a:extLst>
              <a:ext uri="{FF2B5EF4-FFF2-40B4-BE49-F238E27FC236}">
                <a16:creationId xmlns:a16="http://schemas.microsoft.com/office/drawing/2014/main" id="{DC250EB2-AB20-464B-926F-D6C3FD43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3320" y="5452011"/>
            <a:ext cx="1014158" cy="83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0F54C64-E1BB-4076-9C9B-6E2DCEDD1DAD}"/>
              </a:ext>
            </a:extLst>
          </p:cNvPr>
          <p:cNvSpPr/>
          <p:nvPr/>
        </p:nvSpPr>
        <p:spPr>
          <a:xfrm rot="4947726">
            <a:off x="4952962" y="4739417"/>
            <a:ext cx="1538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 err="1">
                <a:solidFill>
                  <a:srgbClr val="C00000"/>
                </a:solidFill>
              </a:rPr>
              <a:t>implementedBy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BEEBCD0-7B5A-4980-B43F-28469ECA1926}"/>
              </a:ext>
            </a:extLst>
          </p:cNvPr>
          <p:cNvSpPr/>
          <p:nvPr/>
        </p:nvSpPr>
        <p:spPr>
          <a:xfrm rot="13775621" flipH="1" flipV="1">
            <a:off x="7606899" y="4380295"/>
            <a:ext cx="1318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600" dirty="0">
                <a:solidFill>
                  <a:srgbClr val="C00000"/>
                </a:solidFill>
              </a:rPr>
              <a:t>«</a:t>
            </a:r>
            <a:r>
              <a:rPr lang="en-US" altLang="en-US" sz="1400" dirty="0" err="1">
                <a:solidFill>
                  <a:srgbClr val="C00000"/>
                </a:solidFill>
              </a:rPr>
              <a:t>controlledBy</a:t>
            </a:r>
            <a:r>
              <a:rPr lang="en-US" altLang="en-US" sz="1600" dirty="0">
                <a:solidFill>
                  <a:srgbClr val="C00000"/>
                </a:solidFill>
              </a:rPr>
              <a:t>»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0" name="AutoShape 13">
            <a:extLst>
              <a:ext uri="{FF2B5EF4-FFF2-40B4-BE49-F238E27FC236}">
                <a16:creationId xmlns:a16="http://schemas.microsoft.com/office/drawing/2014/main" id="{5AE25A25-7A08-4D8C-8AFA-37999D559A8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723546" y="4245559"/>
            <a:ext cx="737735" cy="866643"/>
          </a:xfrm>
          <a:prstGeom prst="straightConnector1">
            <a:avLst/>
          </a:prstGeom>
          <a:noFill/>
          <a:ln w="19050">
            <a:solidFill>
              <a:srgbClr val="C00000"/>
            </a:solidFill>
            <a:prstDash val="dash"/>
            <a:round/>
            <a:headEnd type="none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ECE668-1002-41AA-A2EE-4A95E86C6B3C}"/>
              </a:ext>
            </a:extLst>
          </p:cNvPr>
          <p:cNvSpPr txBox="1"/>
          <p:nvPr/>
        </p:nvSpPr>
        <p:spPr>
          <a:xfrm>
            <a:off x="6689240" y="635214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Conrad Bock, SysML-2 Semantics</a:t>
            </a:r>
          </a:p>
        </p:txBody>
      </p:sp>
    </p:spTree>
    <p:extLst>
      <p:ext uri="{BB962C8B-B14F-4D97-AF65-F5344CB8AC3E}">
        <p14:creationId xmlns:p14="http://schemas.microsoft.com/office/powerpoint/2010/main" val="39365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7B57-32A8-4B20-B71C-FF9FA264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56" y="176056"/>
            <a:ext cx="11083636" cy="1167283"/>
          </a:xfrm>
        </p:spPr>
        <p:txBody>
          <a:bodyPr/>
          <a:lstStyle/>
          <a:p>
            <a:r>
              <a:rPr lang="en-US" sz="3602" dirty="0"/>
              <a:t>Every mature architecture framework recognizes interconnected viewpoints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7C08B8-D9EC-4F53-A044-D571F8FD5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2927997" y="7304089"/>
            <a:ext cx="294934" cy="21907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1pPr>
            <a:lvl2pPr marL="502469" algn="l" rtl="0" fontAlgn="base">
              <a:spcBef>
                <a:spcPct val="5000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4937" algn="l" rtl="0" fontAlgn="base">
              <a:spcBef>
                <a:spcPct val="5000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07405" algn="l" rtl="0" fontAlgn="base">
              <a:spcBef>
                <a:spcPct val="5000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09873" algn="l" rtl="0" fontAlgn="base">
              <a:spcBef>
                <a:spcPct val="5000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2345" algn="l" defTabSz="1004937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014811" algn="l" defTabSz="1004937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517280" algn="l" defTabSz="1004937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019750" algn="l" defTabSz="1004937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DA65AB7-C55B-4D97-A5DB-14D09DD2B9C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C2620-22A3-40D2-8C61-D2245B45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27" y="1460478"/>
            <a:ext cx="2650160" cy="22592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35437F-5424-477F-949E-65062154F273}"/>
              </a:ext>
            </a:extLst>
          </p:cNvPr>
          <p:cNvSpPr/>
          <p:nvPr/>
        </p:nvSpPr>
        <p:spPr>
          <a:xfrm rot="16200000">
            <a:off x="-755780" y="3191579"/>
            <a:ext cx="3447395" cy="831277"/>
          </a:xfrm>
          <a:prstGeom prst="rect">
            <a:avLst/>
          </a:prstGeom>
          <a:noFill/>
        </p:spPr>
        <p:txBody>
          <a:bodyPr wrap="none" lIns="82253" tIns="41128" rIns="82253" bIns="41128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62" b="1" dirty="0">
                <a:ln/>
                <a:solidFill>
                  <a:schemeClr val="accent3"/>
                </a:solidFill>
              </a:rPr>
              <a:t>Viewpoints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BD999-87B1-41D4-B380-BFE1F88F5674}"/>
              </a:ext>
            </a:extLst>
          </p:cNvPr>
          <p:cNvSpPr/>
          <p:nvPr/>
        </p:nvSpPr>
        <p:spPr>
          <a:xfrm rot="5400000">
            <a:off x="9562611" y="3013362"/>
            <a:ext cx="3389752" cy="831277"/>
          </a:xfrm>
          <a:prstGeom prst="rect">
            <a:avLst/>
          </a:prstGeom>
          <a:noFill/>
        </p:spPr>
        <p:txBody>
          <a:bodyPr wrap="none" lIns="82253" tIns="41128" rIns="82253" bIns="41128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62" b="1" dirty="0">
                <a:ln/>
                <a:solidFill>
                  <a:schemeClr val="accent3"/>
                </a:solidFill>
              </a:rPr>
              <a:t>Connected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33D34-8DC5-4171-9F10-9D38F5C5D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90" y="3911006"/>
            <a:ext cx="3637754" cy="2810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40BBC3-3445-47AB-BB31-A5D168E5E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55" y="4267908"/>
            <a:ext cx="4363372" cy="24540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7B2B78-00E9-4D94-B7B2-DCE2D68DA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25" y="1369548"/>
            <a:ext cx="1989349" cy="25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4109" y="1970979"/>
            <a:ext cx="11592715" cy="13415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457" tIns="49229" rIns="98457" bIns="492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endParaRPr lang="en-US" sz="117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4109" y="4866193"/>
            <a:ext cx="11592715" cy="13415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457" tIns="49229" rIns="98457" bIns="492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endParaRPr lang="en-US" sz="117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109" y="3418587"/>
            <a:ext cx="11592715" cy="13415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457" tIns="49229" rIns="98457" bIns="492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endParaRPr lang="en-US" sz="117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70" y="1339289"/>
            <a:ext cx="1331169" cy="4868424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r>
              <a:rPr lang="en-US" sz="171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8268" y="1339289"/>
            <a:ext cx="1331169" cy="4868424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r>
              <a:rPr lang="en-US" sz="1711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6167" y="1339289"/>
            <a:ext cx="1331169" cy="4868424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r>
              <a:rPr lang="en-US" sz="1711" dirty="0">
                <a:solidFill>
                  <a:schemeClr val="tx1"/>
                </a:solidFill>
              </a:rPr>
              <a:t>Capabilities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84065" y="1339289"/>
            <a:ext cx="1331169" cy="4868424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r>
              <a:rPr lang="en-US" sz="171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1963" y="1339289"/>
            <a:ext cx="1331169" cy="4868424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r>
              <a:rPr lang="en-US" sz="1711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79862" y="1339289"/>
            <a:ext cx="1331169" cy="4868424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r>
              <a:rPr lang="en-US" sz="1711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77761" y="1339289"/>
            <a:ext cx="1331169" cy="4868424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r>
              <a:rPr lang="en-US" sz="1711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375658" y="1339289"/>
            <a:ext cx="1331169" cy="4868424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r>
              <a:rPr lang="en-US" sz="1711" dirty="0">
                <a:solidFill>
                  <a:schemeClr val="tx1"/>
                </a:solidFill>
              </a:rPr>
              <a:t>Governance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063" y="83811"/>
            <a:ext cx="11083636" cy="8232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Connected Viewpoints &amp; Perspectives 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</a:t>
            </a:r>
            <a:r>
              <a:rPr lang="en-US" sz="1981" dirty="0">
                <a:latin typeface="+mn-lt"/>
              </a:rPr>
              <a:t>- Architecture and Governance 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2141497" y="7304088"/>
            <a:ext cx="452875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502469" algn="l" rtl="0" fontAlgn="base">
              <a:spcBef>
                <a:spcPct val="5000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4937" algn="l" rtl="0" fontAlgn="base">
              <a:spcBef>
                <a:spcPct val="5000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07405" algn="l" rtl="0" fontAlgn="base">
              <a:spcBef>
                <a:spcPct val="5000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09873" algn="l" rtl="0" fontAlgn="base">
              <a:spcBef>
                <a:spcPct val="5000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2345" algn="l" defTabSz="1004937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014811" algn="l" defTabSz="1004937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517280" algn="l" defTabSz="1004937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019750" algn="l" defTabSz="1004937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3377" y="1970979"/>
            <a:ext cx="365690" cy="134151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8457" tIns="49229" rIns="98457" bIns="492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r>
              <a:rPr lang="en-US" sz="1981" dirty="0"/>
              <a:t>Business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377" y="3405624"/>
            <a:ext cx="365690" cy="134151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8457" tIns="49229" rIns="98457" bIns="492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r>
              <a:rPr lang="en-US" sz="1981" dirty="0"/>
              <a:t>Logical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77" y="4869495"/>
            <a:ext cx="365690" cy="134151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8457" tIns="49229" rIns="98457" bIns="492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r>
              <a:rPr lang="en-US" sz="1981" dirty="0"/>
              <a:t>Physical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9399" y="2205754"/>
            <a:ext cx="1254926" cy="789791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Business Motivation &amp; 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7357" y="2205761"/>
            <a:ext cx="1310606" cy="872891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711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Semantic Concept Model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9399" y="3675557"/>
            <a:ext cx="1254926" cy="789791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Capabilities &amp; Value Provided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07357" y="3675561"/>
            <a:ext cx="1310606" cy="554214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Logical Data Model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07357" y="5147445"/>
            <a:ext cx="1310606" cy="554214"/>
          </a:xfrm>
          <a:prstGeom prst="rect">
            <a:avLst/>
          </a:prstGeom>
        </p:spPr>
        <p:txBody>
          <a:bodyPr wrap="square" lIns="82253" tIns="41128" rIns="82253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Physical Data Model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00845" y="2205759"/>
            <a:ext cx="1310606" cy="1025369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Business Capabilities &amp; Process Model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6720" y="3675561"/>
            <a:ext cx="1310606" cy="554214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Application flow &amp; logic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02027" y="5147442"/>
            <a:ext cx="1310606" cy="789791"/>
          </a:xfrm>
          <a:prstGeom prst="rect">
            <a:avLst/>
          </a:prstGeom>
        </p:spPr>
        <p:txBody>
          <a:bodyPr wrap="square" lIns="82253" tIns="41128" rIns="82253" bIns="41128">
            <a:spAutoFit/>
          </a:bodyPr>
          <a:lstStyle/>
          <a:p>
            <a:r>
              <a:rPr lang="en-US" sz="1531" dirty="0">
                <a:latin typeface="+mj-lt"/>
              </a:rPr>
              <a:t>Application logic and/or BPM engine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5807" y="2205754"/>
            <a:ext cx="1310606" cy="789791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Business Services Model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4623" y="3675561"/>
            <a:ext cx="1310606" cy="554214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Logical SOA model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30435" y="5158547"/>
            <a:ext cx="483507" cy="318637"/>
          </a:xfrm>
          <a:prstGeom prst="rect">
            <a:avLst/>
          </a:prstGeom>
        </p:spPr>
        <p:txBody>
          <a:bodyPr wrap="none" lIns="82253" tIns="41128" rIns="82253" bIns="41128">
            <a:spAutoFit/>
          </a:bodyPr>
          <a:lstStyle/>
          <a:p>
            <a:r>
              <a:rPr lang="en-US" sz="1531" dirty="0">
                <a:latin typeface="+mj-lt"/>
              </a:rPr>
              <a:t>API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91472" y="5147445"/>
            <a:ext cx="1310606" cy="554214"/>
          </a:xfrm>
          <a:prstGeom prst="rect">
            <a:avLst/>
          </a:prstGeom>
        </p:spPr>
        <p:txBody>
          <a:bodyPr wrap="square" lIns="82253" tIns="41128" rIns="82253" bIns="41128">
            <a:spAutoFit/>
          </a:bodyPr>
          <a:lstStyle/>
          <a:p>
            <a:r>
              <a:rPr lang="en-US" sz="1531" dirty="0">
                <a:latin typeface="+mj-lt"/>
              </a:rPr>
              <a:t>Application deployment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86198" y="5147442"/>
            <a:ext cx="1310606" cy="1025369"/>
          </a:xfrm>
          <a:prstGeom prst="rect">
            <a:avLst/>
          </a:prstGeom>
        </p:spPr>
        <p:txBody>
          <a:bodyPr wrap="square" lIns="82253" tIns="41128" rIns="82253" bIns="41128">
            <a:spAutoFit/>
          </a:bodyPr>
          <a:lstStyle/>
          <a:p>
            <a:r>
              <a:rPr lang="en-US" sz="1531" dirty="0">
                <a:latin typeface="+mj-lt"/>
              </a:rPr>
              <a:t>Individuals  &amp; applications fulfilling roles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980923" y="5147445"/>
            <a:ext cx="1310606" cy="789791"/>
          </a:xfrm>
          <a:prstGeom prst="rect">
            <a:avLst/>
          </a:prstGeom>
        </p:spPr>
        <p:txBody>
          <a:bodyPr wrap="square" lIns="82253" tIns="41128" rIns="82253" bIns="41128">
            <a:spAutoFit/>
          </a:bodyPr>
          <a:lstStyle/>
          <a:p>
            <a:r>
              <a:rPr lang="en-US" sz="1531" dirty="0">
                <a:latin typeface="+mj-lt"/>
              </a:rPr>
              <a:t>Implementation of controls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375648" y="5147445"/>
            <a:ext cx="1310606" cy="554214"/>
          </a:xfrm>
          <a:prstGeom prst="rect">
            <a:avLst/>
          </a:prstGeom>
        </p:spPr>
        <p:txBody>
          <a:bodyPr wrap="square" lIns="82253" tIns="41128" rIns="82253" bIns="41128">
            <a:spAutoFit/>
          </a:bodyPr>
          <a:lstStyle/>
          <a:p>
            <a:r>
              <a:rPr lang="en-US" sz="1531" dirty="0">
                <a:latin typeface="+mj-lt"/>
              </a:rPr>
              <a:t>Authorization &amp; Monitoring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02518" y="3675557"/>
            <a:ext cx="1310606" cy="789791"/>
          </a:xfrm>
          <a:prstGeom prst="rect">
            <a:avLst/>
          </a:prstGeom>
        </p:spPr>
        <p:txBody>
          <a:bodyPr wrap="square" lIns="82253" tIns="41128" rIns="82253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Application Logic or rules engine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00416" y="3675557"/>
            <a:ext cx="1310606" cy="789791"/>
          </a:xfrm>
          <a:prstGeom prst="rect">
            <a:avLst/>
          </a:prstGeom>
        </p:spPr>
        <p:txBody>
          <a:bodyPr wrap="square" lIns="82253" tIns="41128" rIns="82253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Roles &amp; Responsibilities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80923" y="3675561"/>
            <a:ext cx="1312722" cy="554214"/>
          </a:xfrm>
          <a:prstGeom prst="rect">
            <a:avLst/>
          </a:prstGeom>
        </p:spPr>
        <p:txBody>
          <a:bodyPr wrap="square" lIns="82253" tIns="41128" rIns="82253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Control Objectives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396212" y="3675561"/>
            <a:ext cx="1310606" cy="554214"/>
          </a:xfrm>
          <a:prstGeom prst="rect">
            <a:avLst/>
          </a:prstGeom>
        </p:spPr>
        <p:txBody>
          <a:bodyPr wrap="square" lIns="82253" tIns="41128" rIns="82253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Security &amp; privacy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375648" y="2205759"/>
            <a:ext cx="1310606" cy="554214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Business Governance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980690" y="2205754"/>
            <a:ext cx="1310606" cy="789791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Security &amp; Privacy concerns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85728" y="2205759"/>
            <a:ext cx="1310606" cy="554214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Organization Model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90767" y="2205764"/>
            <a:ext cx="1310606" cy="554214"/>
          </a:xfrm>
          <a:prstGeom prst="rect">
            <a:avLst/>
          </a:prstGeom>
        </p:spPr>
        <p:txBody>
          <a:bodyPr wrap="square" lIns="76129" tIns="41128" rIns="76129" bIns="41128">
            <a:spAutoFit/>
          </a:bodyPr>
          <a:lstStyle/>
          <a:p>
            <a:pPr algn="ctr"/>
            <a:r>
              <a:rPr lang="en-US" sz="1531" dirty="0">
                <a:latin typeface="+mj-lt"/>
              </a:rPr>
              <a:t>Business Rules</a:t>
            </a:r>
          </a:p>
        </p:txBody>
      </p:sp>
      <p:sp>
        <p:nvSpPr>
          <p:cNvPr id="49" name="Isosceles Triangle 48"/>
          <p:cNvSpPr/>
          <p:nvPr/>
        </p:nvSpPr>
        <p:spPr>
          <a:xfrm>
            <a:off x="2460278" y="3172283"/>
            <a:ext cx="404757" cy="168234"/>
          </a:xfrm>
          <a:prstGeom prst="triangle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endParaRPr lang="en-US" sz="1711" dirty="0">
              <a:solidFill>
                <a:schemeClr val="tx1"/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2460278" y="3377497"/>
            <a:ext cx="404757" cy="168234"/>
          </a:xfrm>
          <a:prstGeom prst="triangle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endParaRPr lang="en-US" sz="1711" dirty="0">
              <a:solidFill>
                <a:schemeClr val="tx1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2460278" y="4624610"/>
            <a:ext cx="404757" cy="168234"/>
          </a:xfrm>
          <a:prstGeom prst="triangle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endParaRPr lang="en-US" sz="1711" dirty="0">
              <a:solidFill>
                <a:schemeClr val="tx1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 rot="10800000">
            <a:off x="2460278" y="4829824"/>
            <a:ext cx="404757" cy="168234"/>
          </a:xfrm>
          <a:prstGeom prst="triangle">
            <a:avLst/>
          </a:prstGeom>
          <a:noFill/>
          <a:ln w="127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9229" rIns="0" bIns="492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46"/>
              </a:spcAft>
            </a:pPr>
            <a:endParaRPr lang="en-US" sz="1711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342430">
            <a:off x="1075225" y="1842563"/>
            <a:ext cx="1204334" cy="542161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53" tIns="41128" rIns="82253" bIns="41128" spcCol="0" rtlCol="0" anchor="ctr"/>
          <a:lstStyle/>
          <a:p>
            <a:pPr algn="ctr"/>
            <a:r>
              <a:rPr lang="en-US" sz="1400" dirty="0"/>
              <a:t>Our Focus</a:t>
            </a:r>
          </a:p>
        </p:txBody>
      </p:sp>
    </p:spTree>
    <p:extLst>
      <p:ext uri="{BB962C8B-B14F-4D97-AF65-F5344CB8AC3E}">
        <p14:creationId xmlns:p14="http://schemas.microsoft.com/office/powerpoint/2010/main" val="18672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823582-D231-411E-9B21-7DACA9CB00F0}"/>
              </a:ext>
            </a:extLst>
          </p:cNvPr>
          <p:cNvSpPr/>
          <p:nvPr/>
        </p:nvSpPr>
        <p:spPr>
          <a:xfrm>
            <a:off x="1678027" y="784982"/>
            <a:ext cx="8989972" cy="5729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u="sng" dirty="0">
              <a:effectLst>
                <a:innerShdw blurRad="63500" dist="50800" dir="18900000">
                  <a:srgbClr val="FFFF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7EB43-633E-493A-89FE-41B45CC0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8721" y="6543676"/>
            <a:ext cx="1466850" cy="247650"/>
          </a:xfrm>
        </p:spPr>
        <p:txBody>
          <a:bodyPr/>
          <a:lstStyle/>
          <a:p>
            <a:r>
              <a:rPr lang="en-US" dirty="0"/>
              <a:t>Oct. 2017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C02C3-DBD8-4122-8902-6D9E58B6C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DC4EA-8FC7-49C9-A515-8903E2AFCA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2199D2-4EBB-4C02-972D-B292B51A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950" y="72331"/>
            <a:ext cx="9337481" cy="717968"/>
          </a:xfrm>
        </p:spPr>
        <p:txBody>
          <a:bodyPr>
            <a:noAutofit/>
          </a:bodyPr>
          <a:lstStyle/>
          <a:p>
            <a:r>
              <a:rPr lang="en-US" sz="2800" dirty="0"/>
              <a:t>Essential Modell Conceptual Tools (Meta-Concepts)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A6E87-6281-43FF-B397-F89C1DC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30" y="1556749"/>
            <a:ext cx="1396825" cy="68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28EB2C-2A60-43A1-BE50-4279B54E7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098" y="5029984"/>
            <a:ext cx="5117460" cy="1217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A61277-BC99-44EC-B2F6-4E4EA25C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098" y="3610337"/>
            <a:ext cx="5117460" cy="812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9A167A-1509-44F1-8383-719DD9712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100" y="1556749"/>
            <a:ext cx="1607424" cy="9920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183425-8DDC-43F7-B245-AA44F6971EB6}"/>
              </a:ext>
            </a:extLst>
          </p:cNvPr>
          <p:cNvSpPr txBox="1"/>
          <p:nvPr/>
        </p:nvSpPr>
        <p:spPr>
          <a:xfrm>
            <a:off x="8690937" y="120014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Characteristics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C58F10-8314-4780-9C7C-057C417CB31D}"/>
              </a:ext>
            </a:extLst>
          </p:cNvPr>
          <p:cNvCxnSpPr>
            <a:cxnSpLocks/>
          </p:cNvCxnSpPr>
          <p:nvPr/>
        </p:nvCxnSpPr>
        <p:spPr>
          <a:xfrm flipH="1">
            <a:off x="9880881" y="1398600"/>
            <a:ext cx="370897" cy="825778"/>
          </a:xfrm>
          <a:prstGeom prst="curvedConnector4">
            <a:avLst>
              <a:gd name="adj1" fmla="val -61634"/>
              <a:gd name="adj2" fmla="val 99026"/>
            </a:avLst>
          </a:prstGeom>
          <a:ln w="2222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BFC951-223B-4C9B-B731-83E3915F02F1}"/>
              </a:ext>
            </a:extLst>
          </p:cNvPr>
          <p:cNvSpPr txBox="1"/>
          <p:nvPr/>
        </p:nvSpPr>
        <p:spPr>
          <a:xfrm>
            <a:off x="5563217" y="3241005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Associations (Always true between entities)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E96767-B62B-4C2A-9225-61BF3089BAB8}"/>
              </a:ext>
            </a:extLst>
          </p:cNvPr>
          <p:cNvSpPr txBox="1"/>
          <p:nvPr/>
        </p:nvSpPr>
        <p:spPr>
          <a:xfrm>
            <a:off x="5737785" y="467861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Relationships (Independent/Contextual)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5D040-BBA5-4A53-B0B3-0E8BB97C2C12}"/>
              </a:ext>
            </a:extLst>
          </p:cNvPr>
          <p:cNvSpPr txBox="1"/>
          <p:nvPr/>
        </p:nvSpPr>
        <p:spPr>
          <a:xfrm>
            <a:off x="2137475" y="1200146"/>
            <a:ext cx="143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Types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A3813-2BDB-45C3-8B1B-78E034CF415C}"/>
              </a:ext>
            </a:extLst>
          </p:cNvPr>
          <p:cNvSpPr txBox="1"/>
          <p:nvPr/>
        </p:nvSpPr>
        <p:spPr>
          <a:xfrm>
            <a:off x="2800477" y="252612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CBAE56-AB00-4525-9AF0-672919D01EE9}"/>
              </a:ext>
            </a:extLst>
          </p:cNvPr>
          <p:cNvSpPr txBox="1"/>
          <p:nvPr/>
        </p:nvSpPr>
        <p:spPr>
          <a:xfrm>
            <a:off x="3838787" y="440902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916C5A-D491-4D10-8184-AB8CE42C2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015" y="2909952"/>
            <a:ext cx="2558976" cy="1320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27661D-B827-45FA-8C59-C91249784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009" y="1556749"/>
            <a:ext cx="1937511" cy="10961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3D7FCE-D05F-449D-BC5E-26D89B2B33C8}"/>
              </a:ext>
            </a:extLst>
          </p:cNvPr>
          <p:cNvSpPr txBox="1"/>
          <p:nvPr/>
        </p:nvSpPr>
        <p:spPr>
          <a:xfrm>
            <a:off x="4174165" y="120014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8D2E08A-F083-47FB-97F2-0DC924D9D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5337" y="4792528"/>
            <a:ext cx="1600000" cy="80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3F89FA4-1C3E-47D5-A629-789E8D61AB93}"/>
              </a:ext>
            </a:extLst>
          </p:cNvPr>
          <p:cNvSpPr txBox="1"/>
          <p:nvPr/>
        </p:nvSpPr>
        <p:spPr>
          <a:xfrm>
            <a:off x="1853874" y="4394200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&amp; Units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45DFFC0-F66B-42DD-8198-1237DF3A8B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3878" y="4808683"/>
            <a:ext cx="1444538" cy="14778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0832B55-4897-482E-950D-BECB54573F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6849" y="1556749"/>
            <a:ext cx="2393176" cy="13207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7FB3426-A6FC-4BC8-B342-25F393DE3605}"/>
              </a:ext>
            </a:extLst>
          </p:cNvPr>
          <p:cNvSpPr txBox="1"/>
          <p:nvPr/>
        </p:nvSpPr>
        <p:spPr>
          <a:xfrm>
            <a:off x="6465057" y="120014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8657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D63C567-8ECB-46A8-8987-B1B755D948A0}">
  <we:reference id="wa104178141" version="3.1.7.1" store="en-US" storeType="OMEX"/>
  <we:alternateReferences>
    <we:reference id="wa104178141" version="3.1.7.1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8488</TotalTime>
  <Words>880</Words>
  <Application>Microsoft Office PowerPoint</Application>
  <PresentationFormat>Widescreen</PresentationFormat>
  <Paragraphs>178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Arial Black</vt:lpstr>
      <vt:lpstr>Diamond Grid 16x9</vt:lpstr>
      <vt:lpstr>SMIF Update Enterprise Semantic Concept Modeling</vt:lpstr>
      <vt:lpstr>Two major parts of SMIF</vt:lpstr>
      <vt:lpstr>Semantic Models are Understandable and precise</vt:lpstr>
      <vt:lpstr>Leveraging Semantics</vt:lpstr>
      <vt:lpstr>Data Represents Concepts</vt:lpstr>
      <vt:lpstr>Problem: Uniform Interpretation</vt:lpstr>
      <vt:lpstr>Every mature architecture framework recognizes interconnected viewpoints</vt:lpstr>
      <vt:lpstr>Connected Viewpoints &amp; Perspectives    - Architecture and Governance </vt:lpstr>
      <vt:lpstr>Essential Modell Conceptual Tools (Meta-Concepts)</vt:lpstr>
      <vt:lpstr>Changes and Additions</vt:lpstr>
      <vt:lpstr>Roles – With Respect To</vt:lpstr>
      <vt:lpstr>Subject Areas (Stereotype of Package)</vt:lpstr>
      <vt:lpstr>Simplification of Meta Model</vt:lpstr>
      <vt:lpstr>Example of Modeling Style (UML Profile)</vt:lpstr>
      <vt:lpstr>PowerPoint Presentation</vt:lpstr>
      <vt:lpstr>Drill-down to enhanced reasoning</vt:lpstr>
      <vt:lpstr>What we want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FIBO</dc:title>
  <dc:creator>Cory Casanave</dc:creator>
  <cp:lastModifiedBy>Cory Casanave</cp:lastModifiedBy>
  <cp:revision>263</cp:revision>
  <dcterms:created xsi:type="dcterms:W3CDTF">2018-04-17T22:02:31Z</dcterms:created>
  <dcterms:modified xsi:type="dcterms:W3CDTF">2019-03-20T19:15:41Z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