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17"/>
  </p:notesMasterIdLst>
  <p:handoutMasterIdLst>
    <p:handoutMasterId r:id="rId18"/>
  </p:handoutMasterIdLst>
  <p:sldIdLst>
    <p:sldId id="456" r:id="rId2"/>
    <p:sldId id="458" r:id="rId3"/>
    <p:sldId id="453" r:id="rId4"/>
    <p:sldId id="455" r:id="rId5"/>
    <p:sldId id="452" r:id="rId6"/>
    <p:sldId id="446" r:id="rId7"/>
    <p:sldId id="448" r:id="rId8"/>
    <p:sldId id="449" r:id="rId9"/>
    <p:sldId id="444" r:id="rId10"/>
    <p:sldId id="445" r:id="rId11"/>
    <p:sldId id="447" r:id="rId12"/>
    <p:sldId id="450" r:id="rId13"/>
    <p:sldId id="451" r:id="rId14"/>
    <p:sldId id="457" r:id="rId15"/>
    <p:sldId id="454" r:id="rId16"/>
  </p:sldIdLst>
  <p:sldSz cx="9144000" cy="6858000" type="screen4x3"/>
  <p:notesSz cx="6954838" cy="92408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494" autoAdjust="0"/>
    <p:restoredTop sz="96403" autoAdjust="0"/>
  </p:normalViewPr>
  <p:slideViewPr>
    <p:cSldViewPr>
      <p:cViewPr varScale="1">
        <p:scale>
          <a:sx n="65" d="100"/>
          <a:sy n="65" d="100"/>
        </p:scale>
        <p:origin x="859" y="38"/>
      </p:cViewPr>
      <p:guideLst>
        <p:guide orient="horz" pos="2160"/>
        <p:guide pos="2880"/>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3763" cy="462042"/>
          </a:xfrm>
          <a:prstGeom prst="rect">
            <a:avLst/>
          </a:prstGeom>
        </p:spPr>
        <p:txBody>
          <a:bodyPr vert="horz" lIns="92546" tIns="46273" rIns="92546" bIns="46273" rtlCol="0"/>
          <a:lstStyle>
            <a:lvl1pPr algn="l">
              <a:defRPr sz="1200"/>
            </a:lvl1pPr>
          </a:lstStyle>
          <a:p>
            <a:endParaRPr lang="en-US"/>
          </a:p>
        </p:txBody>
      </p:sp>
      <p:sp>
        <p:nvSpPr>
          <p:cNvPr id="3" name="Date Placeholder 2"/>
          <p:cNvSpPr>
            <a:spLocks noGrp="1"/>
          </p:cNvSpPr>
          <p:nvPr>
            <p:ph type="dt" sz="quarter" idx="1"/>
          </p:nvPr>
        </p:nvSpPr>
        <p:spPr>
          <a:xfrm>
            <a:off x="3939466" y="0"/>
            <a:ext cx="3013763" cy="462042"/>
          </a:xfrm>
          <a:prstGeom prst="rect">
            <a:avLst/>
          </a:prstGeom>
        </p:spPr>
        <p:txBody>
          <a:bodyPr vert="horz" lIns="92546" tIns="46273" rIns="92546" bIns="46273" rtlCol="0"/>
          <a:lstStyle>
            <a:lvl1pPr algn="r">
              <a:defRPr sz="1200"/>
            </a:lvl1pPr>
          </a:lstStyle>
          <a:p>
            <a:fld id="{38E3837F-7B40-4B98-90A9-C161BB7B8FD2}" type="datetimeFigureOut">
              <a:rPr lang="en-US" smtClean="0"/>
              <a:t>5/31/2016</a:t>
            </a:fld>
            <a:endParaRPr lang="en-US"/>
          </a:p>
        </p:txBody>
      </p:sp>
      <p:sp>
        <p:nvSpPr>
          <p:cNvPr id="4" name="Footer Placeholder 3"/>
          <p:cNvSpPr>
            <a:spLocks noGrp="1"/>
          </p:cNvSpPr>
          <p:nvPr>
            <p:ph type="ftr" sz="quarter" idx="2"/>
          </p:nvPr>
        </p:nvSpPr>
        <p:spPr>
          <a:xfrm>
            <a:off x="0" y="8777192"/>
            <a:ext cx="3013763" cy="462042"/>
          </a:xfrm>
          <a:prstGeom prst="rect">
            <a:avLst/>
          </a:prstGeom>
        </p:spPr>
        <p:txBody>
          <a:bodyPr vert="horz" lIns="92546" tIns="46273" rIns="92546" bIns="46273" rtlCol="0" anchor="b"/>
          <a:lstStyle>
            <a:lvl1pPr algn="l">
              <a:defRPr sz="1200"/>
            </a:lvl1pPr>
          </a:lstStyle>
          <a:p>
            <a:endParaRPr lang="en-US"/>
          </a:p>
        </p:txBody>
      </p:sp>
      <p:sp>
        <p:nvSpPr>
          <p:cNvPr id="5" name="Slide Number Placeholder 4"/>
          <p:cNvSpPr>
            <a:spLocks noGrp="1"/>
          </p:cNvSpPr>
          <p:nvPr>
            <p:ph type="sldNum" sz="quarter" idx="3"/>
          </p:nvPr>
        </p:nvSpPr>
        <p:spPr>
          <a:xfrm>
            <a:off x="3939466" y="8777192"/>
            <a:ext cx="3013763" cy="462042"/>
          </a:xfrm>
          <a:prstGeom prst="rect">
            <a:avLst/>
          </a:prstGeom>
        </p:spPr>
        <p:txBody>
          <a:bodyPr vert="horz" lIns="92546" tIns="46273" rIns="92546" bIns="46273" rtlCol="0" anchor="b"/>
          <a:lstStyle>
            <a:lvl1pPr algn="r">
              <a:defRPr sz="1200"/>
            </a:lvl1pPr>
          </a:lstStyle>
          <a:p>
            <a:fld id="{6E81D9D3-C08A-410E-9479-D614C918880A}" type="slidenum">
              <a:rPr lang="en-US" smtClean="0"/>
              <a:t>‹#›</a:t>
            </a:fld>
            <a:endParaRPr lang="en-US"/>
          </a:p>
        </p:txBody>
      </p:sp>
    </p:spTree>
    <p:extLst>
      <p:ext uri="{BB962C8B-B14F-4D97-AF65-F5344CB8AC3E}">
        <p14:creationId xmlns:p14="http://schemas.microsoft.com/office/powerpoint/2010/main" val="41308861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3763" cy="462042"/>
          </a:xfrm>
          <a:prstGeom prst="rect">
            <a:avLst/>
          </a:prstGeom>
        </p:spPr>
        <p:txBody>
          <a:bodyPr vert="horz" lIns="92546" tIns="46273" rIns="92546" bIns="46273" rtlCol="0"/>
          <a:lstStyle>
            <a:lvl1pPr algn="l">
              <a:defRPr sz="1200"/>
            </a:lvl1pPr>
          </a:lstStyle>
          <a:p>
            <a:endParaRPr lang="en-US"/>
          </a:p>
        </p:txBody>
      </p:sp>
      <p:sp>
        <p:nvSpPr>
          <p:cNvPr id="3" name="Date Placeholder 2"/>
          <p:cNvSpPr>
            <a:spLocks noGrp="1"/>
          </p:cNvSpPr>
          <p:nvPr>
            <p:ph type="dt" idx="1"/>
          </p:nvPr>
        </p:nvSpPr>
        <p:spPr>
          <a:xfrm>
            <a:off x="3939466" y="0"/>
            <a:ext cx="3013763" cy="462042"/>
          </a:xfrm>
          <a:prstGeom prst="rect">
            <a:avLst/>
          </a:prstGeom>
        </p:spPr>
        <p:txBody>
          <a:bodyPr vert="horz" lIns="92546" tIns="46273" rIns="92546" bIns="46273" rtlCol="0"/>
          <a:lstStyle>
            <a:lvl1pPr algn="r">
              <a:defRPr sz="1200"/>
            </a:lvl1pPr>
          </a:lstStyle>
          <a:p>
            <a:fld id="{C40E5A84-7D87-452D-8FE3-23F521AC3943}" type="datetimeFigureOut">
              <a:rPr lang="en-US" smtClean="0"/>
              <a:t>5/31/2016</a:t>
            </a:fld>
            <a:endParaRPr lang="en-US"/>
          </a:p>
        </p:txBody>
      </p:sp>
      <p:sp>
        <p:nvSpPr>
          <p:cNvPr id="4" name="Slide Image Placeholder 3"/>
          <p:cNvSpPr>
            <a:spLocks noGrp="1" noRot="1" noChangeAspect="1"/>
          </p:cNvSpPr>
          <p:nvPr>
            <p:ph type="sldImg" idx="2"/>
          </p:nvPr>
        </p:nvSpPr>
        <p:spPr>
          <a:xfrm>
            <a:off x="1168400" y="693738"/>
            <a:ext cx="4618038" cy="3463925"/>
          </a:xfrm>
          <a:prstGeom prst="rect">
            <a:avLst/>
          </a:prstGeom>
          <a:noFill/>
          <a:ln w="12700">
            <a:solidFill>
              <a:prstClr val="black"/>
            </a:solidFill>
          </a:ln>
        </p:spPr>
        <p:txBody>
          <a:bodyPr vert="horz" lIns="92546" tIns="46273" rIns="92546" bIns="46273" rtlCol="0" anchor="ctr"/>
          <a:lstStyle/>
          <a:p>
            <a:endParaRPr lang="en-US"/>
          </a:p>
        </p:txBody>
      </p:sp>
      <p:sp>
        <p:nvSpPr>
          <p:cNvPr id="5" name="Notes Placeholder 4"/>
          <p:cNvSpPr>
            <a:spLocks noGrp="1"/>
          </p:cNvSpPr>
          <p:nvPr>
            <p:ph type="body" sz="quarter" idx="3"/>
          </p:nvPr>
        </p:nvSpPr>
        <p:spPr>
          <a:xfrm>
            <a:off x="695484" y="4389398"/>
            <a:ext cx="5563870" cy="4158377"/>
          </a:xfrm>
          <a:prstGeom prst="rect">
            <a:avLst/>
          </a:prstGeom>
        </p:spPr>
        <p:txBody>
          <a:bodyPr vert="horz" lIns="92546" tIns="46273" rIns="92546" bIns="46273"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77192"/>
            <a:ext cx="3013763" cy="462042"/>
          </a:xfrm>
          <a:prstGeom prst="rect">
            <a:avLst/>
          </a:prstGeom>
        </p:spPr>
        <p:txBody>
          <a:bodyPr vert="horz" lIns="92546" tIns="46273" rIns="92546" bIns="46273" rtlCol="0" anchor="b"/>
          <a:lstStyle>
            <a:lvl1pPr algn="l">
              <a:defRPr sz="1200"/>
            </a:lvl1pPr>
          </a:lstStyle>
          <a:p>
            <a:endParaRPr lang="en-US"/>
          </a:p>
        </p:txBody>
      </p:sp>
      <p:sp>
        <p:nvSpPr>
          <p:cNvPr id="7" name="Slide Number Placeholder 6"/>
          <p:cNvSpPr>
            <a:spLocks noGrp="1"/>
          </p:cNvSpPr>
          <p:nvPr>
            <p:ph type="sldNum" sz="quarter" idx="5"/>
          </p:nvPr>
        </p:nvSpPr>
        <p:spPr>
          <a:xfrm>
            <a:off x="3939466" y="8777192"/>
            <a:ext cx="3013763" cy="462042"/>
          </a:xfrm>
          <a:prstGeom prst="rect">
            <a:avLst/>
          </a:prstGeom>
        </p:spPr>
        <p:txBody>
          <a:bodyPr vert="horz" lIns="92546" tIns="46273" rIns="92546" bIns="46273" rtlCol="0" anchor="b"/>
          <a:lstStyle>
            <a:lvl1pPr algn="r">
              <a:defRPr sz="1200"/>
            </a:lvl1pPr>
          </a:lstStyle>
          <a:p>
            <a:fld id="{9EC3DDEA-0647-42E3-B21A-D8FF77E39598}" type="slidenum">
              <a:rPr lang="en-US" smtClean="0"/>
              <a:t>‹#›</a:t>
            </a:fld>
            <a:endParaRPr lang="en-US"/>
          </a:p>
        </p:txBody>
      </p:sp>
    </p:spTree>
    <p:extLst>
      <p:ext uri="{BB962C8B-B14F-4D97-AF65-F5344CB8AC3E}">
        <p14:creationId xmlns:p14="http://schemas.microsoft.com/office/powerpoint/2010/main" val="37024564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8C0839-A752-4026-B076-2AA4A81C1342}" type="slidenum">
              <a:rPr lang="en-US" smtClean="0"/>
              <a:t>2</a:t>
            </a:fld>
            <a:endParaRPr lang="en-US"/>
          </a:p>
        </p:txBody>
      </p:sp>
    </p:spTree>
    <p:extLst>
      <p:ext uri="{BB962C8B-B14F-4D97-AF65-F5344CB8AC3E}">
        <p14:creationId xmlns:p14="http://schemas.microsoft.com/office/powerpoint/2010/main" val="6745215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52426" y="2895600"/>
            <a:ext cx="4572000" cy="1368798"/>
          </a:xfrm>
        </p:spPr>
        <p:txBody>
          <a:bodyPr>
            <a:normAutofit/>
          </a:bodyPr>
          <a:lstStyle>
            <a:lvl1pPr marL="0" indent="0" algn="l">
              <a:buNone/>
              <a:defRPr sz="2000" b="0" i="1" cap="none" spc="120"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5" name="Rectangle 14"/>
          <p:cNvSpPr/>
          <p:nvPr/>
        </p:nvSpPr>
        <p:spPr>
          <a:xfrm>
            <a:off x="0" y="4743451"/>
            <a:ext cx="9144000" cy="211455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p:cNvCxnSpPr/>
          <p:nvPr/>
        </p:nvCxnSpPr>
        <p:spPr>
          <a:xfrm>
            <a:off x="0" y="4714875"/>
            <a:ext cx="9144000"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Date Placeholder 21"/>
          <p:cNvSpPr>
            <a:spLocks noGrp="1"/>
          </p:cNvSpPr>
          <p:nvPr>
            <p:ph type="dt" sz="half" idx="10"/>
          </p:nvPr>
        </p:nvSpPr>
        <p:spPr/>
        <p:txBody>
          <a:bodyPr/>
          <a:lstStyle/>
          <a:p>
            <a:r>
              <a:rPr lang="en-US" dirty="0"/>
              <a:t>3/2014</a:t>
            </a:r>
          </a:p>
        </p:txBody>
      </p:sp>
      <p:sp>
        <p:nvSpPr>
          <p:cNvPr id="23" name="Slide Number Placeholder 22"/>
          <p:cNvSpPr>
            <a:spLocks noGrp="1"/>
          </p:cNvSpPr>
          <p:nvPr>
            <p:ph type="sldNum" sz="quarter" idx="11"/>
          </p:nvPr>
        </p:nvSpPr>
        <p:spPr/>
        <p:txBody>
          <a:bodyPr/>
          <a:lstStyle/>
          <a:p>
            <a:fld id="{987D7693-E132-40A2-A808-4CF056E677D9}" type="slidenum">
              <a:rPr lang="en-US" smtClean="0"/>
              <a:t>‹#›</a:t>
            </a:fld>
            <a:endParaRPr lang="en-US" dirty="0"/>
          </a:p>
        </p:txBody>
      </p:sp>
      <p:sp>
        <p:nvSpPr>
          <p:cNvPr id="24" name="Footer Placeholder 23"/>
          <p:cNvSpPr>
            <a:spLocks noGrp="1"/>
          </p:cNvSpPr>
          <p:nvPr>
            <p:ph type="ftr" sz="quarter" idx="12"/>
          </p:nvPr>
        </p:nvSpPr>
        <p:spPr/>
        <p:txBody>
          <a:bodyPr/>
          <a:lstStyle/>
          <a:p>
            <a:r>
              <a:rPr lang="en-US" dirty="0"/>
              <a:t>Copyright (c) 2012-2014 Data Access Technologies, Inc. as Model Driven Solutions</a:t>
            </a:r>
          </a:p>
        </p:txBody>
      </p:sp>
      <p:sp>
        <p:nvSpPr>
          <p:cNvPr id="12" name="Title 11"/>
          <p:cNvSpPr>
            <a:spLocks noGrp="1"/>
          </p:cNvSpPr>
          <p:nvPr>
            <p:ph type="title"/>
          </p:nvPr>
        </p:nvSpPr>
        <p:spPr>
          <a:xfrm>
            <a:off x="352426" y="457200"/>
            <a:ext cx="7680960" cy="2438399"/>
          </a:xfrm>
        </p:spPr>
        <p:txBody>
          <a:bodyPr>
            <a:normAutofit/>
          </a:bodyPr>
          <a:lstStyle>
            <a:lvl1pPr>
              <a:spcBef>
                <a:spcPts val="0"/>
              </a:spcBef>
              <a:defRPr kumimoji="0" lang="en-US" sz="6000" b="1" i="0" u="none" strike="noStrike" kern="1200" cap="none" spc="0" normalizeH="0" baseline="0" noProof="0" smtClean="0">
                <a:ln>
                  <a:noFill/>
                </a:ln>
                <a:gradFill>
                  <a:gsLst>
                    <a:gs pos="0">
                      <a:schemeClr val="tx1">
                        <a:alpha val="92000"/>
                      </a:schemeClr>
                    </a:gs>
                    <a:gs pos="45000">
                      <a:schemeClr val="tx1">
                        <a:alpha val="51000"/>
                      </a:schemeClr>
                    </a:gs>
                    <a:gs pos="100000">
                      <a:schemeClr val="tx1"/>
                    </a:gs>
                  </a:gsLst>
                  <a:lin ang="3600000" scaled="0"/>
                </a:gradFill>
                <a:effectLst/>
                <a:uLnTx/>
                <a:uFillTx/>
                <a:latin typeface="+mj-lt"/>
                <a:ea typeface="+mj-ea"/>
                <a:cs typeface="Tunga" pitchFamily="2"/>
              </a:defRPr>
            </a:lvl1pPr>
          </a:lstStyle>
          <a:p>
            <a:r>
              <a:rPr lang="en-US"/>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dirty="0"/>
              <a:t>3/2014</a:t>
            </a:r>
          </a:p>
        </p:txBody>
      </p:sp>
      <p:sp>
        <p:nvSpPr>
          <p:cNvPr id="5" name="Footer Placeholder 4"/>
          <p:cNvSpPr>
            <a:spLocks noGrp="1"/>
          </p:cNvSpPr>
          <p:nvPr>
            <p:ph type="ftr" sz="quarter" idx="11"/>
          </p:nvPr>
        </p:nvSpPr>
        <p:spPr/>
        <p:txBody>
          <a:bodyPr/>
          <a:lstStyle/>
          <a:p>
            <a:r>
              <a:rPr lang="en-US" dirty="0"/>
              <a:t>Copyright (c) 2012-2014 Data Access Technologies, Inc. as Model Driven Solutions</a:t>
            </a:r>
          </a:p>
        </p:txBody>
      </p:sp>
      <p:sp>
        <p:nvSpPr>
          <p:cNvPr id="6" name="Slide Number Placeholder 5"/>
          <p:cNvSpPr>
            <a:spLocks noGrp="1"/>
          </p:cNvSpPr>
          <p:nvPr>
            <p:ph type="sldNum" sz="quarter" idx="12"/>
          </p:nvPr>
        </p:nvSpPr>
        <p:spPr/>
        <p:txBody>
          <a:bodyPr/>
          <a:lstStyle/>
          <a:p>
            <a:fld id="{987D7693-E132-40A2-A808-4CF056E677D9}"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dirty="0"/>
              <a:t>3/2014</a:t>
            </a:r>
          </a:p>
        </p:txBody>
      </p:sp>
      <p:sp>
        <p:nvSpPr>
          <p:cNvPr id="5" name="Footer Placeholder 4"/>
          <p:cNvSpPr>
            <a:spLocks noGrp="1"/>
          </p:cNvSpPr>
          <p:nvPr>
            <p:ph type="ftr" sz="quarter" idx="11"/>
          </p:nvPr>
        </p:nvSpPr>
        <p:spPr/>
        <p:txBody>
          <a:bodyPr/>
          <a:lstStyle/>
          <a:p>
            <a:r>
              <a:rPr lang="en-US" dirty="0"/>
              <a:t>Copyright (c) 2012-2014 Data Access Technologies, Inc. as Model Driven Solutions</a:t>
            </a:r>
          </a:p>
        </p:txBody>
      </p:sp>
      <p:sp>
        <p:nvSpPr>
          <p:cNvPr id="6" name="Slide Number Placeholder 5"/>
          <p:cNvSpPr>
            <a:spLocks noGrp="1"/>
          </p:cNvSpPr>
          <p:nvPr>
            <p:ph type="sldNum" sz="quarter" idx="12"/>
          </p:nvPr>
        </p:nvSpPr>
        <p:spPr/>
        <p:txBody>
          <a:bodyPr/>
          <a:lstStyle/>
          <a:p>
            <a:fld id="{987D7693-E132-40A2-A808-4CF056E677D9}"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Content Placeholder 30"/>
          <p:cNvSpPr>
            <a:spLocks noGrp="1"/>
          </p:cNvSpPr>
          <p:nvPr>
            <p:ph sz="quarter" idx="13"/>
          </p:nvPr>
        </p:nvSpPr>
        <p:spPr>
          <a:xfrm>
            <a:off x="352426" y="1463040"/>
            <a:ext cx="7680960" cy="472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Date Placeholder 11"/>
          <p:cNvSpPr>
            <a:spLocks noGrp="1"/>
          </p:cNvSpPr>
          <p:nvPr>
            <p:ph type="dt" sz="half" idx="14"/>
          </p:nvPr>
        </p:nvSpPr>
        <p:spPr/>
        <p:txBody>
          <a:bodyPr/>
          <a:lstStyle/>
          <a:p>
            <a:r>
              <a:rPr lang="en-US" dirty="0"/>
              <a:t>3/2014</a:t>
            </a:r>
          </a:p>
        </p:txBody>
      </p:sp>
      <p:sp>
        <p:nvSpPr>
          <p:cNvPr id="19" name="Slide Number Placeholder 18"/>
          <p:cNvSpPr>
            <a:spLocks noGrp="1"/>
          </p:cNvSpPr>
          <p:nvPr>
            <p:ph type="sldNum" sz="quarter" idx="15"/>
          </p:nvPr>
        </p:nvSpPr>
        <p:spPr/>
        <p:txBody>
          <a:bodyPr/>
          <a:lstStyle/>
          <a:p>
            <a:fld id="{987D7693-E132-40A2-A808-4CF056E677D9}" type="slidenum">
              <a:rPr lang="en-US" smtClean="0"/>
              <a:t>‹#›</a:t>
            </a:fld>
            <a:endParaRPr lang="en-US" dirty="0"/>
          </a:p>
        </p:txBody>
      </p:sp>
      <p:sp>
        <p:nvSpPr>
          <p:cNvPr id="21" name="Footer Placeholder 20"/>
          <p:cNvSpPr>
            <a:spLocks noGrp="1"/>
          </p:cNvSpPr>
          <p:nvPr>
            <p:ph type="ftr" sz="quarter" idx="16"/>
          </p:nvPr>
        </p:nvSpPr>
        <p:spPr/>
        <p:txBody>
          <a:bodyPr/>
          <a:lstStyle/>
          <a:p>
            <a:r>
              <a:rPr lang="en-US" dirty="0"/>
              <a:t>Copyright (c) 2012-2014 Data Access Technologies, Inc. as Model Driven Solutions</a:t>
            </a:r>
          </a:p>
        </p:txBody>
      </p:sp>
      <p:sp>
        <p:nvSpPr>
          <p:cNvPr id="8" name="Title 7"/>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ubtitle 2"/>
          <p:cNvSpPr>
            <a:spLocks noGrp="1"/>
          </p:cNvSpPr>
          <p:nvPr>
            <p:ph type="subTitle" idx="1"/>
          </p:nvPr>
        </p:nvSpPr>
        <p:spPr>
          <a:xfrm>
            <a:off x="352426" y="4003302"/>
            <a:ext cx="4572000" cy="1178298"/>
          </a:xfrm>
        </p:spPr>
        <p:txBody>
          <a:bodyPr>
            <a:normAutofit/>
          </a:bodyPr>
          <a:lstStyle>
            <a:lvl1pPr marL="0" indent="0" algn="l">
              <a:buNone/>
              <a:defRPr sz="2000" b="0" i="1" cap="none" spc="120"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6" name="Date Placeholder 15"/>
          <p:cNvSpPr>
            <a:spLocks noGrp="1"/>
          </p:cNvSpPr>
          <p:nvPr>
            <p:ph type="dt" sz="half" idx="10"/>
          </p:nvPr>
        </p:nvSpPr>
        <p:spPr/>
        <p:txBody>
          <a:bodyPr/>
          <a:lstStyle/>
          <a:p>
            <a:r>
              <a:rPr lang="en-US" dirty="0"/>
              <a:t>3/2014</a:t>
            </a:r>
          </a:p>
        </p:txBody>
      </p:sp>
      <p:sp>
        <p:nvSpPr>
          <p:cNvPr id="20" name="Slide Number Placeholder 19"/>
          <p:cNvSpPr>
            <a:spLocks noGrp="1"/>
          </p:cNvSpPr>
          <p:nvPr>
            <p:ph type="sldNum" sz="quarter" idx="11"/>
          </p:nvPr>
        </p:nvSpPr>
        <p:spPr/>
        <p:txBody>
          <a:bodyPr/>
          <a:lstStyle/>
          <a:p>
            <a:fld id="{987D7693-E132-40A2-A808-4CF056E677D9}" type="slidenum">
              <a:rPr lang="en-US" smtClean="0"/>
              <a:t>‹#›</a:t>
            </a:fld>
            <a:endParaRPr lang="en-US" dirty="0"/>
          </a:p>
        </p:txBody>
      </p:sp>
      <p:sp>
        <p:nvSpPr>
          <p:cNvPr id="21" name="Footer Placeholder 20"/>
          <p:cNvSpPr>
            <a:spLocks noGrp="1"/>
          </p:cNvSpPr>
          <p:nvPr>
            <p:ph type="ftr" sz="quarter" idx="12"/>
          </p:nvPr>
        </p:nvSpPr>
        <p:spPr/>
        <p:txBody>
          <a:bodyPr/>
          <a:lstStyle/>
          <a:p>
            <a:r>
              <a:rPr lang="en-US" dirty="0"/>
              <a:t>Copyright (c) 2012-2014--2014 Data Access Technologies, Inc. as Model Driven Solutions</a:t>
            </a:r>
          </a:p>
        </p:txBody>
      </p:sp>
      <p:sp>
        <p:nvSpPr>
          <p:cNvPr id="13" name="Rectangle 12"/>
          <p:cNvSpPr/>
          <p:nvPr/>
        </p:nvSpPr>
        <p:spPr>
          <a:xfrm>
            <a:off x="0" y="0"/>
            <a:ext cx="9144000" cy="182880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p:nvCxnSpPr>
        <p:spPr>
          <a:xfrm>
            <a:off x="-4439" y="1828800"/>
            <a:ext cx="9144000"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itle 13"/>
          <p:cNvSpPr>
            <a:spLocks noGrp="1"/>
          </p:cNvSpPr>
          <p:nvPr>
            <p:ph type="title"/>
          </p:nvPr>
        </p:nvSpPr>
        <p:spPr>
          <a:xfrm>
            <a:off x="354366" y="1990078"/>
            <a:ext cx="8439912" cy="1984248"/>
          </a:xfrm>
        </p:spPr>
        <p:txBody>
          <a:bodyPr>
            <a:noAutofit/>
          </a:bodyPr>
          <a:lstStyle>
            <a:lvl1pPr>
              <a:defRPr kumimoji="0" lang="en-US" sz="6000" b="1" i="0" u="none" strike="noStrike" kern="1200" cap="none" spc="0" normalizeH="0" baseline="0" noProof="0" dirty="0" smtClean="0">
                <a:ln>
                  <a:noFill/>
                </a:ln>
                <a:gradFill>
                  <a:gsLst>
                    <a:gs pos="0">
                      <a:schemeClr val="tx1">
                        <a:alpha val="92000"/>
                      </a:schemeClr>
                    </a:gs>
                    <a:gs pos="45000">
                      <a:schemeClr val="tx1">
                        <a:alpha val="51000"/>
                      </a:schemeClr>
                    </a:gs>
                    <a:gs pos="100000">
                      <a:schemeClr val="tx1"/>
                    </a:gs>
                  </a:gsLst>
                  <a:lin ang="3600000" scaled="0"/>
                </a:gradFill>
                <a:effectLst/>
                <a:uLnTx/>
                <a:uFillTx/>
                <a:latin typeface="+mj-lt"/>
                <a:ea typeface="+mj-ea"/>
                <a:cs typeface="Tunga" pitchFamily="2"/>
              </a:defRPr>
            </a:lvl1pPr>
          </a:lstStyle>
          <a:p>
            <a:pPr marL="0" marR="0" lvl="0" indent="0" algn="l" defTabSz="914400" rtl="0" eaLnBrk="1" fontAlgn="auto" latinLnBrk="0" hangingPunct="1">
              <a:lnSpc>
                <a:spcPct val="100000"/>
              </a:lnSpc>
              <a:spcBef>
                <a:spcPts val="400"/>
              </a:spcBef>
              <a:spcAft>
                <a:spcPts val="0"/>
              </a:spcAft>
              <a:buClrTx/>
              <a:buSzTx/>
              <a:buFontTx/>
              <a:buNone/>
              <a:tabLst/>
              <a:defRPr/>
            </a:pPr>
            <a:r>
              <a:rPr lang="en-US"/>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ontent Placeholder 11"/>
          <p:cNvSpPr>
            <a:spLocks noGrp="1"/>
          </p:cNvSpPr>
          <p:nvPr>
            <p:ph sz="quarter" idx="14"/>
          </p:nvPr>
        </p:nvSpPr>
        <p:spPr>
          <a:xfrm>
            <a:off x="4901184" y="1463040"/>
            <a:ext cx="3886200" cy="4288536"/>
          </a:xfrm>
        </p:spPr>
        <p:txBody>
          <a:bodyPr>
            <a:norm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Content Placeholder 30"/>
          <p:cNvSpPr>
            <a:spLocks noGrp="1"/>
          </p:cNvSpPr>
          <p:nvPr>
            <p:ph sz="quarter" idx="13"/>
          </p:nvPr>
        </p:nvSpPr>
        <p:spPr>
          <a:xfrm>
            <a:off x="352426" y="1463040"/>
            <a:ext cx="3886200" cy="4288536"/>
          </a:xfrm>
        </p:spPr>
        <p:txBody>
          <a:bodyPr>
            <a:norm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itle 26"/>
          <p:cNvSpPr>
            <a:spLocks noGrp="1"/>
          </p:cNvSpPr>
          <p:nvPr>
            <p:ph type="title"/>
          </p:nvPr>
        </p:nvSpPr>
        <p:spPr/>
        <p:txBody>
          <a:bodyPr/>
          <a:lstStyle/>
          <a:p>
            <a:r>
              <a:rPr lang="en-US"/>
              <a:t>Click to edit Master title style</a:t>
            </a:r>
            <a:endParaRPr lang="en-US" dirty="0"/>
          </a:p>
        </p:txBody>
      </p:sp>
      <p:sp>
        <p:nvSpPr>
          <p:cNvPr id="20" name="Date Placeholder 19"/>
          <p:cNvSpPr>
            <a:spLocks noGrp="1"/>
          </p:cNvSpPr>
          <p:nvPr>
            <p:ph type="dt" sz="half" idx="15"/>
          </p:nvPr>
        </p:nvSpPr>
        <p:spPr/>
        <p:txBody>
          <a:bodyPr/>
          <a:lstStyle/>
          <a:p>
            <a:r>
              <a:rPr lang="en-US" dirty="0"/>
              <a:t>3/2014</a:t>
            </a:r>
          </a:p>
        </p:txBody>
      </p:sp>
      <p:sp>
        <p:nvSpPr>
          <p:cNvPr id="25" name="Slide Number Placeholder 24"/>
          <p:cNvSpPr>
            <a:spLocks noGrp="1"/>
          </p:cNvSpPr>
          <p:nvPr>
            <p:ph type="sldNum" sz="quarter" idx="16"/>
          </p:nvPr>
        </p:nvSpPr>
        <p:spPr/>
        <p:txBody>
          <a:bodyPr/>
          <a:lstStyle/>
          <a:p>
            <a:fld id="{987D7693-E132-40A2-A808-4CF056E677D9}" type="slidenum">
              <a:rPr lang="en-US" smtClean="0"/>
              <a:t>‹#›</a:t>
            </a:fld>
            <a:endParaRPr lang="en-US" dirty="0"/>
          </a:p>
        </p:txBody>
      </p:sp>
      <p:sp>
        <p:nvSpPr>
          <p:cNvPr id="26" name="Footer Placeholder 25"/>
          <p:cNvSpPr>
            <a:spLocks noGrp="1"/>
          </p:cNvSpPr>
          <p:nvPr>
            <p:ph type="ftr" sz="quarter" idx="17"/>
          </p:nvPr>
        </p:nvSpPr>
        <p:spPr/>
        <p:txBody>
          <a:bodyPr/>
          <a:lstStyle/>
          <a:p>
            <a:r>
              <a:rPr lang="en-US" dirty="0"/>
              <a:t>Copyright (c) 2012-2014 Data Access Technologies, Inc. as Model Driven Solutions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3" name="Rectangle 12"/>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 Placeholder 3"/>
          <p:cNvSpPr>
            <a:spLocks noGrp="1"/>
          </p:cNvSpPr>
          <p:nvPr>
            <p:ph type="body" sz="half" idx="2"/>
          </p:nvPr>
        </p:nvSpPr>
        <p:spPr>
          <a:xfrm>
            <a:off x="352426" y="1463040"/>
            <a:ext cx="3886200" cy="509587"/>
          </a:xfrm>
        </p:spPr>
        <p:txBody>
          <a:bodyPr>
            <a:normAutofit/>
          </a:bodyPr>
          <a:lstStyle>
            <a:lvl1pPr marL="0" indent="0">
              <a:buNone/>
              <a:defRPr sz="2000" b="0" i="1" spc="0" baseline="0">
                <a:solidFill>
                  <a:schemeClr val="tx1"/>
                </a:solidFill>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9" name="Text Placeholder 3"/>
          <p:cNvSpPr>
            <a:spLocks noGrp="1"/>
          </p:cNvSpPr>
          <p:nvPr>
            <p:ph type="body" sz="half" idx="15"/>
          </p:nvPr>
        </p:nvSpPr>
        <p:spPr>
          <a:xfrm>
            <a:off x="4900613" y="1463040"/>
            <a:ext cx="3886200" cy="509587"/>
          </a:xfrm>
        </p:spPr>
        <p:txBody>
          <a:bodyPr>
            <a:normAutofit/>
          </a:bodyPr>
          <a:lstStyle>
            <a:lvl1pPr marL="0" indent="0">
              <a:buNone/>
              <a:defRPr sz="2000" b="0" i="1" spc="0" baseline="0">
                <a:solidFill>
                  <a:schemeClr val="tx1"/>
                </a:solidFill>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Content Placeholder 11"/>
          <p:cNvSpPr>
            <a:spLocks noGrp="1"/>
          </p:cNvSpPr>
          <p:nvPr>
            <p:ph sz="quarter" idx="14"/>
          </p:nvPr>
        </p:nvSpPr>
        <p:spPr>
          <a:xfrm>
            <a:off x="4900613" y="2011680"/>
            <a:ext cx="3886200" cy="3736848"/>
          </a:xfrm>
        </p:spPr>
        <p:txBody>
          <a:bodyPr>
            <a:norm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Content Placeholder 30"/>
          <p:cNvSpPr>
            <a:spLocks noGrp="1"/>
          </p:cNvSpPr>
          <p:nvPr>
            <p:ph sz="quarter" idx="13"/>
          </p:nvPr>
        </p:nvSpPr>
        <p:spPr>
          <a:xfrm>
            <a:off x="352426" y="2011680"/>
            <a:ext cx="3886200" cy="3736848"/>
          </a:xfrm>
        </p:spPr>
        <p:txBody>
          <a:bodyPr>
            <a:norm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0" name="Title 29"/>
          <p:cNvSpPr>
            <a:spLocks noGrp="1"/>
          </p:cNvSpPr>
          <p:nvPr>
            <p:ph type="title"/>
          </p:nvPr>
        </p:nvSpPr>
        <p:spPr/>
        <p:txBody>
          <a:bodyPr/>
          <a:lstStyle/>
          <a:p>
            <a:r>
              <a:rPr lang="en-US"/>
              <a:t>Click to edit Master title style</a:t>
            </a:r>
          </a:p>
        </p:txBody>
      </p:sp>
      <p:sp>
        <p:nvSpPr>
          <p:cNvPr id="20" name="Date Placeholder 19"/>
          <p:cNvSpPr>
            <a:spLocks noGrp="1"/>
          </p:cNvSpPr>
          <p:nvPr>
            <p:ph type="dt" sz="half" idx="16"/>
          </p:nvPr>
        </p:nvSpPr>
        <p:spPr/>
        <p:txBody>
          <a:bodyPr/>
          <a:lstStyle/>
          <a:p>
            <a:r>
              <a:rPr lang="en-US" dirty="0"/>
              <a:t>3/2014</a:t>
            </a:r>
          </a:p>
        </p:txBody>
      </p:sp>
      <p:sp>
        <p:nvSpPr>
          <p:cNvPr id="24" name="Slide Number Placeholder 23"/>
          <p:cNvSpPr>
            <a:spLocks noGrp="1"/>
          </p:cNvSpPr>
          <p:nvPr>
            <p:ph type="sldNum" sz="quarter" idx="17"/>
          </p:nvPr>
        </p:nvSpPr>
        <p:spPr/>
        <p:txBody>
          <a:bodyPr/>
          <a:lstStyle/>
          <a:p>
            <a:fld id="{987D7693-E132-40A2-A808-4CF056E677D9}" type="slidenum">
              <a:rPr lang="en-US" smtClean="0"/>
              <a:t>‹#›</a:t>
            </a:fld>
            <a:endParaRPr lang="en-US" dirty="0"/>
          </a:p>
        </p:txBody>
      </p:sp>
      <p:sp>
        <p:nvSpPr>
          <p:cNvPr id="29" name="Footer Placeholder 28"/>
          <p:cNvSpPr>
            <a:spLocks noGrp="1"/>
          </p:cNvSpPr>
          <p:nvPr>
            <p:ph type="ftr" sz="quarter" idx="18"/>
          </p:nvPr>
        </p:nvSpPr>
        <p:spPr/>
        <p:txBody>
          <a:bodyPr/>
          <a:lstStyle/>
          <a:p>
            <a:r>
              <a:rPr lang="en-US" dirty="0"/>
              <a:t>Copyright (c) 2012-2014 Data Access Technologies, Inc. as Model Driven Solutions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Date Placeholder 10"/>
          <p:cNvSpPr>
            <a:spLocks noGrp="1"/>
          </p:cNvSpPr>
          <p:nvPr>
            <p:ph type="dt" sz="half" idx="10"/>
          </p:nvPr>
        </p:nvSpPr>
        <p:spPr/>
        <p:txBody>
          <a:bodyPr/>
          <a:lstStyle/>
          <a:p>
            <a:r>
              <a:rPr lang="en-US" dirty="0"/>
              <a:t>3/2014</a:t>
            </a:r>
          </a:p>
        </p:txBody>
      </p:sp>
      <p:sp>
        <p:nvSpPr>
          <p:cNvPr id="14" name="Slide Number Placeholder 13"/>
          <p:cNvSpPr>
            <a:spLocks noGrp="1"/>
          </p:cNvSpPr>
          <p:nvPr>
            <p:ph type="sldNum" sz="quarter" idx="11"/>
          </p:nvPr>
        </p:nvSpPr>
        <p:spPr/>
        <p:txBody>
          <a:bodyPr/>
          <a:lstStyle/>
          <a:p>
            <a:fld id="{987D7693-E132-40A2-A808-4CF056E677D9}" type="slidenum">
              <a:rPr lang="en-US" smtClean="0"/>
              <a:t>‹#›</a:t>
            </a:fld>
            <a:endParaRPr lang="en-US" dirty="0"/>
          </a:p>
        </p:txBody>
      </p:sp>
      <p:sp>
        <p:nvSpPr>
          <p:cNvPr id="18" name="Footer Placeholder 17"/>
          <p:cNvSpPr>
            <a:spLocks noGrp="1"/>
          </p:cNvSpPr>
          <p:nvPr>
            <p:ph type="ftr" sz="quarter" idx="12"/>
          </p:nvPr>
        </p:nvSpPr>
        <p:spPr/>
        <p:txBody>
          <a:bodyPr/>
          <a:lstStyle/>
          <a:p>
            <a:r>
              <a:rPr lang="en-US" dirty="0"/>
              <a:t>Copyright (c) 2012-2014 Data Access Technologies, Inc. as Model Driven Solutions</a:t>
            </a:r>
          </a:p>
        </p:txBody>
      </p:sp>
      <p:sp>
        <p:nvSpPr>
          <p:cNvPr id="15" name="Title 14"/>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ate Placeholder 6"/>
          <p:cNvSpPr>
            <a:spLocks noGrp="1"/>
          </p:cNvSpPr>
          <p:nvPr>
            <p:ph type="dt" sz="half" idx="10"/>
          </p:nvPr>
        </p:nvSpPr>
        <p:spPr/>
        <p:txBody>
          <a:bodyPr/>
          <a:lstStyle/>
          <a:p>
            <a:r>
              <a:rPr lang="en-US" dirty="0"/>
              <a:t>3/2014</a:t>
            </a:r>
          </a:p>
        </p:txBody>
      </p:sp>
      <p:sp>
        <p:nvSpPr>
          <p:cNvPr id="12" name="Slide Number Placeholder 11"/>
          <p:cNvSpPr>
            <a:spLocks noGrp="1"/>
          </p:cNvSpPr>
          <p:nvPr>
            <p:ph type="sldNum" sz="quarter" idx="11"/>
          </p:nvPr>
        </p:nvSpPr>
        <p:spPr/>
        <p:txBody>
          <a:bodyPr/>
          <a:lstStyle/>
          <a:p>
            <a:fld id="{987D7693-E132-40A2-A808-4CF056E677D9}" type="slidenum">
              <a:rPr lang="en-US" smtClean="0"/>
              <a:t>‹#›</a:t>
            </a:fld>
            <a:endParaRPr lang="en-US" dirty="0"/>
          </a:p>
        </p:txBody>
      </p:sp>
      <p:sp>
        <p:nvSpPr>
          <p:cNvPr id="13" name="Footer Placeholder 12"/>
          <p:cNvSpPr>
            <a:spLocks noGrp="1"/>
          </p:cNvSpPr>
          <p:nvPr>
            <p:ph type="ftr" sz="quarter" idx="12"/>
          </p:nvPr>
        </p:nvSpPr>
        <p:spPr/>
        <p:txBody>
          <a:bodyPr/>
          <a:lstStyle/>
          <a:p>
            <a:r>
              <a:rPr lang="en-US" dirty="0"/>
              <a:t>Copyright (c) 2012-2014 Data Access Technologies, Inc. as Model Driven Solutions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0" y="5734050"/>
            <a:ext cx="9144000" cy="112395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p:cNvCxnSpPr/>
          <p:nvPr/>
        </p:nvCxnSpPr>
        <p:spPr>
          <a:xfrm>
            <a:off x="0" y="5695950"/>
            <a:ext cx="9144000"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Title 23"/>
          <p:cNvSpPr>
            <a:spLocks noGrp="1"/>
          </p:cNvSpPr>
          <p:nvPr>
            <p:ph type="title"/>
          </p:nvPr>
        </p:nvSpPr>
        <p:spPr/>
        <p:txBody>
          <a:bodyPr/>
          <a:lstStyle/>
          <a:p>
            <a:r>
              <a:rPr lang="en-US"/>
              <a:t>Click to edit Master title style</a:t>
            </a:r>
          </a:p>
        </p:txBody>
      </p:sp>
      <p:sp>
        <p:nvSpPr>
          <p:cNvPr id="11" name="Text Placeholder 3"/>
          <p:cNvSpPr>
            <a:spLocks noGrp="1"/>
          </p:cNvSpPr>
          <p:nvPr>
            <p:ph type="body" sz="half" idx="2"/>
          </p:nvPr>
        </p:nvSpPr>
        <p:spPr>
          <a:xfrm>
            <a:off x="352426" y="1463040"/>
            <a:ext cx="3381375" cy="3967162"/>
          </a:xfrm>
        </p:spPr>
        <p:txBody>
          <a:bodyPr>
            <a:normAutofit/>
          </a:bodyPr>
          <a:lstStyle>
            <a:lvl1pPr marL="0" indent="0">
              <a:lnSpc>
                <a:spcPct val="150000"/>
              </a:lnSpc>
              <a:buNone/>
              <a:defRPr sz="1600" b="0" i="1" spc="0" baseline="0">
                <a:solidFill>
                  <a:schemeClr val="tx2"/>
                </a:solidFill>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6" name="Content Placeholder 11"/>
          <p:cNvSpPr>
            <a:spLocks noGrp="1"/>
          </p:cNvSpPr>
          <p:nvPr>
            <p:ph sz="quarter" idx="14"/>
          </p:nvPr>
        </p:nvSpPr>
        <p:spPr>
          <a:xfrm>
            <a:off x="4105275" y="1463040"/>
            <a:ext cx="4681538" cy="3968496"/>
          </a:xfrm>
        </p:spPr>
        <p:txBody>
          <a:bodyPr>
            <a:norm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Date Placeholder 12"/>
          <p:cNvSpPr>
            <a:spLocks noGrp="1"/>
          </p:cNvSpPr>
          <p:nvPr>
            <p:ph type="dt" sz="half" idx="15"/>
          </p:nvPr>
        </p:nvSpPr>
        <p:spPr/>
        <p:txBody>
          <a:bodyPr/>
          <a:lstStyle/>
          <a:p>
            <a:r>
              <a:rPr lang="en-US" dirty="0"/>
              <a:t>3/2014</a:t>
            </a:r>
          </a:p>
        </p:txBody>
      </p:sp>
      <p:sp>
        <p:nvSpPr>
          <p:cNvPr id="18" name="Slide Number Placeholder 17"/>
          <p:cNvSpPr>
            <a:spLocks noGrp="1"/>
          </p:cNvSpPr>
          <p:nvPr>
            <p:ph type="sldNum" sz="quarter" idx="16"/>
          </p:nvPr>
        </p:nvSpPr>
        <p:spPr/>
        <p:txBody>
          <a:bodyPr/>
          <a:lstStyle/>
          <a:p>
            <a:fld id="{987D7693-E132-40A2-A808-4CF056E677D9}" type="slidenum">
              <a:rPr lang="en-US" smtClean="0"/>
              <a:t>‹#›</a:t>
            </a:fld>
            <a:endParaRPr lang="en-US" dirty="0"/>
          </a:p>
        </p:txBody>
      </p:sp>
      <p:sp>
        <p:nvSpPr>
          <p:cNvPr id="20" name="Footer Placeholder 19"/>
          <p:cNvSpPr>
            <a:spLocks noGrp="1"/>
          </p:cNvSpPr>
          <p:nvPr>
            <p:ph type="ftr" sz="quarter" idx="17"/>
          </p:nvPr>
        </p:nvSpPr>
        <p:spPr/>
        <p:txBody>
          <a:bodyPr/>
          <a:lstStyle/>
          <a:p>
            <a:r>
              <a:rPr lang="en-US" dirty="0"/>
              <a:t>Copyright (c) 2012-2014 Data Access Technologies, Inc. as Model Driven Solutions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5229224" y="0"/>
            <a:ext cx="3914775" cy="5657850"/>
          </a:xfrm>
        </p:spPr>
        <p:txBody>
          <a:bodyPr anchor="ctr" anchorCtr="0"/>
          <a:lstStyle>
            <a:lvl1pPr marL="0" indent="0" algn="ctr">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5" name="Text Placeholder 24"/>
          <p:cNvSpPr>
            <a:spLocks noGrp="1"/>
          </p:cNvSpPr>
          <p:nvPr>
            <p:ph type="body" sz="quarter" idx="13"/>
          </p:nvPr>
        </p:nvSpPr>
        <p:spPr>
          <a:xfrm>
            <a:off x="352426" y="1600199"/>
            <a:ext cx="4572000" cy="3593237"/>
          </a:xfrm>
        </p:spPr>
        <p:txBody>
          <a:bodyPr>
            <a:normAutofit/>
          </a:bodyPr>
          <a:lstStyle>
            <a:lvl1pPr marL="0" indent="0">
              <a:lnSpc>
                <a:spcPct val="150000"/>
              </a:lnSpc>
              <a:spcBef>
                <a:spcPts val="0"/>
              </a:spcBef>
              <a:buNone/>
              <a:defRPr sz="1600" i="1">
                <a:solidFill>
                  <a:schemeClr val="tx1"/>
                </a:solidFill>
              </a:defRPr>
            </a:lvl1pPr>
            <a:lvl2pPr marL="171450" indent="1588">
              <a:buNone/>
              <a:defRPr>
                <a:solidFill>
                  <a:schemeClr val="bg2"/>
                </a:solidFill>
              </a:defRPr>
            </a:lvl2pPr>
            <a:lvl3pPr marL="344488" indent="6350">
              <a:buNone/>
              <a:defRPr>
                <a:solidFill>
                  <a:schemeClr val="bg2"/>
                </a:solidFill>
              </a:defRPr>
            </a:lvl3pPr>
            <a:lvl4pPr marL="515938" indent="3175">
              <a:buNone/>
              <a:defRPr>
                <a:solidFill>
                  <a:schemeClr val="bg2"/>
                </a:solidFill>
              </a:defRPr>
            </a:lvl4pPr>
            <a:lvl5pPr marL="688975" indent="-1588">
              <a:buNone/>
              <a:defRPr>
                <a:solidFill>
                  <a:schemeClr val="bg2"/>
                </a:solidFill>
              </a:defRPr>
            </a:lvl5pPr>
          </a:lstStyle>
          <a:p>
            <a:pPr lvl="0"/>
            <a:r>
              <a:rPr lang="en-US"/>
              <a:t>Click to edit Master text styles</a:t>
            </a:r>
          </a:p>
        </p:txBody>
      </p:sp>
      <p:sp>
        <p:nvSpPr>
          <p:cNvPr id="11" name="Rectangle 10"/>
          <p:cNvSpPr/>
          <p:nvPr/>
        </p:nvSpPr>
        <p:spPr>
          <a:xfrm>
            <a:off x="0" y="5734050"/>
            <a:ext cx="9144000" cy="112395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p:nvPr/>
        </p:nvCxnSpPr>
        <p:spPr>
          <a:xfrm>
            <a:off x="0" y="5695950"/>
            <a:ext cx="9144000"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itle Placeholder 1"/>
          <p:cNvSpPr>
            <a:spLocks noGrp="1"/>
          </p:cNvSpPr>
          <p:nvPr>
            <p:ph type="title"/>
          </p:nvPr>
        </p:nvSpPr>
        <p:spPr>
          <a:xfrm>
            <a:off x="352425" y="275208"/>
            <a:ext cx="4572000" cy="1324992"/>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13" name="Date Placeholder 12"/>
          <p:cNvSpPr>
            <a:spLocks noGrp="1"/>
          </p:cNvSpPr>
          <p:nvPr>
            <p:ph type="dt" sz="half" idx="14"/>
          </p:nvPr>
        </p:nvSpPr>
        <p:spPr/>
        <p:txBody>
          <a:bodyPr/>
          <a:lstStyle/>
          <a:p>
            <a:r>
              <a:rPr lang="en-US" dirty="0"/>
              <a:t>3/2014</a:t>
            </a:r>
          </a:p>
        </p:txBody>
      </p:sp>
      <p:sp>
        <p:nvSpPr>
          <p:cNvPr id="20" name="Slide Number Placeholder 19"/>
          <p:cNvSpPr>
            <a:spLocks noGrp="1"/>
          </p:cNvSpPr>
          <p:nvPr>
            <p:ph type="sldNum" sz="quarter" idx="15"/>
          </p:nvPr>
        </p:nvSpPr>
        <p:spPr/>
        <p:txBody>
          <a:bodyPr/>
          <a:lstStyle/>
          <a:p>
            <a:fld id="{987D7693-E132-40A2-A808-4CF056E677D9}" type="slidenum">
              <a:rPr lang="en-US" smtClean="0"/>
              <a:t>‹#›</a:t>
            </a:fld>
            <a:endParaRPr lang="en-US" dirty="0"/>
          </a:p>
        </p:txBody>
      </p:sp>
      <p:sp>
        <p:nvSpPr>
          <p:cNvPr id="21" name="Footer Placeholder 20"/>
          <p:cNvSpPr>
            <a:spLocks noGrp="1"/>
          </p:cNvSpPr>
          <p:nvPr>
            <p:ph type="ftr" sz="quarter" idx="16"/>
          </p:nvPr>
        </p:nvSpPr>
        <p:spPr/>
        <p:txBody>
          <a:bodyPr/>
          <a:lstStyle/>
          <a:p>
            <a:r>
              <a:rPr lang="en-US" dirty="0"/>
              <a:t>Copyright (c) 2012-2014 Data Access Technologies, Inc. as Model Driven Solutions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2426" y="228600"/>
            <a:ext cx="7680960" cy="106680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352426" y="1463040"/>
            <a:ext cx="7680960" cy="4343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52426" y="6543676"/>
            <a:ext cx="1466850" cy="247650"/>
          </a:xfrm>
          <a:prstGeom prst="rect">
            <a:avLst/>
          </a:prstGeom>
        </p:spPr>
        <p:txBody>
          <a:bodyPr vert="horz" lIns="91440" tIns="45720" rIns="91440" bIns="45720" rtlCol="0" anchor="ctr">
            <a:normAutofit/>
          </a:bodyPr>
          <a:lstStyle>
            <a:lvl1pPr algn="l">
              <a:defRPr sz="1000" b="1">
                <a:solidFill>
                  <a:schemeClr val="tx1">
                    <a:alpha val="65000"/>
                  </a:schemeClr>
                </a:solidFill>
              </a:defRPr>
            </a:lvl1pPr>
          </a:lstStyle>
          <a:p>
            <a:r>
              <a:rPr lang="en-US" dirty="0"/>
              <a:t>3/2014</a:t>
            </a:r>
          </a:p>
        </p:txBody>
      </p:sp>
      <p:sp>
        <p:nvSpPr>
          <p:cNvPr id="5" name="Footer Placeholder 4"/>
          <p:cNvSpPr>
            <a:spLocks noGrp="1"/>
          </p:cNvSpPr>
          <p:nvPr>
            <p:ph type="ftr" sz="quarter" idx="3"/>
          </p:nvPr>
        </p:nvSpPr>
        <p:spPr>
          <a:xfrm>
            <a:off x="1809749" y="6543676"/>
            <a:ext cx="4086225" cy="247650"/>
          </a:xfrm>
          <a:prstGeom prst="rect">
            <a:avLst/>
          </a:prstGeom>
        </p:spPr>
        <p:txBody>
          <a:bodyPr vert="horz" lIns="91440" tIns="45720" rIns="91440" bIns="45720" rtlCol="0" anchor="ctr">
            <a:normAutofit/>
          </a:bodyPr>
          <a:lstStyle>
            <a:lvl1pPr algn="l">
              <a:defRPr sz="1000" b="1" i="1">
                <a:solidFill>
                  <a:schemeClr val="tx1">
                    <a:alpha val="65000"/>
                  </a:schemeClr>
                </a:solidFill>
              </a:defRPr>
            </a:lvl1pPr>
          </a:lstStyle>
          <a:p>
            <a:r>
              <a:rPr lang="en-US" dirty="0"/>
              <a:t>Copyright (c) 2012-2014 Data Access Technologies, Inc. as Model Driven Solutions</a:t>
            </a:r>
          </a:p>
        </p:txBody>
      </p:sp>
      <p:sp>
        <p:nvSpPr>
          <p:cNvPr id="6" name="Slide Number Placeholder 5"/>
          <p:cNvSpPr>
            <a:spLocks noGrp="1"/>
          </p:cNvSpPr>
          <p:nvPr>
            <p:ph type="sldNum" sz="quarter" idx="4"/>
          </p:nvPr>
        </p:nvSpPr>
        <p:spPr>
          <a:xfrm>
            <a:off x="7886700" y="6543676"/>
            <a:ext cx="876300" cy="247650"/>
          </a:xfrm>
          <a:prstGeom prst="rect">
            <a:avLst/>
          </a:prstGeom>
        </p:spPr>
        <p:txBody>
          <a:bodyPr vert="horz" lIns="91440" tIns="45720" rIns="91440" bIns="45720" rtlCol="0" anchor="ctr">
            <a:normAutofit/>
          </a:bodyPr>
          <a:lstStyle>
            <a:lvl1pPr algn="r">
              <a:defRPr sz="1000" b="1">
                <a:solidFill>
                  <a:schemeClr val="tx1">
                    <a:alpha val="65000"/>
                  </a:schemeClr>
                </a:solidFill>
              </a:defRPr>
            </a:lvl1pPr>
          </a:lstStyle>
          <a:p>
            <a:fld id="{987D7693-E132-40A2-A808-4CF056E677D9}" type="slidenum">
              <a:rPr lang="en-US" smtClean="0"/>
              <a:t>‹#›</a:t>
            </a:fld>
            <a:endParaRPr lang="en-US" dirty="0"/>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p:txStyles>
    <p:title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p:titleStyle>
    <p:bodyStyle>
      <a:lvl1pPr marL="0" indent="0" algn="l" defTabSz="914400" rtl="0" eaLnBrk="1" latinLnBrk="0" hangingPunct="1">
        <a:spcBef>
          <a:spcPts val="1200"/>
        </a:spcBef>
        <a:spcAft>
          <a:spcPts val="0"/>
        </a:spcAft>
        <a:buClr>
          <a:schemeClr val="accent5"/>
        </a:buClr>
        <a:buFont typeface="Arial" pitchFamily="34" charset="0"/>
        <a:buNone/>
        <a:defRPr sz="1800" b="0" i="0" kern="1200" cap="none" spc="30" baseline="0">
          <a:solidFill>
            <a:schemeClr val="tx1"/>
          </a:solidFill>
          <a:latin typeface="+mn-lt"/>
          <a:ea typeface="+mn-ea"/>
          <a:cs typeface="Tahoma" pitchFamily="34" charset="0"/>
        </a:defRPr>
      </a:lvl1pPr>
      <a:lvl2pPr marL="171450" indent="-17145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2pPr>
      <a:lvl3pPr marL="344488" indent="-16510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3pPr>
      <a:lvl4pPr marL="517525" indent="-169863"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4pPr>
      <a:lvl5pPr marL="688975" indent="-173038"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5pPr>
      <a:lvl6pPr marL="8686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06984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24358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40817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tiff"/><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4.xml"/><Relationship Id="rId4" Type="http://schemas.openxmlformats.org/officeDocument/2006/relationships/image" Target="../media/image30.jpeg"/></Relationships>
</file>

<file path=ppt/slides/_rels/slide2.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3" Type="http://schemas.openxmlformats.org/officeDocument/2006/relationships/image" Target="../media/image5.jpeg"/><Relationship Id="rId7" Type="http://schemas.openxmlformats.org/officeDocument/2006/relationships/image" Target="../media/image9.jpeg"/><Relationship Id="rId12" Type="http://schemas.openxmlformats.org/officeDocument/2006/relationships/image" Target="../media/image14.png"/><Relationship Id="rId17" Type="http://schemas.openxmlformats.org/officeDocument/2006/relationships/image" Target="../media/image19.png"/><Relationship Id="rId2" Type="http://schemas.openxmlformats.org/officeDocument/2006/relationships/notesSlide" Target="../notesSlides/notesSlide1.xml"/><Relationship Id="rId16" Type="http://schemas.openxmlformats.org/officeDocument/2006/relationships/image" Target="../media/image18.jpeg"/><Relationship Id="rId1" Type="http://schemas.openxmlformats.org/officeDocument/2006/relationships/slideLayout" Target="../slideLayouts/slideLayout1.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jpeg"/><Relationship Id="rId15" Type="http://schemas.openxmlformats.org/officeDocument/2006/relationships/image" Target="../media/image17.png"/><Relationship Id="rId10" Type="http://schemas.openxmlformats.org/officeDocument/2006/relationships/image" Target="../media/image12.png"/><Relationship Id="rId4" Type="http://schemas.openxmlformats.org/officeDocument/2006/relationships/image" Target="../media/image6.jpeg"/><Relationship Id="rId9" Type="http://schemas.openxmlformats.org/officeDocument/2006/relationships/image" Target="../media/image11.png"/><Relationship Id="rId14"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hyperlink" Target="http://whatis.techtarget.com/definition/security-event-security-incident"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 y="4648200"/>
            <a:ext cx="9171709" cy="220979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228600" y="2828050"/>
            <a:ext cx="8540472" cy="1368798"/>
          </a:xfrm>
        </p:spPr>
        <p:txBody>
          <a:bodyPr>
            <a:normAutofit/>
          </a:bodyPr>
          <a:lstStyle/>
          <a:p>
            <a:r>
              <a:rPr lang="en-US" dirty="0"/>
              <a:t>Using “threat actor</a:t>
            </a:r>
            <a:r>
              <a:rPr lang="en-US"/>
              <a:t>” example</a:t>
            </a:r>
            <a:endParaRPr lang="en-US" dirty="0"/>
          </a:p>
          <a:p>
            <a:r>
              <a:rPr lang="en-US" dirty="0"/>
              <a:t>Cory Casanave </a:t>
            </a:r>
          </a:p>
        </p:txBody>
      </p:sp>
      <p:sp>
        <p:nvSpPr>
          <p:cNvPr id="2" name="Title 1"/>
          <p:cNvSpPr>
            <a:spLocks noGrp="1"/>
          </p:cNvSpPr>
          <p:nvPr>
            <p:ph type="title"/>
          </p:nvPr>
        </p:nvSpPr>
        <p:spPr/>
        <p:txBody>
          <a:bodyPr>
            <a:normAutofit fontScale="90000"/>
          </a:bodyPr>
          <a:lstStyle/>
          <a:p>
            <a:r>
              <a:rPr lang="en-US" dirty="0"/>
              <a:t>Semantic Information Modeling for Federation</a:t>
            </a:r>
          </a:p>
        </p:txBody>
      </p:sp>
      <p:pic>
        <p:nvPicPr>
          <p:cNvPr id="4" name="Picture 3" descr="C:\Users\Cory-c\Documents\Company\MDSSVN\Marketing\Graphics\OMG\OMG - 150 dpi.t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1782" y="5281125"/>
            <a:ext cx="2527299" cy="113404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6996402" y="304800"/>
            <a:ext cx="1758816" cy="923330"/>
          </a:xfrm>
          <a:prstGeom prst="rect">
            <a:avLst/>
          </a:prstGeom>
          <a:noFill/>
        </p:spPr>
        <p:txBody>
          <a:bodyPr wrap="none" lIns="91440" tIns="45720" rIns="91440" bIns="45720">
            <a:spAutoFit/>
          </a:bodyPr>
          <a:lstStyle/>
          <a:p>
            <a:pPr algn="ctr"/>
            <a:r>
              <a:rPr lang="en-US" sz="5400" b="1" spc="100" dirty="0">
                <a:ln w="18000">
                  <a:solidFill>
                    <a:schemeClr val="accent1">
                      <a:satMod val="200000"/>
                      <a:tint val="72000"/>
                    </a:schemeClr>
                  </a:solidFill>
                  <a:prstDash val="solid"/>
                </a:ln>
                <a:solidFill>
                  <a:schemeClr val="accent1">
                    <a:satMod val="280000"/>
                    <a:tint val="100000"/>
                    <a:alpha val="5700"/>
                  </a:schemeClr>
                </a:solidFill>
                <a:effectLst>
                  <a:outerShdw blurRad="25000" dist="20000" dir="16020000" algn="tl">
                    <a:schemeClr val="accent1">
                      <a:satMod val="200000"/>
                      <a:shade val="1000"/>
                      <a:alpha val="60000"/>
                    </a:schemeClr>
                  </a:outerShdw>
                </a:effectLst>
              </a:rPr>
              <a:t>SIMF</a:t>
            </a:r>
          </a:p>
        </p:txBody>
      </p:sp>
      <p:pic>
        <p:nvPicPr>
          <p:cNvPr id="1026" name="Picture 2" descr="C:\Users\Cory-c\Documents\Company\MDSSVN\Marketing\Graphics\Model Driven Solutions\ModelDrivenSolutionsVerticle Logo.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04664" y="5090720"/>
            <a:ext cx="3264408" cy="151485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27678" y="3822273"/>
            <a:ext cx="40957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35107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r>
              <a:rPr lang="en-US"/>
              <a:t>3/2014</a:t>
            </a:r>
            <a:endParaRPr lang="en-US" dirty="0"/>
          </a:p>
        </p:txBody>
      </p:sp>
      <p:sp>
        <p:nvSpPr>
          <p:cNvPr id="8" name="Slide Number Placeholder 7"/>
          <p:cNvSpPr>
            <a:spLocks noGrp="1"/>
          </p:cNvSpPr>
          <p:nvPr>
            <p:ph type="sldNum" sz="quarter" idx="11"/>
          </p:nvPr>
        </p:nvSpPr>
        <p:spPr/>
        <p:txBody>
          <a:bodyPr/>
          <a:lstStyle/>
          <a:p>
            <a:fld id="{987D7693-E132-40A2-A808-4CF056E677D9}" type="slidenum">
              <a:rPr lang="en-US" smtClean="0"/>
              <a:t>10</a:t>
            </a:fld>
            <a:endParaRPr lang="en-US" dirty="0"/>
          </a:p>
        </p:txBody>
      </p:sp>
      <p:sp>
        <p:nvSpPr>
          <p:cNvPr id="9" name="Footer Placeholder 8"/>
          <p:cNvSpPr>
            <a:spLocks noGrp="1"/>
          </p:cNvSpPr>
          <p:nvPr>
            <p:ph type="ftr" sz="quarter" idx="12"/>
          </p:nvPr>
        </p:nvSpPr>
        <p:spPr/>
        <p:txBody>
          <a:bodyPr>
            <a:normAutofit fontScale="77500" lnSpcReduction="20000"/>
          </a:bodyPr>
          <a:lstStyle/>
          <a:p>
            <a:r>
              <a:rPr lang="en-US"/>
              <a:t>Copyright (c) 2012-2014 Data Access Technologies, Inc. as Model Driven Solutions</a:t>
            </a:r>
            <a:endParaRPr lang="en-US" dirty="0"/>
          </a:p>
        </p:txBody>
      </p:sp>
      <p:sp>
        <p:nvSpPr>
          <p:cNvPr id="10" name="Title 9"/>
          <p:cNvSpPr>
            <a:spLocks noGrp="1"/>
          </p:cNvSpPr>
          <p:nvPr>
            <p:ph type="title"/>
          </p:nvPr>
        </p:nvSpPr>
        <p:spPr/>
        <p:txBody>
          <a:bodyPr/>
          <a:lstStyle/>
          <a:p>
            <a:r>
              <a:rPr lang="en-US" dirty="0"/>
              <a:t>What is a threat actor?</a:t>
            </a: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0437" y="2000250"/>
            <a:ext cx="2143125" cy="2857500"/>
          </a:xfrm>
          <a:prstGeom prst="rect">
            <a:avLst/>
          </a:prstGeom>
        </p:spPr>
      </p:pic>
      <p:sp>
        <p:nvSpPr>
          <p:cNvPr id="12" name="Right Arrow 11"/>
          <p:cNvSpPr/>
          <p:nvPr/>
        </p:nvSpPr>
        <p:spPr>
          <a:xfrm>
            <a:off x="628649" y="2438400"/>
            <a:ext cx="2362200" cy="2286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Threat</a:t>
            </a:r>
          </a:p>
          <a:p>
            <a:pPr algn="ctr"/>
            <a:r>
              <a:rPr lang="en-US" dirty="0"/>
              <a:t>Actor?</a:t>
            </a:r>
          </a:p>
        </p:txBody>
      </p:sp>
    </p:spTree>
    <p:extLst>
      <p:ext uri="{BB962C8B-B14F-4D97-AF65-F5344CB8AC3E}">
        <p14:creationId xmlns:p14="http://schemas.microsoft.com/office/powerpoint/2010/main" val="3101903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a:t>3/2014</a:t>
            </a:r>
            <a:endParaRPr lang="en-US" dirty="0"/>
          </a:p>
        </p:txBody>
      </p:sp>
      <p:sp>
        <p:nvSpPr>
          <p:cNvPr id="4" name="Slide Number Placeholder 3"/>
          <p:cNvSpPr>
            <a:spLocks noGrp="1"/>
          </p:cNvSpPr>
          <p:nvPr>
            <p:ph type="sldNum" sz="quarter" idx="11"/>
          </p:nvPr>
        </p:nvSpPr>
        <p:spPr/>
        <p:txBody>
          <a:bodyPr/>
          <a:lstStyle/>
          <a:p>
            <a:fld id="{987D7693-E132-40A2-A808-4CF056E677D9}" type="slidenum">
              <a:rPr lang="en-US" smtClean="0"/>
              <a:t>11</a:t>
            </a:fld>
            <a:endParaRPr lang="en-US" dirty="0"/>
          </a:p>
        </p:txBody>
      </p:sp>
      <p:sp>
        <p:nvSpPr>
          <p:cNvPr id="5" name="Footer Placeholder 4"/>
          <p:cNvSpPr>
            <a:spLocks noGrp="1"/>
          </p:cNvSpPr>
          <p:nvPr>
            <p:ph type="ftr" sz="quarter" idx="12"/>
          </p:nvPr>
        </p:nvSpPr>
        <p:spPr/>
        <p:txBody>
          <a:bodyPr>
            <a:normAutofit fontScale="77500" lnSpcReduction="20000"/>
          </a:bodyPr>
          <a:lstStyle/>
          <a:p>
            <a:r>
              <a:rPr lang="en-US"/>
              <a:t>Copyright (c) 2012-2014 Data Access Technologies, Inc. as Model Driven Solutions</a:t>
            </a:r>
            <a:endParaRPr lang="en-US" dirty="0"/>
          </a:p>
        </p:txBody>
      </p:sp>
      <p:sp>
        <p:nvSpPr>
          <p:cNvPr id="7" name="Title 6"/>
          <p:cNvSpPr>
            <a:spLocks noGrp="1"/>
          </p:cNvSpPr>
          <p:nvPr>
            <p:ph type="title"/>
          </p:nvPr>
        </p:nvSpPr>
        <p:spPr/>
        <p:txBody>
          <a:bodyPr>
            <a:normAutofit fontScale="90000"/>
          </a:bodyPr>
          <a:lstStyle/>
          <a:p>
            <a:r>
              <a:rPr lang="en-US" dirty="0"/>
              <a:t>What is a threat actor? (CCM Threat Model)</a:t>
            </a:r>
          </a:p>
        </p:txBody>
      </p:sp>
      <p:pic>
        <p:nvPicPr>
          <p:cNvPr id="9" name="Picture 8"/>
          <p:cNvPicPr>
            <a:picLocks noChangeAspect="1"/>
          </p:cNvPicPr>
          <p:nvPr/>
        </p:nvPicPr>
        <p:blipFill>
          <a:blip r:embed="rId2"/>
          <a:stretch>
            <a:fillRect/>
          </a:stretch>
        </p:blipFill>
        <p:spPr>
          <a:xfrm>
            <a:off x="-37524" y="1994079"/>
            <a:ext cx="9219047" cy="2869841"/>
          </a:xfrm>
          <a:prstGeom prst="rect">
            <a:avLst/>
          </a:prstGeom>
        </p:spPr>
      </p:pic>
    </p:spTree>
    <p:extLst>
      <p:ext uri="{BB962C8B-B14F-4D97-AF65-F5344CB8AC3E}">
        <p14:creationId xmlns:p14="http://schemas.microsoft.com/office/powerpoint/2010/main" val="7064305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sz="quarter" idx="13"/>
          </p:nvPr>
        </p:nvSpPr>
        <p:spPr/>
        <p:txBody>
          <a:bodyPr>
            <a:normAutofit fontScale="92500"/>
          </a:bodyPr>
          <a:lstStyle/>
          <a:p>
            <a:r>
              <a:rPr lang="en-US" sz="2400" dirty="0"/>
              <a:t>Any information interoperability, any communications, can only be successful if there is a shared conceptualization of what the information is about.</a:t>
            </a:r>
          </a:p>
          <a:p>
            <a:r>
              <a:rPr lang="en-US" sz="2400" dirty="0"/>
              <a:t>We get these shared conceptualizations from or shared experience of the world.</a:t>
            </a:r>
          </a:p>
          <a:p>
            <a:r>
              <a:rPr lang="en-US" sz="2400" dirty="0"/>
              <a:t>We conflate our concept of something with what information we know or find interesting for some purpose.</a:t>
            </a:r>
          </a:p>
          <a:p>
            <a:r>
              <a:rPr lang="en-US" sz="2400" dirty="0"/>
              <a:t>If we want to federate information, we have to first establish what that information is about in the “real world”.</a:t>
            </a:r>
          </a:p>
          <a:p>
            <a:r>
              <a:rPr lang="en-US" sz="2400" dirty="0"/>
              <a:t>By identifying and defining these real-world concepts, we have a basis for understanding different ways to describe them.</a:t>
            </a:r>
          </a:p>
          <a:p>
            <a:endParaRPr lang="en-US" sz="2400" dirty="0"/>
          </a:p>
          <a:p>
            <a:endParaRPr lang="en-US" dirty="0"/>
          </a:p>
        </p:txBody>
      </p:sp>
      <p:sp>
        <p:nvSpPr>
          <p:cNvPr id="3" name="Date Placeholder 2"/>
          <p:cNvSpPr>
            <a:spLocks noGrp="1"/>
          </p:cNvSpPr>
          <p:nvPr>
            <p:ph type="dt" sz="half" idx="14"/>
          </p:nvPr>
        </p:nvSpPr>
        <p:spPr/>
        <p:txBody>
          <a:bodyPr/>
          <a:lstStyle/>
          <a:p>
            <a:r>
              <a:rPr lang="en-US"/>
              <a:t>3/2014</a:t>
            </a:r>
            <a:endParaRPr lang="en-US" dirty="0"/>
          </a:p>
        </p:txBody>
      </p:sp>
      <p:sp>
        <p:nvSpPr>
          <p:cNvPr id="4" name="Slide Number Placeholder 3"/>
          <p:cNvSpPr>
            <a:spLocks noGrp="1"/>
          </p:cNvSpPr>
          <p:nvPr>
            <p:ph type="sldNum" sz="quarter" idx="15"/>
          </p:nvPr>
        </p:nvSpPr>
        <p:spPr/>
        <p:txBody>
          <a:bodyPr/>
          <a:lstStyle/>
          <a:p>
            <a:fld id="{987D7693-E132-40A2-A808-4CF056E677D9}" type="slidenum">
              <a:rPr lang="en-US" smtClean="0"/>
              <a:t>12</a:t>
            </a:fld>
            <a:endParaRPr lang="en-US" dirty="0"/>
          </a:p>
        </p:txBody>
      </p:sp>
      <p:sp>
        <p:nvSpPr>
          <p:cNvPr id="5" name="Footer Placeholder 4"/>
          <p:cNvSpPr>
            <a:spLocks noGrp="1"/>
          </p:cNvSpPr>
          <p:nvPr>
            <p:ph type="ftr" sz="quarter" idx="16"/>
          </p:nvPr>
        </p:nvSpPr>
        <p:spPr/>
        <p:txBody>
          <a:bodyPr>
            <a:normAutofit fontScale="77500" lnSpcReduction="20000"/>
          </a:bodyPr>
          <a:lstStyle/>
          <a:p>
            <a:r>
              <a:rPr lang="en-US"/>
              <a:t>Copyright (c) 2012-2014 Data Access Technologies, Inc. as Model Driven Solutions</a:t>
            </a:r>
            <a:endParaRPr lang="en-US" dirty="0"/>
          </a:p>
        </p:txBody>
      </p:sp>
      <p:sp>
        <p:nvSpPr>
          <p:cNvPr id="7" name="Title 6"/>
          <p:cNvSpPr>
            <a:spLocks noGrp="1"/>
          </p:cNvSpPr>
          <p:nvPr>
            <p:ph type="title"/>
          </p:nvPr>
        </p:nvSpPr>
        <p:spPr/>
        <p:txBody>
          <a:bodyPr/>
          <a:lstStyle/>
          <a:p>
            <a:r>
              <a:rPr lang="en-US" dirty="0"/>
              <a:t>Radical Thoughts</a:t>
            </a:r>
          </a:p>
        </p:txBody>
      </p:sp>
    </p:spTree>
    <p:extLst>
      <p:ext uri="{BB962C8B-B14F-4D97-AF65-F5344CB8AC3E}">
        <p14:creationId xmlns:p14="http://schemas.microsoft.com/office/powerpoint/2010/main" val="3597392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fade">
                                      <p:cBhvr>
                                        <p:cTn id="22" dur="500"/>
                                        <p:tgtEl>
                                          <p:spTgt spid="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Effect transition="in" filter="fade">
                                      <p:cBhvr>
                                        <p:cTn id="27" dur="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a:t>3/2014</a:t>
            </a:r>
            <a:endParaRPr lang="en-US" dirty="0"/>
          </a:p>
        </p:txBody>
      </p:sp>
      <p:sp>
        <p:nvSpPr>
          <p:cNvPr id="4" name="Slide Number Placeholder 3"/>
          <p:cNvSpPr>
            <a:spLocks noGrp="1"/>
          </p:cNvSpPr>
          <p:nvPr>
            <p:ph type="sldNum" sz="quarter" idx="11"/>
          </p:nvPr>
        </p:nvSpPr>
        <p:spPr/>
        <p:txBody>
          <a:bodyPr/>
          <a:lstStyle/>
          <a:p>
            <a:fld id="{987D7693-E132-40A2-A808-4CF056E677D9}" type="slidenum">
              <a:rPr lang="en-US" smtClean="0"/>
              <a:t>13</a:t>
            </a:fld>
            <a:endParaRPr lang="en-US" dirty="0"/>
          </a:p>
        </p:txBody>
      </p:sp>
      <p:sp>
        <p:nvSpPr>
          <p:cNvPr id="5" name="Footer Placeholder 4"/>
          <p:cNvSpPr>
            <a:spLocks noGrp="1"/>
          </p:cNvSpPr>
          <p:nvPr>
            <p:ph type="ftr" sz="quarter" idx="12"/>
          </p:nvPr>
        </p:nvSpPr>
        <p:spPr/>
        <p:txBody>
          <a:bodyPr>
            <a:normAutofit fontScale="77500" lnSpcReduction="20000"/>
          </a:bodyPr>
          <a:lstStyle/>
          <a:p>
            <a:r>
              <a:rPr lang="en-US"/>
              <a:t>Copyright (c) 2012-2014 Data Access Technologies, Inc. as Model Driven Solutions</a:t>
            </a:r>
            <a:endParaRPr lang="en-US" dirty="0"/>
          </a:p>
        </p:txBody>
      </p:sp>
      <p:sp>
        <p:nvSpPr>
          <p:cNvPr id="7" name="Title 6"/>
          <p:cNvSpPr>
            <a:spLocks noGrp="1"/>
          </p:cNvSpPr>
          <p:nvPr>
            <p:ph type="title"/>
          </p:nvPr>
        </p:nvSpPr>
        <p:spPr/>
        <p:txBody>
          <a:bodyPr/>
          <a:lstStyle/>
          <a:p>
            <a:r>
              <a:rPr lang="en-US" dirty="0"/>
              <a:t>Data represents concepts</a:t>
            </a:r>
          </a:p>
        </p:txBody>
      </p:sp>
      <p:pic>
        <p:nvPicPr>
          <p:cNvPr id="9" name="Picture 8"/>
          <p:cNvPicPr>
            <a:picLocks noChangeAspect="1"/>
          </p:cNvPicPr>
          <p:nvPr/>
        </p:nvPicPr>
        <p:blipFill>
          <a:blip r:embed="rId2"/>
          <a:stretch>
            <a:fillRect/>
          </a:stretch>
        </p:blipFill>
        <p:spPr>
          <a:xfrm>
            <a:off x="762000" y="1424869"/>
            <a:ext cx="2438095" cy="5231746"/>
          </a:xfrm>
          <a:prstGeom prst="rect">
            <a:avLst/>
          </a:prstGeom>
        </p:spPr>
      </p:pic>
      <p:pic>
        <p:nvPicPr>
          <p:cNvPr id="10" name="Picture 9"/>
          <p:cNvPicPr>
            <a:picLocks noChangeAspect="1"/>
          </p:cNvPicPr>
          <p:nvPr/>
        </p:nvPicPr>
        <p:blipFill>
          <a:blip r:embed="rId3"/>
          <a:stretch>
            <a:fillRect/>
          </a:stretch>
        </p:blipFill>
        <p:spPr>
          <a:xfrm>
            <a:off x="5237323" y="2514600"/>
            <a:ext cx="3098413" cy="1866667"/>
          </a:xfrm>
          <a:prstGeom prst="rect">
            <a:avLst/>
          </a:prstGeom>
        </p:spPr>
      </p:pic>
      <p:sp>
        <p:nvSpPr>
          <p:cNvPr id="11" name="Right Arrow 10"/>
          <p:cNvSpPr/>
          <p:nvPr/>
        </p:nvSpPr>
        <p:spPr>
          <a:xfrm>
            <a:off x="3321437" y="2647833"/>
            <a:ext cx="1905000" cy="1600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Represents</a:t>
            </a:r>
          </a:p>
        </p:txBody>
      </p:sp>
    </p:spTree>
    <p:extLst>
      <p:ext uri="{BB962C8B-B14F-4D97-AF65-F5344CB8AC3E}">
        <p14:creationId xmlns:p14="http://schemas.microsoft.com/office/powerpoint/2010/main" val="1082055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3/2014</a:t>
            </a:r>
            <a:endParaRPr lang="en-US" dirty="0"/>
          </a:p>
        </p:txBody>
      </p:sp>
      <p:sp>
        <p:nvSpPr>
          <p:cNvPr id="3" name="Slide Number Placeholder 2"/>
          <p:cNvSpPr>
            <a:spLocks noGrp="1"/>
          </p:cNvSpPr>
          <p:nvPr>
            <p:ph type="sldNum" sz="quarter" idx="11"/>
          </p:nvPr>
        </p:nvSpPr>
        <p:spPr/>
        <p:txBody>
          <a:bodyPr/>
          <a:lstStyle/>
          <a:p>
            <a:fld id="{987D7693-E132-40A2-A808-4CF056E677D9}" type="slidenum">
              <a:rPr lang="en-US" smtClean="0"/>
              <a:t>14</a:t>
            </a:fld>
            <a:endParaRPr lang="en-US" dirty="0"/>
          </a:p>
        </p:txBody>
      </p:sp>
      <p:sp>
        <p:nvSpPr>
          <p:cNvPr id="4" name="Footer Placeholder 3"/>
          <p:cNvSpPr>
            <a:spLocks noGrp="1"/>
          </p:cNvSpPr>
          <p:nvPr>
            <p:ph type="ftr" sz="quarter" idx="12"/>
          </p:nvPr>
        </p:nvSpPr>
        <p:spPr/>
        <p:txBody>
          <a:bodyPr>
            <a:normAutofit fontScale="77500" lnSpcReduction="20000"/>
          </a:bodyPr>
          <a:lstStyle/>
          <a:p>
            <a:r>
              <a:rPr lang="en-US"/>
              <a:t>Copyright (c) 2012-2014 Data Access Technologies, Inc. as Model Driven Solutions</a:t>
            </a:r>
            <a:endParaRPr lang="en-US" dirty="0"/>
          </a:p>
        </p:txBody>
      </p:sp>
      <p:sp>
        <p:nvSpPr>
          <p:cNvPr id="5" name="Title 4"/>
          <p:cNvSpPr>
            <a:spLocks noGrp="1"/>
          </p:cNvSpPr>
          <p:nvPr>
            <p:ph type="title"/>
          </p:nvPr>
        </p:nvSpPr>
        <p:spPr/>
        <p:txBody>
          <a:bodyPr/>
          <a:lstStyle/>
          <a:p>
            <a:endParaRPr lang="en-US"/>
          </a:p>
        </p:txBody>
      </p:sp>
      <p:pic>
        <p:nvPicPr>
          <p:cNvPr id="6" name="Picture 5"/>
          <p:cNvPicPr>
            <a:picLocks noChangeAspect="1"/>
          </p:cNvPicPr>
          <p:nvPr/>
        </p:nvPicPr>
        <p:blipFill>
          <a:blip r:embed="rId2"/>
          <a:stretch>
            <a:fillRect/>
          </a:stretch>
        </p:blipFill>
        <p:spPr>
          <a:xfrm>
            <a:off x="-228600" y="-457200"/>
            <a:ext cx="9570328" cy="7737712"/>
          </a:xfrm>
          <a:prstGeom prst="rect">
            <a:avLst/>
          </a:prstGeom>
        </p:spPr>
      </p:pic>
    </p:spTree>
    <p:extLst>
      <p:ext uri="{BB962C8B-B14F-4D97-AF65-F5344CB8AC3E}">
        <p14:creationId xmlns:p14="http://schemas.microsoft.com/office/powerpoint/2010/main" val="38365680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2476500" y="4324713"/>
            <a:ext cx="7073415" cy="2563885"/>
            <a:chOff x="2476500" y="4324713"/>
            <a:chExt cx="7073415" cy="2563885"/>
          </a:xfrm>
        </p:grpSpPr>
        <p:grpSp>
          <p:nvGrpSpPr>
            <p:cNvPr id="2068" name="Group 2067"/>
            <p:cNvGrpSpPr/>
            <p:nvPr/>
          </p:nvGrpSpPr>
          <p:grpSpPr>
            <a:xfrm>
              <a:off x="2476500" y="4324713"/>
              <a:ext cx="7073415" cy="2319505"/>
              <a:chOff x="2476500" y="4324713"/>
              <a:chExt cx="7073415" cy="2319505"/>
            </a:xfrm>
          </p:grpSpPr>
          <p:sp>
            <p:nvSpPr>
              <p:cNvPr id="12" name="TextBox 11"/>
              <p:cNvSpPr txBox="1"/>
              <p:nvPr/>
            </p:nvSpPr>
            <p:spPr>
              <a:xfrm>
                <a:off x="5689819" y="4324713"/>
                <a:ext cx="3860096" cy="830997"/>
              </a:xfrm>
              <a:prstGeom prst="rect">
                <a:avLst/>
              </a:prstGeom>
              <a:solidFill>
                <a:srgbClr val="002060"/>
              </a:solidFill>
            </p:spPr>
            <p:txBody>
              <a:bodyPr wrap="none" rtlCol="0">
                <a:spAutoFit/>
              </a:bodyPr>
              <a:lstStyle/>
              <a:p>
                <a:r>
                  <a:rPr lang="en-US" sz="1200" dirty="0"/>
                  <a:t>&lt;</a:t>
                </a:r>
                <a:r>
                  <a:rPr lang="en-US" sz="1200" dirty="0" err="1"/>
                  <a:t>PersonType</a:t>
                </a:r>
                <a:r>
                  <a:rPr lang="en-US" sz="1200" dirty="0"/>
                  <a:t>&gt;</a:t>
                </a:r>
              </a:p>
              <a:p>
                <a:r>
                  <a:rPr lang="en-US" sz="1200" dirty="0"/>
                  <a:t>	&lt;</a:t>
                </a:r>
                <a:r>
                  <a:rPr lang="en-US" sz="1200" dirty="0" err="1"/>
                  <a:t>NameText</a:t>
                </a:r>
                <a:r>
                  <a:rPr lang="en-US" sz="1200" dirty="0"/>
                  <a:t>&gt;Cory B. Casanave&lt;/</a:t>
                </a:r>
                <a:r>
                  <a:rPr lang="en-US" sz="1200" dirty="0" err="1"/>
                  <a:t>NameText</a:t>
                </a:r>
                <a:r>
                  <a:rPr lang="en-US" sz="1200" dirty="0"/>
                  <a:t>&gt;</a:t>
                </a:r>
              </a:p>
              <a:p>
                <a:r>
                  <a:rPr lang="en-US" sz="1200" dirty="0"/>
                  <a:t>	&lt;Weight-LBS&gt;234&lt;/Weight-LBS&gt;</a:t>
                </a:r>
              </a:p>
              <a:p>
                <a:r>
                  <a:rPr lang="en-US" sz="1200" dirty="0"/>
                  <a:t>&lt;/</a:t>
                </a:r>
                <a:r>
                  <a:rPr lang="en-US" sz="1200" dirty="0" err="1"/>
                  <a:t>PersonType</a:t>
                </a:r>
                <a:r>
                  <a:rPr lang="en-US" sz="1200" dirty="0"/>
                  <a:t>&gt;</a:t>
                </a: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77691" y="5468983"/>
                <a:ext cx="2181225" cy="962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6500" y="5628218"/>
                <a:ext cx="2476500" cy="101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 name="TextBox 1"/>
            <p:cNvSpPr txBox="1"/>
            <p:nvPr/>
          </p:nvSpPr>
          <p:spPr>
            <a:xfrm>
              <a:off x="6284018" y="6431008"/>
              <a:ext cx="575799" cy="307777"/>
            </a:xfrm>
            <a:prstGeom prst="rect">
              <a:avLst/>
            </a:prstGeom>
            <a:noFill/>
          </p:spPr>
          <p:txBody>
            <a:bodyPr wrap="none" rtlCol="0">
              <a:spAutoFit/>
            </a:bodyPr>
            <a:lstStyle/>
            <a:p>
              <a:r>
                <a:rPr lang="en-US" sz="1400" dirty="0"/>
                <a:t>Excel</a:t>
              </a:r>
            </a:p>
          </p:txBody>
        </p:sp>
        <p:sp>
          <p:nvSpPr>
            <p:cNvPr id="23" name="TextBox 22"/>
            <p:cNvSpPr txBox="1"/>
            <p:nvPr/>
          </p:nvSpPr>
          <p:spPr>
            <a:xfrm>
              <a:off x="3324230" y="6580821"/>
              <a:ext cx="545342" cy="307777"/>
            </a:xfrm>
            <a:prstGeom prst="rect">
              <a:avLst/>
            </a:prstGeom>
            <a:noFill/>
          </p:spPr>
          <p:txBody>
            <a:bodyPr wrap="none" rtlCol="0">
              <a:spAutoFit/>
            </a:bodyPr>
            <a:lstStyle/>
            <a:p>
              <a:r>
                <a:rPr lang="en-US" sz="1400" dirty="0"/>
                <a:t>UML</a:t>
              </a:r>
            </a:p>
          </p:txBody>
        </p:sp>
        <p:sp>
          <p:nvSpPr>
            <p:cNvPr id="25" name="TextBox 24"/>
            <p:cNvSpPr txBox="1"/>
            <p:nvPr/>
          </p:nvSpPr>
          <p:spPr>
            <a:xfrm>
              <a:off x="7466810" y="5109535"/>
              <a:ext cx="529312" cy="307777"/>
            </a:xfrm>
            <a:prstGeom prst="rect">
              <a:avLst/>
            </a:prstGeom>
            <a:noFill/>
          </p:spPr>
          <p:txBody>
            <a:bodyPr wrap="none" rtlCol="0">
              <a:spAutoFit/>
            </a:bodyPr>
            <a:lstStyle/>
            <a:p>
              <a:r>
                <a:rPr lang="en-US" sz="1400" dirty="0"/>
                <a:t>XML</a:t>
              </a:r>
            </a:p>
          </p:txBody>
        </p:sp>
      </p:grpSp>
      <p:sp>
        <p:nvSpPr>
          <p:cNvPr id="7" name="Content Placeholder 6"/>
          <p:cNvSpPr>
            <a:spLocks noGrp="1"/>
          </p:cNvSpPr>
          <p:nvPr>
            <p:ph sz="quarter" idx="13"/>
          </p:nvPr>
        </p:nvSpPr>
        <p:spPr>
          <a:xfrm>
            <a:off x="352426" y="1463040"/>
            <a:ext cx="3886200" cy="4165178"/>
          </a:xfrm>
        </p:spPr>
        <p:txBody>
          <a:bodyPr>
            <a:normAutofit fontScale="85000" lnSpcReduction="10000"/>
          </a:bodyPr>
          <a:lstStyle/>
          <a:p>
            <a:r>
              <a:rPr lang="en-US" dirty="0"/>
              <a:t>There is an actual “Person”, Cory Casanave</a:t>
            </a:r>
          </a:p>
          <a:p>
            <a:pPr marL="285750" indent="-285750">
              <a:buFont typeface="Arial" pitchFamily="34" charset="0"/>
              <a:buChar char="•"/>
            </a:pPr>
            <a:r>
              <a:rPr lang="en-US" dirty="0"/>
              <a:t>There is a concept of this person shared in this room, right now</a:t>
            </a:r>
          </a:p>
          <a:p>
            <a:pPr marL="285750" indent="-285750">
              <a:buFont typeface="Arial" pitchFamily="34" charset="0"/>
              <a:buChar char="•"/>
            </a:pPr>
            <a:r>
              <a:rPr lang="en-US" dirty="0"/>
              <a:t>Here is one representation of him</a:t>
            </a:r>
          </a:p>
          <a:p>
            <a:pPr marL="285750" indent="-285750">
              <a:buFont typeface="Arial" pitchFamily="34" charset="0"/>
              <a:buChar char="•"/>
            </a:pPr>
            <a:r>
              <a:rPr lang="en-US" dirty="0"/>
              <a:t>“Person” is a shared concept, independent of data structures</a:t>
            </a:r>
          </a:p>
          <a:p>
            <a:pPr marL="285750" indent="-285750">
              <a:buFont typeface="Arial" pitchFamily="34" charset="0"/>
              <a:buChar char="•"/>
            </a:pPr>
            <a:r>
              <a:rPr lang="en-US" dirty="0"/>
              <a:t>There may also be shared agreement that Cory is a person and some other “facts”</a:t>
            </a:r>
          </a:p>
          <a:p>
            <a:pPr marL="457200" lvl="1" indent="-285750"/>
            <a:r>
              <a:rPr lang="en-US" dirty="0"/>
              <a:t>“Cory Casanave” is a name for this person</a:t>
            </a:r>
          </a:p>
          <a:p>
            <a:pPr marL="457200" lvl="1" indent="-285750"/>
            <a:r>
              <a:rPr lang="en-US" dirty="0"/>
              <a:t>He weighs 240 LBS</a:t>
            </a:r>
          </a:p>
          <a:p>
            <a:pPr marL="285750" indent="-285750">
              <a:buFont typeface="Arial" pitchFamily="34" charset="0"/>
              <a:buChar char="•"/>
            </a:pPr>
            <a:r>
              <a:rPr lang="en-US" dirty="0"/>
              <a:t>There are multiple data representations about Cory Casanave which may or may not agree</a:t>
            </a:r>
          </a:p>
          <a:p>
            <a:pPr marL="285750" indent="-285750">
              <a:buFont typeface="Arial" pitchFamily="34" charset="0"/>
              <a:buChar char="•"/>
            </a:pPr>
            <a:r>
              <a:rPr lang="en-US" dirty="0"/>
              <a:t>Those representations can be grounded in concepts (semantics), assisting federation</a:t>
            </a:r>
          </a:p>
        </p:txBody>
      </p:sp>
      <p:sp>
        <p:nvSpPr>
          <p:cNvPr id="6" name="Title 5"/>
          <p:cNvSpPr>
            <a:spLocks noGrp="1"/>
          </p:cNvSpPr>
          <p:nvPr>
            <p:ph type="title"/>
          </p:nvPr>
        </p:nvSpPr>
        <p:spPr/>
        <p:txBody>
          <a:bodyPr>
            <a:normAutofit fontScale="90000"/>
          </a:bodyPr>
          <a:lstStyle/>
          <a:p>
            <a:r>
              <a:rPr lang="en-US" dirty="0"/>
              <a:t>Example of “Pivoting” through a conceptual model</a:t>
            </a:r>
          </a:p>
        </p:txBody>
      </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99960" y="1709389"/>
            <a:ext cx="1392324" cy="1908460"/>
          </a:xfrm>
          <a:prstGeom prst="rect">
            <a:avLst/>
          </a:prstGeom>
        </p:spPr>
      </p:pic>
      <p:sp>
        <p:nvSpPr>
          <p:cNvPr id="9" name="Right Arrow 8"/>
          <p:cNvSpPr/>
          <p:nvPr/>
        </p:nvSpPr>
        <p:spPr>
          <a:xfrm>
            <a:off x="3429000" y="2309307"/>
            <a:ext cx="38862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loud Callout 9"/>
          <p:cNvSpPr/>
          <p:nvPr/>
        </p:nvSpPr>
        <p:spPr>
          <a:xfrm>
            <a:off x="4665558" y="1253840"/>
            <a:ext cx="1828800" cy="990600"/>
          </a:xfrm>
          <a:prstGeom prst="cloudCallout">
            <a:avLst>
              <a:gd name="adj1" fmla="val -83690"/>
              <a:gd name="adj2" fmla="val 1678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Concept of</a:t>
            </a:r>
          </a:p>
          <a:p>
            <a:pPr algn="ctr"/>
            <a:r>
              <a:rPr lang="en-US" sz="1400" dirty="0"/>
              <a:t>“Cory Casanave”</a:t>
            </a:r>
          </a:p>
        </p:txBody>
      </p:sp>
      <p:sp>
        <p:nvSpPr>
          <p:cNvPr id="11" name="Cloud Callout 10"/>
          <p:cNvSpPr/>
          <p:nvPr/>
        </p:nvSpPr>
        <p:spPr>
          <a:xfrm>
            <a:off x="4800600" y="2703370"/>
            <a:ext cx="1828800" cy="990600"/>
          </a:xfrm>
          <a:prstGeom prst="cloudCallout">
            <a:avLst>
              <a:gd name="adj1" fmla="val -138087"/>
              <a:gd name="adj2" fmla="val -2448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Concept of a</a:t>
            </a:r>
          </a:p>
          <a:p>
            <a:pPr algn="ctr"/>
            <a:r>
              <a:rPr lang="en-US" sz="1400" dirty="0"/>
              <a:t>“Person”</a:t>
            </a:r>
          </a:p>
        </p:txBody>
      </p:sp>
      <p:grpSp>
        <p:nvGrpSpPr>
          <p:cNvPr id="2067" name="Group 2066"/>
          <p:cNvGrpSpPr/>
          <p:nvPr/>
        </p:nvGrpSpPr>
        <p:grpSpPr>
          <a:xfrm>
            <a:off x="3886200" y="1310478"/>
            <a:ext cx="3772716" cy="5214363"/>
            <a:chOff x="3886200" y="1310478"/>
            <a:chExt cx="3772716" cy="5214363"/>
          </a:xfrm>
        </p:grpSpPr>
        <p:cxnSp>
          <p:nvCxnSpPr>
            <p:cNvPr id="14" name="Straight Arrow Connector 13"/>
            <p:cNvCxnSpPr>
              <a:endCxn id="11" idx="1"/>
            </p:cNvCxnSpPr>
            <p:nvPr/>
          </p:nvCxnSpPr>
          <p:spPr>
            <a:xfrm flipH="1" flipV="1">
              <a:off x="5715000" y="3692915"/>
              <a:ext cx="457200" cy="726686"/>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flipV="1">
              <a:off x="6172200" y="2136466"/>
              <a:ext cx="609600" cy="2359334"/>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flipV="1">
              <a:off x="5509181" y="3617849"/>
              <a:ext cx="399703" cy="2173351"/>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flipV="1">
              <a:off x="6545580" y="1811225"/>
              <a:ext cx="769620" cy="433215"/>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3886200" y="2136466"/>
              <a:ext cx="914400" cy="3718990"/>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4576353" y="3600042"/>
              <a:ext cx="814253" cy="2264123"/>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1" name="Curved Connector 30"/>
            <p:cNvCxnSpPr>
              <a:stCxn id="2060" idx="3"/>
              <a:endCxn id="10" idx="3"/>
            </p:cNvCxnSpPr>
            <p:nvPr/>
          </p:nvCxnSpPr>
          <p:spPr>
            <a:xfrm flipH="1" flipV="1">
              <a:off x="5579958" y="1310478"/>
              <a:ext cx="2078958" cy="5029697"/>
            </a:xfrm>
            <a:prstGeom prst="curvedConnector4">
              <a:avLst>
                <a:gd name="adj1" fmla="val -64614"/>
                <a:gd name="adj2" fmla="val 10567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060" name="TextBox 2059"/>
            <p:cNvSpPr txBox="1"/>
            <p:nvPr/>
          </p:nvSpPr>
          <p:spPr>
            <a:xfrm>
              <a:off x="7413336" y="6155509"/>
              <a:ext cx="245580" cy="369332"/>
            </a:xfrm>
            <a:prstGeom prst="rect">
              <a:avLst/>
            </a:prstGeom>
            <a:noFill/>
          </p:spPr>
          <p:txBody>
            <a:bodyPr wrap="none" rtlCol="0">
              <a:spAutoFit/>
            </a:bodyPr>
            <a:lstStyle/>
            <a:p>
              <a:r>
                <a:rPr lang="en-US" dirty="0"/>
                <a:t>.</a:t>
              </a:r>
            </a:p>
          </p:txBody>
        </p:sp>
      </p:grpSp>
      <p:sp>
        <p:nvSpPr>
          <p:cNvPr id="4" name="Right Arrow 3"/>
          <p:cNvSpPr/>
          <p:nvPr/>
        </p:nvSpPr>
        <p:spPr>
          <a:xfrm>
            <a:off x="12032" y="5867733"/>
            <a:ext cx="1905000" cy="5755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Representations</a:t>
            </a:r>
          </a:p>
        </p:txBody>
      </p:sp>
      <p:sp>
        <p:nvSpPr>
          <p:cNvPr id="8" name="Date Placeholder 7"/>
          <p:cNvSpPr>
            <a:spLocks noGrp="1"/>
          </p:cNvSpPr>
          <p:nvPr>
            <p:ph type="dt" sz="half" idx="15"/>
          </p:nvPr>
        </p:nvSpPr>
        <p:spPr/>
        <p:txBody>
          <a:bodyPr/>
          <a:lstStyle/>
          <a:p>
            <a:r>
              <a:rPr lang="en-US" dirty="0"/>
              <a:t>3/2014</a:t>
            </a:r>
          </a:p>
        </p:txBody>
      </p:sp>
      <p:sp>
        <p:nvSpPr>
          <p:cNvPr id="13" name="Footer Placeholder 12"/>
          <p:cNvSpPr>
            <a:spLocks noGrp="1"/>
          </p:cNvSpPr>
          <p:nvPr>
            <p:ph type="ftr" sz="quarter" idx="17"/>
          </p:nvPr>
        </p:nvSpPr>
        <p:spPr/>
        <p:txBody>
          <a:bodyPr>
            <a:normAutofit fontScale="77500" lnSpcReduction="20000"/>
          </a:bodyPr>
          <a:lstStyle/>
          <a:p>
            <a:r>
              <a:rPr lang="en-US" dirty="0"/>
              <a:t>Copyright (c) 2012-2014 Data Access Technologies, Inc. as Model Driven Solutions</a:t>
            </a:r>
          </a:p>
        </p:txBody>
      </p:sp>
      <p:sp>
        <p:nvSpPr>
          <p:cNvPr id="15" name="Slide Number Placeholder 14"/>
          <p:cNvSpPr>
            <a:spLocks noGrp="1"/>
          </p:cNvSpPr>
          <p:nvPr>
            <p:ph type="sldNum" sz="quarter" idx="16"/>
          </p:nvPr>
        </p:nvSpPr>
        <p:spPr/>
        <p:txBody>
          <a:bodyPr/>
          <a:lstStyle/>
          <a:p>
            <a:fld id="{987D7693-E132-40A2-A808-4CF056E677D9}" type="slidenum">
              <a:rPr lang="en-US" smtClean="0"/>
              <a:t>15</a:t>
            </a:fld>
            <a:endParaRPr lang="en-US" dirty="0"/>
          </a:p>
        </p:txBody>
      </p:sp>
    </p:spTree>
    <p:extLst>
      <p:ext uri="{BB962C8B-B14F-4D97-AF65-F5344CB8AC3E}">
        <p14:creationId xmlns:p14="http://schemas.microsoft.com/office/powerpoint/2010/main" val="2391047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6" fill="hold" nodeType="clickEffect">
                                  <p:stCondLst>
                                    <p:cond delay="0"/>
                                  </p:stCondLst>
                                  <p:childTnLst>
                                    <p:set>
                                      <p:cBhvr>
                                        <p:cTn id="17" dur="1" fill="hold">
                                          <p:stCondLst>
                                            <p:cond delay="0"/>
                                          </p:stCondLst>
                                        </p:cTn>
                                        <p:tgtEl>
                                          <p:spTgt spid="2067"/>
                                        </p:tgtEl>
                                        <p:attrNameLst>
                                          <p:attrName>style.visibility</p:attrName>
                                        </p:attrNameLst>
                                      </p:cBhvr>
                                      <p:to>
                                        <p:strVal val="visible"/>
                                      </p:to>
                                    </p:set>
                                    <p:anim calcmode="lin" valueType="num">
                                      <p:cBhvr additive="base">
                                        <p:cTn id="18" dur="500" fill="hold"/>
                                        <p:tgtEl>
                                          <p:spTgt spid="2067"/>
                                        </p:tgtEl>
                                        <p:attrNameLst>
                                          <p:attrName>ppt_x</p:attrName>
                                        </p:attrNameLst>
                                      </p:cBhvr>
                                      <p:tavLst>
                                        <p:tav tm="0">
                                          <p:val>
                                            <p:strVal val="1+#ppt_w/2"/>
                                          </p:val>
                                        </p:tav>
                                        <p:tav tm="100000">
                                          <p:val>
                                            <p:strVal val="#ppt_x"/>
                                          </p:val>
                                        </p:tav>
                                      </p:tavLst>
                                    </p:anim>
                                    <p:anim calcmode="lin" valueType="num">
                                      <p:cBhvr additive="base">
                                        <p:cTn id="19" dur="500" fill="hold"/>
                                        <p:tgtEl>
                                          <p:spTgt spid="206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descr="D:\Projects\Threat\website\threat-mo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1"/>
            <a:ext cx="9143999" cy="685799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0" y="4648201"/>
            <a:ext cx="9144000" cy="2209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5" descr="C:\Users\Cory\Pictures\threatImage\lm.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01118" y="5834570"/>
            <a:ext cx="3800032" cy="1071573"/>
          </a:xfrm>
          <a:prstGeom prst="rect">
            <a:avLst/>
          </a:prstGeom>
          <a:noFill/>
          <a:extLst>
            <a:ext uri="{909E8E84-426E-40DD-AFC4-6F175D3DCCD1}">
              <a14:hiddenFill xmlns:a14="http://schemas.microsoft.com/office/drawing/2010/main">
                <a:solidFill>
                  <a:srgbClr val="FFFFFF"/>
                </a:solidFill>
              </a14:hiddenFill>
            </a:ext>
          </a:extLst>
        </p:spPr>
      </p:pic>
      <p:sp>
        <p:nvSpPr>
          <p:cNvPr id="7" name="Oval 6"/>
          <p:cNvSpPr/>
          <p:nvPr/>
        </p:nvSpPr>
        <p:spPr>
          <a:xfrm>
            <a:off x="3048000" y="3352800"/>
            <a:ext cx="3048000" cy="145169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6" name="Picture 8" descr="http://ts2.mm.bing.net/th?id=HN.607995141331681509&amp;amp;pid=15.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22167" y="5291758"/>
            <a:ext cx="1140382" cy="1140382"/>
          </a:xfrm>
          <a:prstGeom prst="rect">
            <a:avLst/>
          </a:prstGeom>
          <a:noFill/>
          <a:extLst>
            <a:ext uri="{909E8E84-426E-40DD-AFC4-6F175D3DCCD1}">
              <a14:hiddenFill xmlns:a14="http://schemas.microsoft.com/office/drawing/2010/main">
                <a:solidFill>
                  <a:srgbClr val="FFFFFF"/>
                </a:solidFill>
              </a14:hiddenFill>
            </a:ext>
          </a:extLst>
        </p:spPr>
      </p:pic>
      <p:sp>
        <p:nvSpPr>
          <p:cNvPr id="3" name="Subtitle 2"/>
          <p:cNvSpPr>
            <a:spLocks noGrp="1"/>
          </p:cNvSpPr>
          <p:nvPr>
            <p:ph type="subTitle" idx="1"/>
          </p:nvPr>
        </p:nvSpPr>
        <p:spPr>
          <a:xfrm>
            <a:off x="1" y="3434914"/>
            <a:ext cx="3145490" cy="870105"/>
          </a:xfrm>
        </p:spPr>
        <p:txBody>
          <a:bodyPr>
            <a:noAutofit/>
          </a:bodyPr>
          <a:lstStyle/>
          <a:p>
            <a:r>
              <a:rPr lang="en-US" sz="2800" b="1" dirty="0">
                <a:effectLst>
                  <a:outerShdw blurRad="38100" dist="38100" dir="2700000" algn="tl">
                    <a:srgbClr val="000000">
                      <a:alpha val="43137"/>
                    </a:srgbClr>
                  </a:outerShdw>
                </a:effectLst>
              </a:rPr>
              <a:t>TEAM </a:t>
            </a:r>
            <a:r>
              <a:rPr lang="en-US" sz="2800" b="1" dirty="0">
                <a:solidFill>
                  <a:srgbClr val="FF0000"/>
                </a:solidFill>
                <a:effectLst>
                  <a:outerShdw blurRad="38100" dist="38100" dir="2700000" algn="tl">
                    <a:srgbClr val="000000">
                      <a:alpha val="43137"/>
                    </a:srgbClr>
                  </a:outerShdw>
                </a:effectLst>
              </a:rPr>
              <a:t>Threat</a:t>
            </a:r>
          </a:p>
          <a:p>
            <a:r>
              <a:rPr lang="en-US" sz="2800" b="1" dirty="0">
                <a:solidFill>
                  <a:srgbClr val="FF0000"/>
                </a:solidFill>
                <a:effectLst>
                  <a:outerShdw blurRad="38100" dist="38100" dir="2700000" algn="tl">
                    <a:srgbClr val="000000">
                      <a:alpha val="43137"/>
                    </a:srgbClr>
                  </a:outerShdw>
                </a:effectLst>
              </a:rPr>
              <a:t>STIDS 2015</a:t>
            </a:r>
          </a:p>
        </p:txBody>
      </p:sp>
      <p:sp>
        <p:nvSpPr>
          <p:cNvPr id="2" name="Title 1"/>
          <p:cNvSpPr>
            <a:spLocks noGrp="1"/>
          </p:cNvSpPr>
          <p:nvPr>
            <p:ph type="title"/>
          </p:nvPr>
        </p:nvSpPr>
        <p:spPr/>
        <p:txBody>
          <a:bodyPr>
            <a:normAutofit fontScale="90000"/>
          </a:bodyPr>
          <a:lstStyle/>
          <a:p>
            <a:r>
              <a:rPr lang="en-US" dirty="0">
                <a:solidFill>
                  <a:schemeClr val="tx1"/>
                </a:solidFill>
                <a:effectLst>
                  <a:outerShdw blurRad="38100" dist="38100" dir="2700000" algn="tl">
                    <a:srgbClr val="000000">
                      <a:alpha val="43137"/>
                    </a:srgbClr>
                  </a:outerShdw>
                </a:effectLst>
              </a:rPr>
              <a:t>Operational Threat &amp; Risk Information Sharing and Analytics</a:t>
            </a:r>
          </a:p>
        </p:txBody>
      </p:sp>
      <p:pic>
        <p:nvPicPr>
          <p:cNvPr id="4" name="Picture 2"/>
          <p:cNvPicPr>
            <a:picLocks noChangeAspect="1" noChangeArrowheads="1"/>
          </p:cNvPicPr>
          <p:nvPr/>
        </p:nvPicPr>
        <p:blipFill>
          <a:blip r:embed="rId6" cstate="print"/>
          <a:srcRect/>
          <a:stretch>
            <a:fillRect/>
          </a:stretch>
        </p:blipFill>
        <p:spPr bwMode="auto">
          <a:xfrm>
            <a:off x="3596481" y="3649229"/>
            <a:ext cx="1951037" cy="858838"/>
          </a:xfrm>
          <a:prstGeom prst="rect">
            <a:avLst/>
          </a:prstGeom>
          <a:noFill/>
          <a:ln w="9525">
            <a:noFill/>
            <a:miter lim="800000"/>
            <a:headEnd/>
            <a:tailEnd/>
          </a:ln>
        </p:spPr>
      </p:pic>
      <p:pic>
        <p:nvPicPr>
          <p:cNvPr id="5" name="Picture 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7382" y="4782030"/>
            <a:ext cx="1877618" cy="624955"/>
          </a:xfrm>
          <a:prstGeom prst="rect">
            <a:avLst/>
          </a:prstGeom>
        </p:spPr>
      </p:pic>
      <p:pic>
        <p:nvPicPr>
          <p:cNvPr id="205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6350" y="5693790"/>
            <a:ext cx="2723776" cy="5347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4071" y="6276974"/>
            <a:ext cx="3829050" cy="447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901844" y="4781669"/>
            <a:ext cx="2571749" cy="6294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3"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319026" y="5391081"/>
            <a:ext cx="1462774" cy="6868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4"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473593" y="4601632"/>
            <a:ext cx="1676400" cy="10455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2" name="Picture 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804000" y="4798969"/>
            <a:ext cx="891713" cy="4927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240894" y="4859627"/>
            <a:ext cx="1428750" cy="371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6" descr="C:\Users\Cory\Pictures\threatImage\nist.png"/>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4072400" y="6423594"/>
            <a:ext cx="1246626" cy="424176"/>
          </a:xfrm>
          <a:prstGeom prst="rect">
            <a:avLst/>
          </a:prstGeom>
          <a:noFill/>
          <a:extLst>
            <a:ext uri="{909E8E84-426E-40DD-AFC4-6F175D3DCCD1}">
              <a14:hiddenFill xmlns:a14="http://schemas.microsoft.com/office/drawing/2010/main">
                <a:solidFill>
                  <a:srgbClr val="FFFFFF"/>
                </a:solidFill>
              </a14:hiddenFill>
            </a:ext>
          </a:extLst>
        </p:spPr>
      </p:pic>
      <p:pic>
        <p:nvPicPr>
          <p:cNvPr id="2055" name="Picture 7" descr="C:\Users\Cory\Pictures\threatImage\nsa.jpg"/>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055765" y="5315961"/>
            <a:ext cx="1081431" cy="1054395"/>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802582" y="5466825"/>
            <a:ext cx="697385" cy="7048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66586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ounded Rectangle 12"/>
          <p:cNvSpPr/>
          <p:nvPr/>
        </p:nvSpPr>
        <p:spPr>
          <a:xfrm>
            <a:off x="5505450" y="1651631"/>
            <a:ext cx="1623060" cy="3514729"/>
          </a:xfrm>
          <a:prstGeom prst="roundRect">
            <a:avLst/>
          </a:prstGeom>
          <a:solidFill>
            <a:schemeClr val="tx2">
              <a:lumMod val="75000"/>
            </a:schemeClr>
          </a:solidFill>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1600" dirty="0">
                <a:solidFill>
                  <a:schemeClr val="bg1"/>
                </a:solidFill>
              </a:rPr>
              <a:t>Critical Infrastructure</a:t>
            </a:r>
          </a:p>
        </p:txBody>
      </p:sp>
      <p:sp>
        <p:nvSpPr>
          <p:cNvPr id="14" name="Rounded Rectangle 13"/>
          <p:cNvSpPr/>
          <p:nvPr/>
        </p:nvSpPr>
        <p:spPr>
          <a:xfrm>
            <a:off x="3737243" y="1651631"/>
            <a:ext cx="1623060" cy="3514729"/>
          </a:xfrm>
          <a:prstGeom prst="roundRect">
            <a:avLst/>
          </a:prstGeom>
          <a:solidFill>
            <a:schemeClr val="tx2">
              <a:lumMod val="75000"/>
            </a:schemeClr>
          </a:solidFill>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1600" dirty="0">
                <a:solidFill>
                  <a:schemeClr val="bg1"/>
                </a:solidFill>
              </a:rPr>
              <a:t>Terrorism</a:t>
            </a:r>
          </a:p>
        </p:txBody>
      </p:sp>
      <p:sp>
        <p:nvSpPr>
          <p:cNvPr id="15" name="Rounded Rectangle 14"/>
          <p:cNvSpPr/>
          <p:nvPr/>
        </p:nvSpPr>
        <p:spPr>
          <a:xfrm>
            <a:off x="1919873" y="1651631"/>
            <a:ext cx="1623060" cy="3514729"/>
          </a:xfrm>
          <a:prstGeom prst="roundRect">
            <a:avLst/>
          </a:prstGeom>
          <a:solidFill>
            <a:schemeClr val="tx2">
              <a:lumMod val="75000"/>
            </a:schemeClr>
          </a:solidFill>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1600" dirty="0">
                <a:solidFill>
                  <a:schemeClr val="bg1"/>
                </a:solidFill>
              </a:rPr>
              <a:t>Crime</a:t>
            </a:r>
          </a:p>
        </p:txBody>
      </p:sp>
      <p:sp>
        <p:nvSpPr>
          <p:cNvPr id="16" name="Rounded Rectangle 15"/>
          <p:cNvSpPr/>
          <p:nvPr/>
        </p:nvSpPr>
        <p:spPr>
          <a:xfrm>
            <a:off x="102503" y="1651631"/>
            <a:ext cx="1623060" cy="3514729"/>
          </a:xfrm>
          <a:prstGeom prst="roundRect">
            <a:avLst/>
          </a:prstGeom>
          <a:solidFill>
            <a:schemeClr val="tx2">
              <a:lumMod val="75000"/>
            </a:schemeClr>
          </a:solidFill>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1600" dirty="0">
                <a:solidFill>
                  <a:schemeClr val="bg1"/>
                </a:solidFill>
              </a:rPr>
              <a:t>Cyber</a:t>
            </a:r>
          </a:p>
        </p:txBody>
      </p:sp>
      <p:sp>
        <p:nvSpPr>
          <p:cNvPr id="18" name="Rounded Rectangle 17"/>
          <p:cNvSpPr/>
          <p:nvPr/>
        </p:nvSpPr>
        <p:spPr>
          <a:xfrm>
            <a:off x="7331633" y="1651630"/>
            <a:ext cx="1623060" cy="3514729"/>
          </a:xfrm>
          <a:prstGeom prst="roundRect">
            <a:avLst/>
          </a:prstGeom>
          <a:solidFill>
            <a:schemeClr val="tx2">
              <a:lumMod val="75000"/>
            </a:schemeClr>
          </a:solidFill>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1600" dirty="0">
                <a:solidFill>
                  <a:schemeClr val="bg1"/>
                </a:solidFill>
              </a:rPr>
              <a:t>Natural</a:t>
            </a:r>
          </a:p>
          <a:p>
            <a:pPr algn="ctr"/>
            <a:r>
              <a:rPr lang="en-US" sz="1600" dirty="0">
                <a:solidFill>
                  <a:schemeClr val="bg1"/>
                </a:solidFill>
              </a:rPr>
              <a:t>Disasters</a:t>
            </a:r>
          </a:p>
        </p:txBody>
      </p:sp>
      <p:sp>
        <p:nvSpPr>
          <p:cNvPr id="5" name="Rounded Rectangle 4"/>
          <p:cNvSpPr/>
          <p:nvPr/>
        </p:nvSpPr>
        <p:spPr>
          <a:xfrm>
            <a:off x="68580" y="2583180"/>
            <a:ext cx="8949690" cy="2674620"/>
          </a:xfrm>
          <a:prstGeom prst="roundRect">
            <a:avLst/>
          </a:prstGeom>
          <a:gradFill>
            <a:gsLst>
              <a:gs pos="0">
                <a:schemeClr val="accent1">
                  <a:tint val="100000"/>
                  <a:shade val="100000"/>
                  <a:satMod val="130000"/>
                  <a:alpha val="64000"/>
                </a:schemeClr>
              </a:gs>
              <a:gs pos="100000">
                <a:schemeClr val="accent1">
                  <a:tint val="50000"/>
                  <a:shade val="100000"/>
                  <a:satMod val="350000"/>
                </a:schemeClr>
              </a:gs>
            </a:gsLst>
          </a:gradFill>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b" anchorCtr="0"/>
          <a:lstStyle/>
          <a:p>
            <a:pPr algn="ctr"/>
            <a:r>
              <a:rPr lang="en-US" dirty="0"/>
              <a:t>Integrating Framework for Threats and Risks</a:t>
            </a:r>
          </a:p>
        </p:txBody>
      </p:sp>
      <p:sp>
        <p:nvSpPr>
          <p:cNvPr id="4" name="Title 3"/>
          <p:cNvSpPr>
            <a:spLocks noGrp="1"/>
          </p:cNvSpPr>
          <p:nvPr>
            <p:ph type="title"/>
          </p:nvPr>
        </p:nvSpPr>
        <p:spPr/>
        <p:txBody>
          <a:bodyPr>
            <a:normAutofit/>
          </a:bodyPr>
          <a:lstStyle/>
          <a:p>
            <a:r>
              <a:rPr lang="en-US" sz="3200" dirty="0"/>
              <a:t>What we need is an integrating framework </a:t>
            </a:r>
            <a:r>
              <a:rPr lang="en-US" sz="3200" dirty="0">
                <a:solidFill>
                  <a:srgbClr val="FF0000"/>
                </a:solidFill>
              </a:rPr>
              <a:t>that supports automated data mapping</a:t>
            </a:r>
          </a:p>
        </p:txBody>
      </p:sp>
      <p:sp>
        <p:nvSpPr>
          <p:cNvPr id="2" name="Flowchart: Document 1"/>
          <p:cNvSpPr/>
          <p:nvPr/>
        </p:nvSpPr>
        <p:spPr>
          <a:xfrm>
            <a:off x="365760" y="2766378"/>
            <a:ext cx="1074420" cy="1965642"/>
          </a:xfrm>
          <a:prstGeom prst="flowChartDocumen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t>Sharing &amp; Analytics</a:t>
            </a:r>
          </a:p>
        </p:txBody>
      </p:sp>
      <p:sp>
        <p:nvSpPr>
          <p:cNvPr id="10" name="Flowchart: Document 9"/>
          <p:cNvSpPr/>
          <p:nvPr/>
        </p:nvSpPr>
        <p:spPr>
          <a:xfrm>
            <a:off x="2183130" y="2766378"/>
            <a:ext cx="1074420" cy="1965642"/>
          </a:xfrm>
          <a:prstGeom prst="flowChartDocumen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t>Sharing &amp; Analytics</a:t>
            </a:r>
          </a:p>
        </p:txBody>
      </p:sp>
      <p:sp>
        <p:nvSpPr>
          <p:cNvPr id="11" name="Flowchart: Document 10"/>
          <p:cNvSpPr/>
          <p:nvPr/>
        </p:nvSpPr>
        <p:spPr>
          <a:xfrm>
            <a:off x="4000500" y="2766378"/>
            <a:ext cx="1074420" cy="1965642"/>
          </a:xfrm>
          <a:prstGeom prst="flowChartDocumen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t>Sharing &amp; Analytics</a:t>
            </a:r>
          </a:p>
        </p:txBody>
      </p:sp>
      <p:sp>
        <p:nvSpPr>
          <p:cNvPr id="12" name="Flowchart: Document 11"/>
          <p:cNvSpPr/>
          <p:nvPr/>
        </p:nvSpPr>
        <p:spPr>
          <a:xfrm>
            <a:off x="5779770" y="2766378"/>
            <a:ext cx="1074420" cy="1965642"/>
          </a:xfrm>
          <a:prstGeom prst="flowChartDocumen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t>Sharing &amp; Analytics</a:t>
            </a:r>
          </a:p>
        </p:txBody>
      </p:sp>
      <p:sp>
        <p:nvSpPr>
          <p:cNvPr id="19" name="Flowchart: Document 18"/>
          <p:cNvSpPr/>
          <p:nvPr/>
        </p:nvSpPr>
        <p:spPr>
          <a:xfrm>
            <a:off x="7669530" y="2766378"/>
            <a:ext cx="1074420" cy="1965642"/>
          </a:xfrm>
          <a:prstGeom prst="flowChartDocumen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t>Sharing &amp; Analytics</a:t>
            </a:r>
          </a:p>
        </p:txBody>
      </p:sp>
      <p:sp>
        <p:nvSpPr>
          <p:cNvPr id="7" name="TextBox 6"/>
          <p:cNvSpPr txBox="1"/>
          <p:nvPr/>
        </p:nvSpPr>
        <p:spPr>
          <a:xfrm>
            <a:off x="727248" y="5435420"/>
            <a:ext cx="8250977" cy="369332"/>
          </a:xfrm>
          <a:prstGeom prst="rect">
            <a:avLst/>
          </a:prstGeom>
          <a:noFill/>
        </p:spPr>
        <p:txBody>
          <a:bodyPr wrap="none" rtlCol="0">
            <a:spAutoFit/>
          </a:bodyPr>
          <a:lstStyle/>
          <a:p>
            <a:r>
              <a:rPr lang="en-US" dirty="0">
                <a:solidFill>
                  <a:srgbClr val="FF0000"/>
                </a:solidFill>
              </a:rPr>
              <a:t>An integrating framework that helps us deal with all aspects of a risk or incident</a:t>
            </a:r>
          </a:p>
        </p:txBody>
      </p:sp>
      <p:sp>
        <p:nvSpPr>
          <p:cNvPr id="3" name="TextBox 2"/>
          <p:cNvSpPr txBox="1"/>
          <p:nvPr/>
        </p:nvSpPr>
        <p:spPr>
          <a:xfrm>
            <a:off x="891327" y="5804752"/>
            <a:ext cx="7840673" cy="369332"/>
          </a:xfrm>
          <a:prstGeom prst="rect">
            <a:avLst/>
          </a:prstGeom>
          <a:noFill/>
        </p:spPr>
        <p:txBody>
          <a:bodyPr wrap="none" rtlCol="0">
            <a:spAutoFit/>
          </a:bodyPr>
          <a:lstStyle/>
          <a:p>
            <a:r>
              <a:rPr lang="en-US" dirty="0">
                <a:solidFill>
                  <a:srgbClr val="FF0000"/>
                </a:solidFill>
              </a:rPr>
              <a:t>A federation of risk and threat information sharing and analytics capabilities</a:t>
            </a:r>
          </a:p>
        </p:txBody>
      </p:sp>
      <p:sp>
        <p:nvSpPr>
          <p:cNvPr id="6" name="Footer Placeholder 5"/>
          <p:cNvSpPr>
            <a:spLocks noGrp="1"/>
          </p:cNvSpPr>
          <p:nvPr>
            <p:ph type="ftr" sz="quarter" idx="16"/>
          </p:nvPr>
        </p:nvSpPr>
        <p:spPr/>
        <p:txBody>
          <a:bodyPr/>
          <a:lstStyle/>
          <a:p>
            <a:r>
              <a:rPr lang="en-US"/>
              <a:t>OMG Threat &amp; Risk for STIDS 2015</a:t>
            </a:r>
          </a:p>
        </p:txBody>
      </p:sp>
      <p:sp>
        <p:nvSpPr>
          <p:cNvPr id="8" name="Slide Number Placeholder 7"/>
          <p:cNvSpPr>
            <a:spLocks noGrp="1"/>
          </p:cNvSpPr>
          <p:nvPr>
            <p:ph type="sldNum" sz="quarter" idx="15"/>
          </p:nvPr>
        </p:nvSpPr>
        <p:spPr/>
        <p:txBody>
          <a:bodyPr/>
          <a:lstStyle/>
          <a:p>
            <a:fld id="{C5349D12-3EF0-44B0-8484-0F10BE0E01DA}" type="slidenum">
              <a:rPr lang="en-US" smtClean="0"/>
              <a:t>3</a:t>
            </a:fld>
            <a:endParaRPr lang="en-US"/>
          </a:p>
        </p:txBody>
      </p:sp>
      <p:sp>
        <p:nvSpPr>
          <p:cNvPr id="9" name="Date Placeholder 8"/>
          <p:cNvSpPr>
            <a:spLocks noGrp="1"/>
          </p:cNvSpPr>
          <p:nvPr>
            <p:ph type="dt" sz="half" idx="14"/>
          </p:nvPr>
        </p:nvSpPr>
        <p:spPr/>
        <p:txBody>
          <a:bodyPr/>
          <a:lstStyle/>
          <a:p>
            <a:r>
              <a:rPr lang="en-US"/>
              <a:t>11/18/2015</a:t>
            </a:r>
            <a:endParaRPr lang="en-US" dirty="0"/>
          </a:p>
        </p:txBody>
      </p:sp>
    </p:spTree>
    <p:extLst>
      <p:ext uri="{BB962C8B-B14F-4D97-AF65-F5344CB8AC3E}">
        <p14:creationId xmlns:p14="http://schemas.microsoft.com/office/powerpoint/2010/main" val="3235755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ight Arrow Callout 21"/>
          <p:cNvSpPr/>
          <p:nvPr/>
        </p:nvSpPr>
        <p:spPr>
          <a:xfrm>
            <a:off x="343018" y="1324352"/>
            <a:ext cx="5498372" cy="3054727"/>
          </a:xfrm>
          <a:prstGeom prst="rightArrowCallout">
            <a:avLst>
              <a:gd name="adj1" fmla="val 25000"/>
              <a:gd name="adj2" fmla="val 29536"/>
              <a:gd name="adj3" fmla="val 13042"/>
              <a:gd name="adj4" fmla="val 84962"/>
            </a:avLst>
          </a:prstGeom>
          <a:solidFill>
            <a:srgbClr val="2650A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4" name="Picture 43" descr="C:\Users\Cory\AppData\Local\Microsoft\Windows\Temporary Internet Files\Content.IE5\8HTUHAU1\puzzle[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990" y="1310996"/>
            <a:ext cx="4663148" cy="3718203"/>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p:cNvSpPr>
            <a:spLocks noGrp="1"/>
          </p:cNvSpPr>
          <p:nvPr>
            <p:ph type="title"/>
          </p:nvPr>
        </p:nvSpPr>
        <p:spPr>
          <a:xfrm>
            <a:off x="364329" y="141027"/>
            <a:ext cx="8229600" cy="1143000"/>
          </a:xfrm>
        </p:spPr>
        <p:txBody>
          <a:bodyPr/>
          <a:lstStyle/>
          <a:p>
            <a:r>
              <a:rPr lang="en-US" dirty="0"/>
              <a:t>Threat/Risk Conceptual Model Inputs</a:t>
            </a:r>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37805" y="1940034"/>
            <a:ext cx="2943225" cy="17637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Flowchart: Document 4"/>
          <p:cNvSpPr/>
          <p:nvPr/>
        </p:nvSpPr>
        <p:spPr>
          <a:xfrm>
            <a:off x="634429" y="1468618"/>
            <a:ext cx="1219200" cy="609600"/>
          </a:xfrm>
          <a:prstGeom prst="flowChartDocument">
            <a:avLst/>
          </a:prstGeom>
          <a:solidFill>
            <a:schemeClr val="accent1">
              <a:alpha val="4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NIEM</a:t>
            </a:r>
          </a:p>
          <a:p>
            <a:pPr algn="ctr"/>
            <a:r>
              <a:rPr lang="en-US" sz="1600" dirty="0"/>
              <a:t>(General)</a:t>
            </a:r>
          </a:p>
        </p:txBody>
      </p:sp>
      <p:sp>
        <p:nvSpPr>
          <p:cNvPr id="7" name="Flowchart: Document 6"/>
          <p:cNvSpPr/>
          <p:nvPr/>
        </p:nvSpPr>
        <p:spPr>
          <a:xfrm>
            <a:off x="634429" y="2432015"/>
            <a:ext cx="1219200" cy="609600"/>
          </a:xfrm>
          <a:prstGeom prst="flowChartDocument">
            <a:avLst/>
          </a:prstGeom>
          <a:solidFill>
            <a:schemeClr val="accent1">
              <a:alpha val="4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STIX</a:t>
            </a:r>
          </a:p>
          <a:p>
            <a:pPr algn="ctr"/>
            <a:r>
              <a:rPr lang="en-US" sz="1600" dirty="0"/>
              <a:t>(Cyber)</a:t>
            </a:r>
          </a:p>
        </p:txBody>
      </p:sp>
      <p:sp>
        <p:nvSpPr>
          <p:cNvPr id="8" name="Flowchart: Document 7"/>
          <p:cNvSpPr/>
          <p:nvPr/>
        </p:nvSpPr>
        <p:spPr>
          <a:xfrm>
            <a:off x="2070206" y="2424193"/>
            <a:ext cx="1219200" cy="609600"/>
          </a:xfrm>
          <a:prstGeom prst="flowChartDocument">
            <a:avLst/>
          </a:prstGeom>
          <a:solidFill>
            <a:schemeClr val="accent1">
              <a:alpha val="4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OGC</a:t>
            </a:r>
          </a:p>
          <a:p>
            <a:pPr algn="ctr"/>
            <a:r>
              <a:rPr lang="en-US" sz="1600" dirty="0"/>
              <a:t>(Geo)</a:t>
            </a:r>
          </a:p>
        </p:txBody>
      </p:sp>
      <p:sp>
        <p:nvSpPr>
          <p:cNvPr id="9" name="Flowchart: Document 8"/>
          <p:cNvSpPr/>
          <p:nvPr/>
        </p:nvSpPr>
        <p:spPr>
          <a:xfrm>
            <a:off x="2070206" y="1457185"/>
            <a:ext cx="1219200" cy="609600"/>
          </a:xfrm>
          <a:prstGeom prst="flowChartDocument">
            <a:avLst/>
          </a:prstGeom>
          <a:solidFill>
            <a:schemeClr val="accent1">
              <a:alpha val="4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KDM</a:t>
            </a:r>
          </a:p>
          <a:p>
            <a:pPr algn="ctr"/>
            <a:r>
              <a:rPr lang="en-US" sz="1600" dirty="0"/>
              <a:t>(Risk)</a:t>
            </a:r>
          </a:p>
        </p:txBody>
      </p:sp>
      <p:sp>
        <p:nvSpPr>
          <p:cNvPr id="10" name="Flowchart: Document 9"/>
          <p:cNvSpPr/>
          <p:nvPr/>
        </p:nvSpPr>
        <p:spPr>
          <a:xfrm>
            <a:off x="2070206" y="3351918"/>
            <a:ext cx="1219200" cy="609600"/>
          </a:xfrm>
          <a:prstGeom prst="flowChartDocument">
            <a:avLst/>
          </a:prstGeom>
          <a:solidFill>
            <a:schemeClr val="accent1">
              <a:alpha val="4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SEI</a:t>
            </a:r>
            <a:r>
              <a:rPr lang="en-US" sz="1600" dirty="0"/>
              <a:t> </a:t>
            </a:r>
          </a:p>
          <a:p>
            <a:pPr algn="ctr"/>
            <a:r>
              <a:rPr lang="en-US" sz="1600" dirty="0"/>
              <a:t>(Safety)</a:t>
            </a:r>
          </a:p>
        </p:txBody>
      </p:sp>
      <p:sp>
        <p:nvSpPr>
          <p:cNvPr id="11" name="Flowchart: Document 10"/>
          <p:cNvSpPr/>
          <p:nvPr/>
        </p:nvSpPr>
        <p:spPr>
          <a:xfrm>
            <a:off x="3463755" y="2400404"/>
            <a:ext cx="1451493" cy="609600"/>
          </a:xfrm>
          <a:prstGeom prst="flowChartDocument">
            <a:avLst/>
          </a:prstGeom>
          <a:solidFill>
            <a:schemeClr val="accent1">
              <a:alpha val="4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EDXL</a:t>
            </a:r>
          </a:p>
          <a:p>
            <a:pPr algn="ctr"/>
            <a:r>
              <a:rPr lang="en-US" dirty="0"/>
              <a:t>(Emergency)</a:t>
            </a:r>
          </a:p>
        </p:txBody>
      </p:sp>
      <p:sp>
        <p:nvSpPr>
          <p:cNvPr id="12" name="Flowchart: Document 11"/>
          <p:cNvSpPr/>
          <p:nvPr/>
        </p:nvSpPr>
        <p:spPr>
          <a:xfrm>
            <a:off x="634429" y="3351918"/>
            <a:ext cx="1219200" cy="609600"/>
          </a:xfrm>
          <a:prstGeom prst="flowChartDocument">
            <a:avLst/>
          </a:prstGeom>
          <a:solidFill>
            <a:schemeClr val="accent1">
              <a:alpha val="4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FIBO (Finance)</a:t>
            </a:r>
          </a:p>
        </p:txBody>
      </p:sp>
      <p:sp>
        <p:nvSpPr>
          <p:cNvPr id="42" name="TextBox 41"/>
          <p:cNvSpPr txBox="1"/>
          <p:nvPr/>
        </p:nvSpPr>
        <p:spPr>
          <a:xfrm>
            <a:off x="6176843" y="1324352"/>
            <a:ext cx="2501006" cy="461665"/>
          </a:xfrm>
          <a:prstGeom prst="rect">
            <a:avLst/>
          </a:prstGeom>
          <a:noFill/>
        </p:spPr>
        <p:txBody>
          <a:bodyPr wrap="none" rtlCol="0">
            <a:spAutoFit/>
          </a:bodyPr>
          <a:lstStyle/>
          <a:p>
            <a:r>
              <a:rPr lang="en-US" sz="2400" dirty="0"/>
              <a:t>Conceptual Model</a:t>
            </a:r>
          </a:p>
        </p:txBody>
      </p:sp>
      <p:sp>
        <p:nvSpPr>
          <p:cNvPr id="49" name="Flowchart: Document 48"/>
          <p:cNvSpPr/>
          <p:nvPr/>
        </p:nvSpPr>
        <p:spPr>
          <a:xfrm>
            <a:off x="3463755" y="1450568"/>
            <a:ext cx="1451493" cy="609600"/>
          </a:xfrm>
          <a:prstGeom prst="flowChartDocument">
            <a:avLst/>
          </a:prstGeom>
          <a:solidFill>
            <a:schemeClr val="accent1">
              <a:alpha val="4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NIST Framework</a:t>
            </a:r>
          </a:p>
        </p:txBody>
      </p:sp>
      <p:sp>
        <p:nvSpPr>
          <p:cNvPr id="50" name="Flowchart: Document 49"/>
          <p:cNvSpPr/>
          <p:nvPr/>
        </p:nvSpPr>
        <p:spPr>
          <a:xfrm>
            <a:off x="3451249" y="3300644"/>
            <a:ext cx="1451493" cy="609600"/>
          </a:xfrm>
          <a:prstGeom prst="flowChartDocument">
            <a:avLst/>
          </a:prstGeom>
          <a:solidFill>
            <a:schemeClr val="accent1">
              <a:alpha val="4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CAL OES</a:t>
            </a:r>
          </a:p>
          <a:p>
            <a:pPr algn="ctr"/>
            <a:r>
              <a:rPr lang="en-US" dirty="0"/>
              <a:t>(Health)</a:t>
            </a:r>
          </a:p>
        </p:txBody>
      </p:sp>
      <p:sp>
        <p:nvSpPr>
          <p:cNvPr id="51" name="Flowchart: Document 50"/>
          <p:cNvSpPr/>
          <p:nvPr/>
        </p:nvSpPr>
        <p:spPr>
          <a:xfrm>
            <a:off x="634429" y="4267200"/>
            <a:ext cx="1219200" cy="609600"/>
          </a:xfrm>
          <a:prstGeom prst="flowChartDocument">
            <a:avLst/>
          </a:prstGeom>
          <a:solidFill>
            <a:schemeClr val="accent1">
              <a:alpha val="4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ISO</a:t>
            </a:r>
          </a:p>
          <a:p>
            <a:pPr algn="ctr"/>
            <a:r>
              <a:rPr lang="en-US" dirty="0"/>
              <a:t>(Risk)</a:t>
            </a:r>
          </a:p>
        </p:txBody>
      </p:sp>
      <p:sp>
        <p:nvSpPr>
          <p:cNvPr id="52" name="Flowchart: Document 51"/>
          <p:cNvSpPr/>
          <p:nvPr/>
        </p:nvSpPr>
        <p:spPr>
          <a:xfrm>
            <a:off x="2076964" y="4267200"/>
            <a:ext cx="1219200" cy="609600"/>
          </a:xfrm>
          <a:prstGeom prst="flowChartDocument">
            <a:avLst/>
          </a:prstGeom>
          <a:solidFill>
            <a:schemeClr val="accent1">
              <a:alpha val="4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ISO</a:t>
            </a:r>
          </a:p>
          <a:p>
            <a:pPr algn="ctr"/>
            <a:r>
              <a:rPr lang="en-US" dirty="0"/>
              <a:t>(Units)</a:t>
            </a:r>
          </a:p>
        </p:txBody>
      </p:sp>
      <p:sp>
        <p:nvSpPr>
          <p:cNvPr id="53" name="Flowchart: Document 52"/>
          <p:cNvSpPr/>
          <p:nvPr/>
        </p:nvSpPr>
        <p:spPr>
          <a:xfrm>
            <a:off x="3567395" y="4267200"/>
            <a:ext cx="1219200" cy="609600"/>
          </a:xfrm>
          <a:prstGeom prst="flowChartDocument">
            <a:avLst/>
          </a:prstGeom>
          <a:solidFill>
            <a:schemeClr val="accent1">
              <a:alpha val="4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RMS</a:t>
            </a:r>
          </a:p>
          <a:p>
            <a:pPr algn="ctr"/>
            <a:r>
              <a:rPr lang="en-US" dirty="0"/>
              <a:t>(Custody)</a:t>
            </a:r>
          </a:p>
        </p:txBody>
      </p:sp>
      <p:grpSp>
        <p:nvGrpSpPr>
          <p:cNvPr id="27" name="Group 26"/>
          <p:cNvGrpSpPr/>
          <p:nvPr/>
        </p:nvGrpSpPr>
        <p:grpSpPr>
          <a:xfrm>
            <a:off x="6564493" y="3703815"/>
            <a:ext cx="1752600" cy="2342879"/>
            <a:chOff x="6564493" y="3703815"/>
            <a:chExt cx="1752600" cy="2342879"/>
          </a:xfrm>
        </p:grpSpPr>
        <p:sp>
          <p:nvSpPr>
            <p:cNvPr id="3" name="Down Arrow Callout 2"/>
            <p:cNvSpPr/>
            <p:nvPr/>
          </p:nvSpPr>
          <p:spPr>
            <a:xfrm>
              <a:off x="6678793" y="3703815"/>
              <a:ext cx="1524000" cy="1143882"/>
            </a:xfrm>
            <a:prstGeom prst="downArrowCallou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MAP</a:t>
              </a:r>
            </a:p>
          </p:txBody>
        </p:sp>
        <p:sp>
          <p:nvSpPr>
            <p:cNvPr id="15" name="Flowchart: Multidocument 14"/>
            <p:cNvSpPr/>
            <p:nvPr/>
          </p:nvSpPr>
          <p:spPr>
            <a:xfrm>
              <a:off x="6564493" y="4876800"/>
              <a:ext cx="1752600" cy="1169894"/>
            </a:xfrm>
            <a:prstGeom prst="flowChartMultidocumen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STIX, NIEM, EDXL, Others</a:t>
              </a:r>
            </a:p>
          </p:txBody>
        </p:sp>
      </p:grpSp>
      <p:sp>
        <p:nvSpPr>
          <p:cNvPr id="6" name="Footer Placeholder 5"/>
          <p:cNvSpPr>
            <a:spLocks noGrp="1"/>
          </p:cNvSpPr>
          <p:nvPr>
            <p:ph type="ftr" sz="quarter" idx="12"/>
          </p:nvPr>
        </p:nvSpPr>
        <p:spPr/>
        <p:txBody>
          <a:bodyPr/>
          <a:lstStyle/>
          <a:p>
            <a:r>
              <a:rPr lang="en-US"/>
              <a:t>OMG Threat &amp; Risk for STIDS 2015</a:t>
            </a:r>
          </a:p>
        </p:txBody>
      </p:sp>
      <p:sp>
        <p:nvSpPr>
          <p:cNvPr id="13" name="Slide Number Placeholder 12"/>
          <p:cNvSpPr>
            <a:spLocks noGrp="1"/>
          </p:cNvSpPr>
          <p:nvPr>
            <p:ph type="sldNum" sz="quarter" idx="11"/>
          </p:nvPr>
        </p:nvSpPr>
        <p:spPr/>
        <p:txBody>
          <a:bodyPr/>
          <a:lstStyle/>
          <a:p>
            <a:fld id="{C5349D12-3EF0-44B0-8484-0F10BE0E01DA}" type="slidenum">
              <a:rPr lang="en-US" smtClean="0"/>
              <a:t>4</a:t>
            </a:fld>
            <a:endParaRPr lang="en-US"/>
          </a:p>
        </p:txBody>
      </p:sp>
      <p:sp>
        <p:nvSpPr>
          <p:cNvPr id="14" name="Date Placeholder 13"/>
          <p:cNvSpPr>
            <a:spLocks noGrp="1"/>
          </p:cNvSpPr>
          <p:nvPr>
            <p:ph type="dt" sz="half" idx="10"/>
          </p:nvPr>
        </p:nvSpPr>
        <p:spPr/>
        <p:txBody>
          <a:bodyPr/>
          <a:lstStyle/>
          <a:p>
            <a:r>
              <a:rPr lang="en-US"/>
              <a:t>11/18/2015</a:t>
            </a:r>
          </a:p>
        </p:txBody>
      </p:sp>
    </p:spTree>
    <p:extLst>
      <p:ext uri="{BB962C8B-B14F-4D97-AF65-F5344CB8AC3E}">
        <p14:creationId xmlns:p14="http://schemas.microsoft.com/office/powerpoint/2010/main" val="1280855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ppt_x"/>
                                          </p:val>
                                        </p:tav>
                                        <p:tav tm="100000">
                                          <p:val>
                                            <p:strVal val="#ppt_x"/>
                                          </p:val>
                                        </p:tav>
                                      </p:tavLst>
                                    </p:anim>
                                    <p:anim calcmode="lin" valueType="num">
                                      <p:cBhvr additive="base">
                                        <p:cTn id="8" dur="500" fill="hold"/>
                                        <p:tgtEl>
                                          <p:spTgt spid="2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ubtitle 10"/>
          <p:cNvSpPr>
            <a:spLocks noGrp="1"/>
          </p:cNvSpPr>
          <p:nvPr>
            <p:ph type="subTitle" idx="1"/>
          </p:nvPr>
        </p:nvSpPr>
        <p:spPr/>
        <p:txBody>
          <a:bodyPr/>
          <a:lstStyle/>
          <a:p>
            <a:endParaRPr lang="en-US"/>
          </a:p>
        </p:txBody>
      </p:sp>
      <p:sp>
        <p:nvSpPr>
          <p:cNvPr id="7" name="Date Placeholder 6"/>
          <p:cNvSpPr>
            <a:spLocks noGrp="1"/>
          </p:cNvSpPr>
          <p:nvPr>
            <p:ph type="dt" sz="half" idx="10"/>
          </p:nvPr>
        </p:nvSpPr>
        <p:spPr/>
        <p:txBody>
          <a:bodyPr/>
          <a:lstStyle/>
          <a:p>
            <a:r>
              <a:rPr lang="en-US"/>
              <a:t>3/2014</a:t>
            </a:r>
            <a:endParaRPr lang="en-US" dirty="0"/>
          </a:p>
        </p:txBody>
      </p:sp>
      <p:sp>
        <p:nvSpPr>
          <p:cNvPr id="8" name="Slide Number Placeholder 7"/>
          <p:cNvSpPr>
            <a:spLocks noGrp="1"/>
          </p:cNvSpPr>
          <p:nvPr>
            <p:ph type="sldNum" sz="quarter" idx="11"/>
          </p:nvPr>
        </p:nvSpPr>
        <p:spPr/>
        <p:txBody>
          <a:bodyPr/>
          <a:lstStyle/>
          <a:p>
            <a:fld id="{987D7693-E132-40A2-A808-4CF056E677D9}" type="slidenum">
              <a:rPr lang="en-US" smtClean="0"/>
              <a:t>5</a:t>
            </a:fld>
            <a:endParaRPr lang="en-US" dirty="0"/>
          </a:p>
        </p:txBody>
      </p:sp>
      <p:sp>
        <p:nvSpPr>
          <p:cNvPr id="9" name="Footer Placeholder 8"/>
          <p:cNvSpPr>
            <a:spLocks noGrp="1"/>
          </p:cNvSpPr>
          <p:nvPr>
            <p:ph type="ftr" sz="quarter" idx="12"/>
          </p:nvPr>
        </p:nvSpPr>
        <p:spPr/>
        <p:txBody>
          <a:bodyPr>
            <a:normAutofit fontScale="77500" lnSpcReduction="20000"/>
          </a:bodyPr>
          <a:lstStyle/>
          <a:p>
            <a:r>
              <a:rPr lang="en-US"/>
              <a:t>Copyright (c) 2012-2014 Data Access Technologies, Inc. as Model Driven Solutions</a:t>
            </a:r>
            <a:endParaRPr lang="en-US" dirty="0"/>
          </a:p>
        </p:txBody>
      </p:sp>
      <p:sp>
        <p:nvSpPr>
          <p:cNvPr id="10" name="Title 9"/>
          <p:cNvSpPr>
            <a:spLocks noGrp="1"/>
          </p:cNvSpPr>
          <p:nvPr>
            <p:ph type="title"/>
          </p:nvPr>
        </p:nvSpPr>
        <p:spPr/>
        <p:txBody>
          <a:bodyPr/>
          <a:lstStyle/>
          <a:p>
            <a:r>
              <a:rPr lang="en-US" dirty="0"/>
              <a:t>What is a “Threat Actor”</a:t>
            </a:r>
          </a:p>
        </p:txBody>
      </p:sp>
    </p:spTree>
    <p:extLst>
      <p:ext uri="{BB962C8B-B14F-4D97-AF65-F5344CB8AC3E}">
        <p14:creationId xmlns:p14="http://schemas.microsoft.com/office/powerpoint/2010/main" val="29399748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3"/>
          </p:nvPr>
        </p:nvSpPr>
        <p:spPr/>
        <p:txBody>
          <a:bodyPr/>
          <a:lstStyle/>
          <a:p>
            <a:r>
              <a:rPr lang="en-US" dirty="0"/>
              <a:t>A threat actor, also called a malicious actor, is an entity that is partially or wholly responsible for an </a:t>
            </a:r>
            <a:r>
              <a:rPr lang="en-US" dirty="0">
                <a:hlinkClick r:id="rId2"/>
              </a:rPr>
              <a:t>incident</a:t>
            </a:r>
            <a:r>
              <a:rPr lang="en-US" dirty="0"/>
              <a:t> that impacts – or has the potential to impact -- an organization's security. </a:t>
            </a:r>
          </a:p>
        </p:txBody>
      </p:sp>
      <p:sp>
        <p:nvSpPr>
          <p:cNvPr id="2" name="Date Placeholder 1"/>
          <p:cNvSpPr>
            <a:spLocks noGrp="1"/>
          </p:cNvSpPr>
          <p:nvPr>
            <p:ph type="dt" sz="half" idx="14"/>
          </p:nvPr>
        </p:nvSpPr>
        <p:spPr/>
        <p:txBody>
          <a:bodyPr/>
          <a:lstStyle/>
          <a:p>
            <a:r>
              <a:rPr lang="en-US"/>
              <a:t>3/2014</a:t>
            </a:r>
            <a:endParaRPr lang="en-US" dirty="0"/>
          </a:p>
        </p:txBody>
      </p:sp>
      <p:sp>
        <p:nvSpPr>
          <p:cNvPr id="3" name="Slide Number Placeholder 2"/>
          <p:cNvSpPr>
            <a:spLocks noGrp="1"/>
          </p:cNvSpPr>
          <p:nvPr>
            <p:ph type="sldNum" sz="quarter" idx="15"/>
          </p:nvPr>
        </p:nvSpPr>
        <p:spPr/>
        <p:txBody>
          <a:bodyPr/>
          <a:lstStyle/>
          <a:p>
            <a:fld id="{987D7693-E132-40A2-A808-4CF056E677D9}" type="slidenum">
              <a:rPr lang="en-US" smtClean="0"/>
              <a:t>6</a:t>
            </a:fld>
            <a:endParaRPr lang="en-US" dirty="0"/>
          </a:p>
        </p:txBody>
      </p:sp>
      <p:sp>
        <p:nvSpPr>
          <p:cNvPr id="4" name="Footer Placeholder 3"/>
          <p:cNvSpPr>
            <a:spLocks noGrp="1"/>
          </p:cNvSpPr>
          <p:nvPr>
            <p:ph type="ftr" sz="quarter" idx="16"/>
          </p:nvPr>
        </p:nvSpPr>
        <p:spPr/>
        <p:txBody>
          <a:bodyPr>
            <a:normAutofit fontScale="77500" lnSpcReduction="20000"/>
          </a:bodyPr>
          <a:lstStyle/>
          <a:p>
            <a:r>
              <a:rPr lang="en-US"/>
              <a:t>Copyright (c) 2012-2014 Data Access Technologies, Inc. as Model Driven Solutions</a:t>
            </a:r>
            <a:endParaRPr lang="en-US" dirty="0"/>
          </a:p>
        </p:txBody>
      </p:sp>
      <p:sp>
        <p:nvSpPr>
          <p:cNvPr id="6" name="Title 5"/>
          <p:cNvSpPr>
            <a:spLocks noGrp="1"/>
          </p:cNvSpPr>
          <p:nvPr>
            <p:ph type="title"/>
          </p:nvPr>
        </p:nvSpPr>
        <p:spPr/>
        <p:txBody>
          <a:bodyPr/>
          <a:lstStyle/>
          <a:p>
            <a:r>
              <a:rPr lang="en-US" dirty="0"/>
              <a:t>What is a threat actor? (Dictionary)</a:t>
            </a:r>
          </a:p>
        </p:txBody>
      </p:sp>
    </p:spTree>
    <p:extLst>
      <p:ext uri="{BB962C8B-B14F-4D97-AF65-F5344CB8AC3E}">
        <p14:creationId xmlns:p14="http://schemas.microsoft.com/office/powerpoint/2010/main" val="10407482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3/2014</a:t>
            </a:r>
            <a:endParaRPr lang="en-US" dirty="0"/>
          </a:p>
        </p:txBody>
      </p:sp>
      <p:sp>
        <p:nvSpPr>
          <p:cNvPr id="3" name="Slide Number Placeholder 2"/>
          <p:cNvSpPr>
            <a:spLocks noGrp="1"/>
          </p:cNvSpPr>
          <p:nvPr>
            <p:ph type="sldNum" sz="quarter" idx="11"/>
          </p:nvPr>
        </p:nvSpPr>
        <p:spPr/>
        <p:txBody>
          <a:bodyPr/>
          <a:lstStyle/>
          <a:p>
            <a:fld id="{987D7693-E132-40A2-A808-4CF056E677D9}" type="slidenum">
              <a:rPr lang="en-US" smtClean="0"/>
              <a:t>7</a:t>
            </a:fld>
            <a:endParaRPr lang="en-US" dirty="0"/>
          </a:p>
        </p:txBody>
      </p:sp>
      <p:sp>
        <p:nvSpPr>
          <p:cNvPr id="4" name="Footer Placeholder 3"/>
          <p:cNvSpPr>
            <a:spLocks noGrp="1"/>
          </p:cNvSpPr>
          <p:nvPr>
            <p:ph type="ftr" sz="quarter" idx="12"/>
          </p:nvPr>
        </p:nvSpPr>
        <p:spPr/>
        <p:txBody>
          <a:bodyPr>
            <a:normAutofit fontScale="77500" lnSpcReduction="20000"/>
          </a:bodyPr>
          <a:lstStyle/>
          <a:p>
            <a:r>
              <a:rPr lang="en-US"/>
              <a:t>Copyright (c) 2012-2014 Data Access Technologies, Inc. as Model Driven Solutions</a:t>
            </a:r>
            <a:endParaRPr lang="en-US" dirty="0"/>
          </a:p>
        </p:txBody>
      </p:sp>
      <p:sp>
        <p:nvSpPr>
          <p:cNvPr id="5" name="Title 4"/>
          <p:cNvSpPr>
            <a:spLocks noGrp="1"/>
          </p:cNvSpPr>
          <p:nvPr>
            <p:ph type="title"/>
          </p:nvPr>
        </p:nvSpPr>
        <p:spPr/>
        <p:txBody>
          <a:bodyPr/>
          <a:lstStyle/>
          <a:p>
            <a:r>
              <a:rPr lang="en-US" dirty="0"/>
              <a:t>What is a threat actor? (STIX)</a:t>
            </a:r>
          </a:p>
        </p:txBody>
      </p:sp>
      <p:pic>
        <p:nvPicPr>
          <p:cNvPr id="6" name="Picture 5"/>
          <p:cNvPicPr>
            <a:picLocks noChangeAspect="1"/>
          </p:cNvPicPr>
          <p:nvPr/>
        </p:nvPicPr>
        <p:blipFill>
          <a:blip r:embed="rId2"/>
          <a:stretch>
            <a:fillRect/>
          </a:stretch>
        </p:blipFill>
        <p:spPr>
          <a:xfrm>
            <a:off x="-533400" y="1638705"/>
            <a:ext cx="10233912" cy="5219295"/>
          </a:xfrm>
          <a:prstGeom prst="rect">
            <a:avLst/>
          </a:prstGeom>
        </p:spPr>
      </p:pic>
    </p:spTree>
    <p:extLst>
      <p:ext uri="{BB962C8B-B14F-4D97-AF65-F5344CB8AC3E}">
        <p14:creationId xmlns:p14="http://schemas.microsoft.com/office/powerpoint/2010/main" val="33803223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3/2014</a:t>
            </a:r>
            <a:endParaRPr lang="en-US" dirty="0"/>
          </a:p>
        </p:txBody>
      </p:sp>
      <p:sp>
        <p:nvSpPr>
          <p:cNvPr id="3" name="Slide Number Placeholder 2"/>
          <p:cNvSpPr>
            <a:spLocks noGrp="1"/>
          </p:cNvSpPr>
          <p:nvPr>
            <p:ph type="sldNum" sz="quarter" idx="11"/>
          </p:nvPr>
        </p:nvSpPr>
        <p:spPr/>
        <p:txBody>
          <a:bodyPr/>
          <a:lstStyle/>
          <a:p>
            <a:fld id="{987D7693-E132-40A2-A808-4CF056E677D9}" type="slidenum">
              <a:rPr lang="en-US" smtClean="0"/>
              <a:pPr/>
              <a:t>8</a:t>
            </a:fld>
            <a:endParaRPr lang="en-US" dirty="0"/>
          </a:p>
        </p:txBody>
      </p:sp>
      <p:sp>
        <p:nvSpPr>
          <p:cNvPr id="4" name="Footer Placeholder 3"/>
          <p:cNvSpPr>
            <a:spLocks noGrp="1"/>
          </p:cNvSpPr>
          <p:nvPr>
            <p:ph type="ftr" sz="quarter" idx="12"/>
          </p:nvPr>
        </p:nvSpPr>
        <p:spPr/>
        <p:txBody>
          <a:bodyPr>
            <a:normAutofit fontScale="77500" lnSpcReduction="20000"/>
          </a:bodyPr>
          <a:lstStyle/>
          <a:p>
            <a:r>
              <a:rPr lang="en-US"/>
              <a:t>Copyright (c) 2012-2014 Data Access Technologies, Inc. as Model Driven Solutions</a:t>
            </a:r>
            <a:endParaRPr lang="en-US" dirty="0"/>
          </a:p>
        </p:txBody>
      </p:sp>
      <p:sp>
        <p:nvSpPr>
          <p:cNvPr id="15" name="Title 14"/>
          <p:cNvSpPr>
            <a:spLocks noGrp="1"/>
          </p:cNvSpPr>
          <p:nvPr>
            <p:ph type="title"/>
          </p:nvPr>
        </p:nvSpPr>
        <p:spPr/>
        <p:txBody>
          <a:bodyPr/>
          <a:lstStyle/>
          <a:p>
            <a:r>
              <a:rPr lang="en-US" dirty="0"/>
              <a:t>What is a threat actor?</a:t>
            </a:r>
          </a:p>
        </p:txBody>
      </p:sp>
      <p:sp>
        <p:nvSpPr>
          <p:cNvPr id="14" name="Rectangle 13"/>
          <p:cNvSpPr/>
          <p:nvPr/>
        </p:nvSpPr>
        <p:spPr>
          <a:xfrm>
            <a:off x="916306" y="1981200"/>
            <a:ext cx="6553200" cy="3970318"/>
          </a:xfrm>
          <a:prstGeom prst="rect">
            <a:avLst/>
          </a:prstGeom>
        </p:spPr>
        <p:txBody>
          <a:bodyPr wrap="square">
            <a:spAutoFit/>
          </a:bodyPr>
          <a:lstStyle/>
          <a:p>
            <a:r>
              <a:rPr lang="en-US" dirty="0"/>
              <a:t>The Federal Bureau of Investigation has identified three categories of cyber threat actors: </a:t>
            </a:r>
          </a:p>
          <a:p>
            <a:endParaRPr lang="en-US" dirty="0"/>
          </a:p>
          <a:p>
            <a:r>
              <a:rPr lang="en-US" dirty="0"/>
              <a:t>“  [1] organized crime groups that are primarily threatening the financial services sector, and they are expanding the scope of their attacks; [2] state sponsors — foreign governments that are interested in pilfering data, including intellectual property and research and development data from major manufacturers, government agencies, and defense contractors; and [3] increasingly there are terrorist groups who want to impact this country the same way they did on 9/11 by flying planes into buildings. They are seeking to use the network to challenge the United States by looking at critical infrastructure to disrupt or harm the viability of our way of life.[1]  </a:t>
            </a:r>
          </a:p>
        </p:txBody>
      </p:sp>
    </p:spTree>
    <p:extLst>
      <p:ext uri="{BB962C8B-B14F-4D97-AF65-F5344CB8AC3E}">
        <p14:creationId xmlns:p14="http://schemas.microsoft.com/office/powerpoint/2010/main" val="17512118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p:cNvSpPr>
            <a:spLocks noGrp="1"/>
          </p:cNvSpPr>
          <p:nvPr>
            <p:ph sz="quarter" idx="13"/>
          </p:nvPr>
        </p:nvSpPr>
        <p:spPr/>
        <p:txBody>
          <a:bodyPr/>
          <a:lstStyle/>
          <a:p>
            <a:r>
              <a:rPr lang="en-US" dirty="0"/>
              <a:t>(1). d1(</a:t>
            </a:r>
            <a:r>
              <a:rPr lang="en-US" dirty="0" err="1"/>
              <a:t>x,X,y,Y</a:t>
            </a:r>
            <a:r>
              <a:rPr lang="en-US" dirty="0"/>
              <a:t>)             T3 (2). i1(</a:t>
            </a:r>
            <a:r>
              <a:rPr lang="en-US" dirty="0" err="1"/>
              <a:t>y,Y,z,Z</a:t>
            </a:r>
            <a:r>
              <a:rPr lang="en-US" dirty="0"/>
              <a:t>)             T3  (3). (x &lt; y) ∧ IFD(</a:t>
            </a:r>
            <a:r>
              <a:rPr lang="en-US" dirty="0" err="1"/>
              <a:t>x,X,y,Y</a:t>
            </a:r>
            <a:r>
              <a:rPr lang="en-US" dirty="0"/>
              <a:t>)        1, Definition 7.1 (4). GFD(X,Y) ∧ x::X ∧ y::Y ∧ (F(</a:t>
            </a:r>
            <a:r>
              <a:rPr lang="en-US" dirty="0" err="1"/>
              <a:t>x,X</a:t>
            </a:r>
            <a:r>
              <a:rPr lang="en-US" dirty="0"/>
              <a:t>) → F(</a:t>
            </a:r>
            <a:r>
              <a:rPr lang="en-US" dirty="0" err="1"/>
              <a:t>y,Y</a:t>
            </a:r>
            <a:r>
              <a:rPr lang="en-US" dirty="0"/>
              <a:t>))   3, (8) (5). (y &lt; z) ∧ IIFD(</a:t>
            </a:r>
            <a:r>
              <a:rPr lang="en-US" dirty="0" err="1"/>
              <a:t>y,Y,z,Z</a:t>
            </a:r>
            <a:r>
              <a:rPr lang="en-US" dirty="0"/>
              <a:t>)        2, Definition 7.3 (6). z::Z ∧ ∃W (Subtype(Z,W) ∧ IFD(</a:t>
            </a:r>
            <a:r>
              <a:rPr lang="en-US" dirty="0" err="1"/>
              <a:t>y,Y,z,W</a:t>
            </a:r>
            <a:r>
              <a:rPr lang="en-US" dirty="0"/>
              <a:t>))   5, (9) (7). GFD(Y,W) ∧ y::Y ∧ z::W ∧ (F(</a:t>
            </a:r>
            <a:r>
              <a:rPr lang="en-US" dirty="0" err="1"/>
              <a:t>y,Y</a:t>
            </a:r>
            <a:r>
              <a:rPr lang="en-US" dirty="0"/>
              <a:t>) → F(</a:t>
            </a:r>
            <a:r>
              <a:rPr lang="en-US" dirty="0" err="1"/>
              <a:t>z,W</a:t>
            </a:r>
            <a:r>
              <a:rPr lang="en-US" dirty="0"/>
              <a:t>))  6, (8) (8). (x &lt; z)              3,5,TFP (9). GFD(X,W)             4,7, (7) (10). (x::X) ∧ (z::W)           4,7, EC (11). (F(</a:t>
            </a:r>
            <a:r>
              <a:rPr lang="en-US" dirty="0" err="1"/>
              <a:t>x,X</a:t>
            </a:r>
            <a:r>
              <a:rPr lang="en-US" dirty="0"/>
              <a:t>) → F(</a:t>
            </a:r>
            <a:r>
              <a:rPr lang="en-US" dirty="0" err="1"/>
              <a:t>z,W</a:t>
            </a:r>
            <a:r>
              <a:rPr lang="en-US" dirty="0"/>
              <a:t>))          4,7,TLI (12). GFD(X,W) ∧ (x::X) ∧ (z::W)  (F(</a:t>
            </a:r>
            <a:r>
              <a:rPr lang="en-US" dirty="0" err="1"/>
              <a:t>x,X</a:t>
            </a:r>
            <a:r>
              <a:rPr lang="en-US" dirty="0"/>
              <a:t>) → F(</a:t>
            </a:r>
            <a:r>
              <a:rPr lang="en-US" dirty="0" err="1"/>
              <a:t>z,W</a:t>
            </a:r>
            <a:r>
              <a:rPr lang="en-US" dirty="0"/>
              <a:t>)) 9,10,11,IC (13). IFD(</a:t>
            </a:r>
            <a:r>
              <a:rPr lang="en-US" dirty="0" err="1"/>
              <a:t>x,X,z,W</a:t>
            </a:r>
            <a:r>
              <a:rPr lang="en-US" dirty="0"/>
              <a:t>)           12, (8) (14). z::Z ∧ ∃W (Subtype(Z,W) ∧ IFD(</a:t>
            </a:r>
            <a:r>
              <a:rPr lang="en-US" dirty="0" err="1"/>
              <a:t>x,X,z,W</a:t>
            </a:r>
            <a:r>
              <a:rPr lang="en-US" dirty="0"/>
              <a:t>)   6,13,IC (15). IIFD(</a:t>
            </a:r>
            <a:r>
              <a:rPr lang="en-US" dirty="0" err="1"/>
              <a:t>x,X,z,Z</a:t>
            </a:r>
            <a:r>
              <a:rPr lang="en-US" dirty="0"/>
              <a:t>)           14, (9)  (16). (x &lt; z) ∧ IIFD(</a:t>
            </a:r>
            <a:r>
              <a:rPr lang="en-US" dirty="0" err="1"/>
              <a:t>x,X,z,Z</a:t>
            </a:r>
            <a:r>
              <a:rPr lang="en-US" dirty="0"/>
              <a:t>)        8,15, IC (17). i1(</a:t>
            </a:r>
            <a:r>
              <a:rPr lang="en-US" dirty="0" err="1"/>
              <a:t>x,X,z,Z</a:t>
            </a:r>
            <a:r>
              <a:rPr lang="en-US" dirty="0"/>
              <a:t>)          16, Definition 7.3 </a:t>
            </a:r>
          </a:p>
        </p:txBody>
      </p:sp>
      <p:sp>
        <p:nvSpPr>
          <p:cNvPr id="7" name="Date Placeholder 6"/>
          <p:cNvSpPr>
            <a:spLocks noGrp="1"/>
          </p:cNvSpPr>
          <p:nvPr>
            <p:ph type="dt" sz="half" idx="14"/>
          </p:nvPr>
        </p:nvSpPr>
        <p:spPr/>
        <p:txBody>
          <a:bodyPr/>
          <a:lstStyle/>
          <a:p>
            <a:r>
              <a:rPr lang="en-US"/>
              <a:t>3/2014</a:t>
            </a:r>
            <a:endParaRPr lang="en-US" dirty="0"/>
          </a:p>
        </p:txBody>
      </p:sp>
      <p:sp>
        <p:nvSpPr>
          <p:cNvPr id="8" name="Slide Number Placeholder 7"/>
          <p:cNvSpPr>
            <a:spLocks noGrp="1"/>
          </p:cNvSpPr>
          <p:nvPr>
            <p:ph type="sldNum" sz="quarter" idx="15"/>
          </p:nvPr>
        </p:nvSpPr>
        <p:spPr/>
        <p:txBody>
          <a:bodyPr/>
          <a:lstStyle/>
          <a:p>
            <a:fld id="{987D7693-E132-40A2-A808-4CF056E677D9}" type="slidenum">
              <a:rPr lang="en-US" smtClean="0"/>
              <a:t>9</a:t>
            </a:fld>
            <a:endParaRPr lang="en-US" dirty="0"/>
          </a:p>
        </p:txBody>
      </p:sp>
      <p:sp>
        <p:nvSpPr>
          <p:cNvPr id="9" name="Footer Placeholder 8"/>
          <p:cNvSpPr>
            <a:spLocks noGrp="1"/>
          </p:cNvSpPr>
          <p:nvPr>
            <p:ph type="ftr" sz="quarter" idx="16"/>
          </p:nvPr>
        </p:nvSpPr>
        <p:spPr/>
        <p:txBody>
          <a:bodyPr>
            <a:normAutofit fontScale="77500" lnSpcReduction="20000"/>
          </a:bodyPr>
          <a:lstStyle/>
          <a:p>
            <a:r>
              <a:rPr lang="en-US"/>
              <a:t>Copyright (c) 2012-2014 Data Access Technologies, Inc. as Model Driven Solutions</a:t>
            </a:r>
            <a:endParaRPr lang="en-US" dirty="0"/>
          </a:p>
        </p:txBody>
      </p:sp>
      <p:sp>
        <p:nvSpPr>
          <p:cNvPr id="10" name="Title 9"/>
          <p:cNvSpPr>
            <a:spLocks noGrp="1"/>
          </p:cNvSpPr>
          <p:nvPr>
            <p:ph type="title"/>
          </p:nvPr>
        </p:nvSpPr>
        <p:spPr/>
        <p:txBody>
          <a:bodyPr/>
          <a:lstStyle/>
          <a:p>
            <a:r>
              <a:rPr lang="en-US" dirty="0"/>
              <a:t>Is this a threat actor?</a:t>
            </a:r>
          </a:p>
        </p:txBody>
      </p:sp>
    </p:spTree>
    <p:extLst>
      <p:ext uri="{BB962C8B-B14F-4D97-AF65-F5344CB8AC3E}">
        <p14:creationId xmlns:p14="http://schemas.microsoft.com/office/powerpoint/2010/main" val="191687496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ylar">
  <a:themeElements>
    <a:clrScheme name="Mylar">
      <a:dk1>
        <a:srgbClr val="000000"/>
      </a:dk1>
      <a:lt1>
        <a:srgbClr val="FFFFFF"/>
      </a:lt1>
      <a:dk2>
        <a:srgbClr val="656162"/>
      </a:dk2>
      <a:lt2>
        <a:srgbClr val="E0DACC"/>
      </a:lt2>
      <a:accent1>
        <a:srgbClr val="4A5A7A"/>
      </a:accent1>
      <a:accent2>
        <a:srgbClr val="F7BD40"/>
      </a:accent2>
      <a:accent3>
        <a:srgbClr val="975C00"/>
      </a:accent3>
      <a:accent4>
        <a:srgbClr val="754D41"/>
      </a:accent4>
      <a:accent5>
        <a:srgbClr val="838995"/>
      </a:accent5>
      <a:accent6>
        <a:srgbClr val="687B66"/>
      </a:accent6>
      <a:hlink>
        <a:srgbClr val="B5740B"/>
      </a:hlink>
      <a:folHlink>
        <a:srgbClr val="7483A0"/>
      </a:folHlink>
    </a:clrScheme>
    <a:fontScheme name="Mylar">
      <a:majorFont>
        <a:latin typeface="Corbel"/>
        <a:ea typeface=""/>
        <a:cs typeface=""/>
        <a:font script="Jpan" typeface="HGｺﾞｼｯｸM"/>
        <a:font script="Hang" typeface="맑은 고딕"/>
        <a:font script="Hans" typeface="华文楷体"/>
        <a:font script="Hant" typeface="微軟正黑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맑은 고딕"/>
        <a:font script="Hans" typeface="华文楷体"/>
        <a:font script="Hant" typeface="微軟正黑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ylar">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effectStyle>
        <a:effectStyle>
          <a:effectLst>
            <a:innerShdw blurRad="50800" dist="25400" dir="13500000">
              <a:srgbClr val="000000">
                <a:alpha val="75000"/>
              </a:srgbClr>
            </a:innerShdw>
            <a:outerShdw blurRad="50800" dist="25400" dir="5400000" rotWithShape="0">
              <a:srgbClr val="000000">
                <a:alpha val="50000"/>
              </a:srgbClr>
            </a:outerShdw>
          </a:effectLst>
          <a:scene3d>
            <a:camera prst="orthographicFront">
              <a:rot lat="0" lon="0" rev="0"/>
            </a:camera>
            <a:lightRig rig="threePt" dir="tl"/>
          </a:scene3d>
          <a:sp3d prstMaterial="dkEdge">
            <a:bevelT w="25400" h="508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tint val="100000"/>
                <a:shade val="30000"/>
                <a:alpha val="100000"/>
                <a:satMod val="255000"/>
                <a:lumMod val="100000"/>
              </a:schemeClr>
            </a:gs>
          </a:gsLst>
          <a:path path="circle">
            <a:fillToRect l="50000" t="-80000" r="50000" b="180000"/>
          </a:path>
        </a:gradFill>
        <a:blipFill rotWithShape="1">
          <a:blip xmlns:r="http://schemas.openxmlformats.org/officeDocument/2006/relationships" r:embed="rId1">
            <a:duotone>
              <a:schemeClr val="phClr">
                <a:lumMod val="80000"/>
              </a:schemeClr>
              <a:schemeClr val="phClr">
                <a:tint val="50000"/>
                <a:lumMod val="150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TC101790491[[fn=Mylar]]</Template>
  <TotalTime>8651</TotalTime>
  <Words>1043</Words>
  <Application>Microsoft Office PowerPoint</Application>
  <PresentationFormat>On-screen Show (4:3)</PresentationFormat>
  <Paragraphs>133</Paragraphs>
  <Slides>15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Corbel</vt:lpstr>
      <vt:lpstr>Tahoma</vt:lpstr>
      <vt:lpstr>Tunga</vt:lpstr>
      <vt:lpstr>Mylar</vt:lpstr>
      <vt:lpstr>Semantic Information Modeling for Federation</vt:lpstr>
      <vt:lpstr>Operational Threat &amp; Risk Information Sharing and Analytics</vt:lpstr>
      <vt:lpstr>What we need is an integrating framework that supports automated data mapping</vt:lpstr>
      <vt:lpstr>Threat/Risk Conceptual Model Inputs</vt:lpstr>
      <vt:lpstr>What is a “Threat Actor”</vt:lpstr>
      <vt:lpstr>What is a threat actor? (Dictionary)</vt:lpstr>
      <vt:lpstr>What is a threat actor? (STIX)</vt:lpstr>
      <vt:lpstr>What is a threat actor?</vt:lpstr>
      <vt:lpstr>Is this a threat actor?</vt:lpstr>
      <vt:lpstr>What is a threat actor?</vt:lpstr>
      <vt:lpstr>What is a threat actor? (CCM Threat Model)</vt:lpstr>
      <vt:lpstr>Radical Thoughts</vt:lpstr>
      <vt:lpstr>Data represents concepts</vt:lpstr>
      <vt:lpstr>PowerPoint Presentation</vt:lpstr>
      <vt:lpstr>Example of “Pivoting” through a conceptual model</vt:lpstr>
    </vt:vector>
  </TitlesOfParts>
  <Company>Model Driven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AESIG Update</dc:title>
  <dc:creator>Cory Casanave</dc:creator>
  <cp:lastModifiedBy>Cory Casanave</cp:lastModifiedBy>
  <cp:revision>480</cp:revision>
  <cp:lastPrinted>2011-10-30T17:23:59Z</cp:lastPrinted>
  <dcterms:created xsi:type="dcterms:W3CDTF">2011-03-23T03:11:03Z</dcterms:created>
  <dcterms:modified xsi:type="dcterms:W3CDTF">2016-05-31T15:29:10Z</dcterms:modified>
</cp:coreProperties>
</file>