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256" r:id="rId2"/>
    <p:sldId id="427" r:id="rId3"/>
    <p:sldId id="428" r:id="rId4"/>
    <p:sldId id="429" r:id="rId5"/>
    <p:sldId id="280" r:id="rId6"/>
    <p:sldId id="334" r:id="rId7"/>
    <p:sldId id="431" r:id="rId8"/>
    <p:sldId id="443" r:id="rId9"/>
    <p:sldId id="432" r:id="rId10"/>
    <p:sldId id="433" r:id="rId11"/>
    <p:sldId id="434" r:id="rId12"/>
    <p:sldId id="412" r:id="rId13"/>
    <p:sldId id="435" r:id="rId14"/>
    <p:sldId id="414" r:id="rId15"/>
    <p:sldId id="436" r:id="rId16"/>
    <p:sldId id="416" r:id="rId17"/>
    <p:sldId id="417" r:id="rId18"/>
    <p:sldId id="440" r:id="rId19"/>
    <p:sldId id="437" r:id="rId20"/>
    <p:sldId id="439" r:id="rId21"/>
    <p:sldId id="442" r:id="rId22"/>
    <p:sldId id="441" r:id="rId23"/>
    <p:sldId id="418" r:id="rId24"/>
    <p:sldId id="419" r:id="rId25"/>
    <p:sldId id="420" r:id="rId26"/>
    <p:sldId id="421" r:id="rId27"/>
    <p:sldId id="422" r:id="rId28"/>
    <p:sldId id="423" r:id="rId29"/>
    <p:sldId id="424" r:id="rId30"/>
    <p:sldId id="425" r:id="rId31"/>
    <p:sldId id="426" r:id="rId3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4" autoAdjust="0"/>
    <p:restoredTop sz="96403" autoAdjust="0"/>
  </p:normalViewPr>
  <p:slideViewPr>
    <p:cSldViewPr>
      <p:cViewPr varScale="1">
        <p:scale>
          <a:sx n="39" d="100"/>
          <a:sy n="39" d="100"/>
        </p:scale>
        <p:origin x="123" y="3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5/23/2016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5/23/2016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a:t>Click to edit Master title style</a:t>
            </a:r>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chemeClr val="tx1"/>
                </a:solidFill>
                <a:latin typeface="Century Gothic"/>
                <a:cs typeface="Century Gothic"/>
              </a:defRPr>
            </a:lvl1pPr>
            <a:lvl2pPr marL="742950" indent="-285750">
              <a:buClr>
                <a:srgbClr val="149DEB"/>
              </a:buClr>
              <a:buFont typeface="Arial"/>
              <a:buChar char="•"/>
              <a:defRPr sz="2000" b="0" i="0">
                <a:solidFill>
                  <a:schemeClr val="tx1"/>
                </a:solidFill>
                <a:latin typeface="Century Gothic"/>
                <a:cs typeface="Century Gothic"/>
              </a:defRPr>
            </a:lvl2pPr>
            <a:lvl3pPr marL="1143000" indent="-228600">
              <a:buClr>
                <a:srgbClr val="149DEB"/>
              </a:buClr>
              <a:buFont typeface="Lucida Grande"/>
              <a:buChar char="–"/>
              <a:defRPr sz="1800" b="0" i="0">
                <a:solidFill>
                  <a:schemeClr val="tx1"/>
                </a:solidFill>
                <a:latin typeface="Century Gothic"/>
                <a:cs typeface="Century Gothic"/>
              </a:defRPr>
            </a:lvl3pPr>
            <a:lvl4pPr marL="1600200" indent="-228600">
              <a:buClr>
                <a:srgbClr val="149DEB"/>
              </a:buClr>
              <a:buFont typeface="Arial"/>
              <a:buChar char="•"/>
              <a:defRPr sz="1600" b="0" i="0">
                <a:solidFill>
                  <a:schemeClr val="tx1"/>
                </a:solidFill>
                <a:latin typeface="Century Gothic"/>
                <a:cs typeface="Century Gothic"/>
              </a:defRPr>
            </a:lvl4pPr>
            <a:lvl5pPr marL="2057400" indent="-228600">
              <a:buClr>
                <a:srgbClr val="149DEB"/>
              </a:buClr>
              <a:buFont typeface="Lucida Grande"/>
              <a:buChar char="»"/>
              <a:defRPr sz="1600" b="0" i="0">
                <a:solidFill>
                  <a:schemeClr val="tx1"/>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Tree>
    <p:extLst>
      <p:ext uri="{BB962C8B-B14F-4D97-AF65-F5344CB8AC3E}">
        <p14:creationId xmlns:p14="http://schemas.microsoft.com/office/powerpoint/2010/main" val="185908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javascript:%20void(0)" TargetMode="External"/><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Using threat and risk examples</a:t>
            </a:r>
          </a:p>
          <a:p>
            <a:r>
              <a:rPr lang="en-US" dirty="0"/>
              <a:t>Cory Casanave </a:t>
            </a:r>
          </a:p>
        </p:txBody>
      </p:sp>
      <p:sp>
        <p:nvSpPr>
          <p:cNvPr id="2" name="Title 1"/>
          <p:cNvSpPr>
            <a:spLocks noGrp="1"/>
          </p:cNvSpPr>
          <p:nvPr>
            <p:ph type="title"/>
          </p:nvPr>
        </p:nvSpPr>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734" y="3945118"/>
            <a:ext cx="5560449" cy="131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Example of structuring risk information</a:t>
            </a:r>
          </a:p>
        </p:txBody>
      </p:sp>
      <p:sp>
        <p:nvSpPr>
          <p:cNvPr id="4" name="TextBox 3"/>
          <p:cNvSpPr txBox="1"/>
          <p:nvPr/>
        </p:nvSpPr>
        <p:spPr>
          <a:xfrm>
            <a:off x="1676400" y="1308315"/>
            <a:ext cx="5562599" cy="923330"/>
          </a:xfrm>
          <a:prstGeom prst="rect">
            <a:avLst/>
          </a:prstGeom>
          <a:noFill/>
        </p:spPr>
        <p:txBody>
          <a:bodyPr wrap="square" rtlCol="0">
            <a:spAutoFit/>
          </a:bodyPr>
          <a:lstStyle/>
          <a:p>
            <a:r>
              <a:rPr lang="en-US" dirty="0"/>
              <a:t>In January 2015 Massachusetts faced the Hazard of major winter storms across the region.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572" y="2667000"/>
            <a:ext cx="36766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a:xfrm>
            <a:off x="2741371" y="1981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formalized as</a:t>
            </a:r>
          </a:p>
        </p:txBody>
      </p:sp>
      <p:sp>
        <p:nvSpPr>
          <p:cNvPr id="8" name="Down Arrow 7"/>
          <p:cNvSpPr/>
          <p:nvPr/>
        </p:nvSpPr>
        <p:spPr>
          <a:xfrm>
            <a:off x="2784119" y="3448050"/>
            <a:ext cx="3009900" cy="66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defined by</a:t>
            </a:r>
          </a:p>
        </p:txBody>
      </p:sp>
      <p:sp>
        <p:nvSpPr>
          <p:cNvPr id="6" name="Rounded Rectangular Callout 5"/>
          <p:cNvSpPr/>
          <p:nvPr/>
        </p:nvSpPr>
        <p:spPr>
          <a:xfrm>
            <a:off x="125171" y="3965947"/>
            <a:ext cx="2616200" cy="1066800"/>
          </a:xfrm>
          <a:prstGeom prst="wedgeRoundRectCallout">
            <a:avLst>
              <a:gd name="adj1" fmla="val 36687"/>
              <a:gd name="adj2" fmla="val 107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data syntax and vocabulary</a:t>
            </a:r>
          </a:p>
        </p:txBody>
      </p:sp>
      <p:sp>
        <p:nvSpPr>
          <p:cNvPr id="9" name="Flowchart: Document 8"/>
          <p:cNvSpPr/>
          <p:nvPr/>
        </p:nvSpPr>
        <p:spPr>
          <a:xfrm>
            <a:off x="1676400" y="5562600"/>
            <a:ext cx="5799317" cy="607557"/>
          </a:xfrm>
          <a:prstGeom prst="flowChartDocumen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&lt;</a:t>
            </a:r>
            <a:r>
              <a:rPr lang="en-US" sz="1400" dirty="0" err="1"/>
              <a:t>drn:PotentialDanger</a:t>
            </a:r>
            <a:r>
              <a:rPr lang="en-US" sz="1400" dirty="0"/>
              <a:t>&gt;Major winter storms&lt;/</a:t>
            </a:r>
            <a:r>
              <a:rPr lang="en-US" sz="1400" dirty="0" err="1"/>
              <a:t>drn:PotentialDanger</a:t>
            </a:r>
            <a:r>
              <a:rPr lang="en-US" sz="1400" dirty="0"/>
              <a:t>&gt;</a:t>
            </a:r>
          </a:p>
        </p:txBody>
      </p:sp>
      <p:sp>
        <p:nvSpPr>
          <p:cNvPr id="13" name="Down Arrow 12"/>
          <p:cNvSpPr/>
          <p:nvPr/>
        </p:nvSpPr>
        <p:spPr>
          <a:xfrm>
            <a:off x="2784119" y="4648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Maps To</a:t>
            </a:r>
          </a:p>
        </p:txBody>
      </p:sp>
      <p:sp>
        <p:nvSpPr>
          <p:cNvPr id="3" name="Footer Placeholder 2"/>
          <p:cNvSpPr>
            <a:spLocks noGrp="1"/>
          </p:cNvSpPr>
          <p:nvPr>
            <p:ph type="ftr" sz="quarter" idx="12"/>
          </p:nvPr>
        </p:nvSpPr>
        <p:spPr/>
        <p:txBody>
          <a:bodyPr/>
          <a:lstStyle/>
          <a:p>
            <a:r>
              <a:rPr lang="en-US"/>
              <a:t>OMG Threat &amp; Risk for STIDS 2015</a:t>
            </a:r>
          </a:p>
        </p:txBody>
      </p:sp>
      <p:sp>
        <p:nvSpPr>
          <p:cNvPr id="7" name="Slide Number Placeholder 6"/>
          <p:cNvSpPr>
            <a:spLocks noGrp="1"/>
          </p:cNvSpPr>
          <p:nvPr>
            <p:ph type="sldNum" sz="quarter" idx="11"/>
          </p:nvPr>
        </p:nvSpPr>
        <p:spPr/>
        <p:txBody>
          <a:bodyPr/>
          <a:lstStyle/>
          <a:p>
            <a:fld id="{C5349D12-3EF0-44B0-8484-0F10BE0E01DA}" type="slidenum">
              <a:rPr lang="en-US" smtClean="0"/>
              <a:t>10</a:t>
            </a:fld>
            <a:endParaRPr lang="en-US"/>
          </a:p>
        </p:txBody>
      </p:sp>
      <p:sp>
        <p:nvSpPr>
          <p:cNvPr id="10" name="Date Placeholder 9"/>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55466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Potential Storm? Who said this?</a:t>
            </a:r>
          </a:p>
        </p:txBody>
      </p:sp>
      <p:pic>
        <p:nvPicPr>
          <p:cNvPr id="3" name="Picture -410558100.jpg" descr="-410558100.jpg"/>
          <p:cNvPicPr preferRelativeResize="0">
            <a:picLocks/>
          </p:cNvPicPr>
          <p:nvPr/>
        </p:nvPicPr>
        <p:blipFill>
          <a:blip r:embed="rId2" cstate="print"/>
          <a:stretch>
            <a:fillRect/>
          </a:stretch>
        </p:blipFill>
        <p:spPr>
          <a:xfrm>
            <a:off x="1143000" y="1219200"/>
            <a:ext cx="6934200" cy="5181600"/>
          </a:xfrm>
          <a:prstGeom prst="rect">
            <a:avLst/>
          </a:prstGeom>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11</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213513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12</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3" name="Title 12"/>
          <p:cNvSpPr>
            <a:spLocks noGrp="1"/>
          </p:cNvSpPr>
          <p:nvPr>
            <p:ph type="title"/>
          </p:nvPr>
        </p:nvSpPr>
        <p:spPr>
          <a:xfrm>
            <a:off x="352426" y="0"/>
            <a:ext cx="7680960" cy="685800"/>
          </a:xfrm>
        </p:spPr>
        <p:txBody>
          <a:bodyPr>
            <a:normAutofit fontScale="90000"/>
          </a:bodyPr>
          <a:lstStyle/>
          <a:p>
            <a:r>
              <a:rPr lang="en-US" dirty="0"/>
              <a:t>Example Snippet</a:t>
            </a:r>
          </a:p>
        </p:txBody>
      </p:sp>
      <p:pic>
        <p:nvPicPr>
          <p:cNvPr id="12" name="Picture 11"/>
          <p:cNvPicPr>
            <a:picLocks noChangeAspect="1"/>
          </p:cNvPicPr>
          <p:nvPr/>
        </p:nvPicPr>
        <p:blipFill>
          <a:blip r:embed="rId2"/>
          <a:stretch>
            <a:fillRect/>
          </a:stretch>
        </p:blipFill>
        <p:spPr>
          <a:xfrm>
            <a:off x="914400" y="886564"/>
            <a:ext cx="7631746" cy="5904762"/>
          </a:xfrm>
          <a:prstGeom prst="rect">
            <a:avLst/>
          </a:prstGeom>
        </p:spPr>
      </p:pic>
    </p:spTree>
    <p:extLst>
      <p:ext uri="{BB962C8B-B14F-4D97-AF65-F5344CB8AC3E}">
        <p14:creationId xmlns:p14="http://schemas.microsoft.com/office/powerpoint/2010/main" val="8530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Conceptual Model Layering</a:t>
            </a:r>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Library – Provides concepts and links across multiple viewpoints, not just threat/risk. E.G. Person,  Objective</a:t>
            </a:r>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  Foundational concepts for modeling anything: Entities, Roles, Relations, Types, Information, Rules, Identity, Etc…</a:t>
            </a:r>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Cross-risk/threat – specific “wide and shallow” risk and threat concepts/ E.G. Risk, threat, danger, consequence</a:t>
            </a:r>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threat situational awareness and response</a:t>
            </a:r>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risk  evaluation and mediation</a:t>
            </a:r>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of the model from SIMF</a:t>
            </a:r>
          </a:p>
        </p:txBody>
      </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13</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2344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810" y="0"/>
            <a:ext cx="9251146" cy="6904113"/>
          </a:xfrm>
          <a:prstGeom prst="rect">
            <a:avLst/>
          </a:prstGeom>
        </p:spPr>
      </p:pic>
    </p:spTree>
    <p:extLst>
      <p:ext uri="{BB962C8B-B14F-4D97-AF65-F5344CB8AC3E}">
        <p14:creationId xmlns:p14="http://schemas.microsoft.com/office/powerpoint/2010/main" val="426152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a:t>
            </a:r>
          </a:p>
        </p:txBody>
      </p:sp>
      <p:sp>
        <p:nvSpPr>
          <p:cNvPr id="5" name="Title 4"/>
          <p:cNvSpPr>
            <a:spLocks noGrp="1"/>
          </p:cNvSpPr>
          <p:nvPr>
            <p:ph type="title"/>
          </p:nvPr>
        </p:nvSpPr>
        <p:spPr>
          <a:xfrm>
            <a:off x="339956" y="533400"/>
            <a:ext cx="7680960" cy="685800"/>
          </a:xfrm>
        </p:spPr>
        <p:txBody>
          <a:bodyPr>
            <a:normAutofit fontScale="90000"/>
          </a:bodyPr>
          <a:lstStyle/>
          <a:p>
            <a:r>
              <a:rPr lang="en-US" dirty="0"/>
              <a:t>Critical Components – conceptual models and mappings</a:t>
            </a:r>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Profile</a:t>
            </a:r>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Profile</a:t>
            </a:r>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XSD Profile </a:t>
            </a:r>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NIEM-UML</a:t>
            </a:r>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 Mapping</a:t>
            </a:r>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and threat-risk conceptual models</a:t>
            </a:r>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Mapping</a:t>
            </a:r>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UML XSD Import</a:t>
            </a:r>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4" name="Rectangle 23"/>
          <p:cNvSpPr/>
          <p:nvPr/>
        </p:nvSpPr>
        <p:spPr>
          <a:xfrm>
            <a:off x="0" y="1668605"/>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External</a:t>
            </a:r>
          </a:p>
        </p:txBody>
      </p:sp>
      <p:sp>
        <p:nvSpPr>
          <p:cNvPr id="14" name="Footer Placeholder 13"/>
          <p:cNvSpPr>
            <a:spLocks noGrp="1"/>
          </p:cNvSpPr>
          <p:nvPr>
            <p:ph type="ftr" sz="quarter" idx="12"/>
          </p:nvPr>
        </p:nvSpPr>
        <p:spPr/>
        <p:txBody>
          <a:bodyPr/>
          <a:lstStyle/>
          <a:p>
            <a:r>
              <a:rPr lang="en-US"/>
              <a:t>OMG Threat &amp; Risk for STIDS 2015</a:t>
            </a:r>
          </a:p>
        </p:txBody>
      </p:sp>
      <p:sp>
        <p:nvSpPr>
          <p:cNvPr id="25" name="Slide Number Placeholder 24"/>
          <p:cNvSpPr>
            <a:spLocks noGrp="1"/>
          </p:cNvSpPr>
          <p:nvPr>
            <p:ph type="sldNum" sz="quarter" idx="11"/>
          </p:nvPr>
        </p:nvSpPr>
        <p:spPr/>
        <p:txBody>
          <a:bodyPr/>
          <a:lstStyle/>
          <a:p>
            <a:fld id="{C5349D12-3EF0-44B0-8484-0F10BE0E01DA}" type="slidenum">
              <a:rPr lang="en-US" smtClean="0"/>
              <a:t>15</a:t>
            </a:fld>
            <a:endParaRPr lang="en-US"/>
          </a:p>
        </p:txBody>
      </p:sp>
      <p:sp>
        <p:nvSpPr>
          <p:cNvPr id="26" name="Date Placeholder 2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418979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16</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8" name="Title 7"/>
          <p:cNvSpPr>
            <a:spLocks noGrp="1"/>
          </p:cNvSpPr>
          <p:nvPr>
            <p:ph type="title"/>
          </p:nvPr>
        </p:nvSpPr>
        <p:spPr>
          <a:xfrm>
            <a:off x="352426" y="43543"/>
            <a:ext cx="7680960" cy="718457"/>
          </a:xfrm>
        </p:spPr>
        <p:txBody>
          <a:bodyPr/>
          <a:lstStyle/>
          <a:p>
            <a:r>
              <a:rPr lang="en-US" dirty="0"/>
              <a:t>Mapping Example</a:t>
            </a:r>
          </a:p>
        </p:txBody>
      </p:sp>
      <p:pic>
        <p:nvPicPr>
          <p:cNvPr id="7" name="Picture 6"/>
          <p:cNvPicPr>
            <a:picLocks noChangeAspect="1"/>
          </p:cNvPicPr>
          <p:nvPr/>
        </p:nvPicPr>
        <p:blipFill>
          <a:blip r:embed="rId2"/>
          <a:stretch>
            <a:fillRect/>
          </a:stretch>
        </p:blipFill>
        <p:spPr>
          <a:xfrm>
            <a:off x="-304800" y="1042261"/>
            <a:ext cx="9753703" cy="5815739"/>
          </a:xfrm>
          <a:prstGeom prst="rect">
            <a:avLst/>
          </a:prstGeom>
        </p:spPr>
      </p:pic>
    </p:spTree>
    <p:extLst>
      <p:ext uri="{BB962C8B-B14F-4D97-AF65-F5344CB8AC3E}">
        <p14:creationId xmlns:p14="http://schemas.microsoft.com/office/powerpoint/2010/main" val="144617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0" y="-76200"/>
            <a:ext cx="9372497" cy="7046990"/>
          </a:xfrm>
          <a:prstGeom prst="rect">
            <a:avLst/>
          </a:prstGeom>
        </p:spPr>
      </p:pic>
    </p:spTree>
    <p:extLst>
      <p:ext uri="{BB962C8B-B14F-4D97-AF65-F5344CB8AC3E}">
        <p14:creationId xmlns:p14="http://schemas.microsoft.com/office/powerpoint/2010/main" val="108211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The Federation Engine</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Implementing Semantic Federation</a:t>
            </a:r>
          </a:p>
        </p:txBody>
      </p:sp>
      <p:pic>
        <p:nvPicPr>
          <p:cNvPr id="8" name="Picture 7" descr="http://www.ex-astris-scientia.org/gallery/other/ufp-emblem.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6" y="4539174"/>
            <a:ext cx="2295525" cy="1771650"/>
          </a:xfrm>
          <a:prstGeom prst="rect">
            <a:avLst/>
          </a:prstGeom>
          <a:noFill/>
          <a:ln>
            <a:noFill/>
          </a:ln>
        </p:spPr>
      </p:pic>
      <p:pic>
        <p:nvPicPr>
          <p:cNvPr id="9" name="Picture 8" descr="http://ts3.mm.bing.net/th?id=HN.607989931651828386&amp;pid=15.1&amp;H=120&amp;W=160">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1499" y="5047809"/>
            <a:ext cx="1985645" cy="1323975"/>
          </a:xfrm>
          <a:prstGeom prst="rect">
            <a:avLst/>
          </a:prstGeom>
          <a:noFill/>
          <a:ln>
            <a:noFill/>
          </a:ln>
        </p:spPr>
      </p:pic>
    </p:spTree>
    <p:extLst>
      <p:ext uri="{BB962C8B-B14F-4D97-AF65-F5344CB8AC3E}">
        <p14:creationId xmlns:p14="http://schemas.microsoft.com/office/powerpoint/2010/main" val="285743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of our knowledge</a:t>
            </a:r>
          </a:p>
        </p:txBody>
      </p:sp>
      <p:sp>
        <p:nvSpPr>
          <p:cNvPr id="3" name="Flowchart: Magnetic Disk 2"/>
          <p:cNvSpPr/>
          <p:nvPr/>
        </p:nvSpPr>
        <p:spPr>
          <a:xfrm>
            <a:off x="1633537" y="4176712"/>
            <a:ext cx="2895600" cy="12334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Federated Repository</a:t>
            </a:r>
          </a:p>
        </p:txBody>
      </p:sp>
      <p:sp>
        <p:nvSpPr>
          <p:cNvPr id="4" name="Flowchart: Magnetic Disk 3"/>
          <p:cNvSpPr/>
          <p:nvPr/>
        </p:nvSpPr>
        <p:spPr>
          <a:xfrm>
            <a:off x="1785937"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Situational Context</a:t>
            </a:r>
          </a:p>
        </p:txBody>
      </p:sp>
      <p:sp>
        <p:nvSpPr>
          <p:cNvPr id="5" name="Flowchart: Magnetic Disk 4"/>
          <p:cNvSpPr/>
          <p:nvPr/>
        </p:nvSpPr>
        <p:spPr>
          <a:xfrm>
            <a:off x="3181349"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Risk</a:t>
            </a:r>
          </a:p>
          <a:p>
            <a:pPr algn="ctr"/>
            <a:r>
              <a:rPr lang="en-US" sz="1600" dirty="0"/>
              <a:t>Context</a:t>
            </a:r>
          </a:p>
        </p:txBody>
      </p:sp>
      <p:sp>
        <p:nvSpPr>
          <p:cNvPr id="6" name="Rounded Rectangular Callout 5"/>
          <p:cNvSpPr/>
          <p:nvPr/>
        </p:nvSpPr>
        <p:spPr>
          <a:xfrm>
            <a:off x="642937" y="2500312"/>
            <a:ext cx="1066800" cy="533400"/>
          </a:xfrm>
          <a:prstGeom prst="wedgeRoundRectCallout">
            <a:avLst>
              <a:gd name="adj1" fmla="val 7259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a:t>
            </a:r>
          </a:p>
          <a:p>
            <a:pPr algn="ctr"/>
            <a:r>
              <a:rPr lang="en-US" dirty="0"/>
              <a:t>View</a:t>
            </a:r>
          </a:p>
        </p:txBody>
      </p:sp>
      <p:sp>
        <p:nvSpPr>
          <p:cNvPr id="7" name="Rounded Rectangular Callout 6"/>
          <p:cNvSpPr/>
          <p:nvPr/>
        </p:nvSpPr>
        <p:spPr>
          <a:xfrm>
            <a:off x="1809749" y="2500312"/>
            <a:ext cx="1066800" cy="533400"/>
          </a:xfrm>
          <a:prstGeom prst="wedgeRoundRectCallout">
            <a:avLst>
              <a:gd name="adj1" fmla="val -5082"/>
              <a:gd name="adj2" fmla="val 14084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p>
          <a:p>
            <a:pPr algn="ctr"/>
            <a:r>
              <a:rPr lang="en-US" dirty="0"/>
              <a:t>View</a:t>
            </a:r>
          </a:p>
        </p:txBody>
      </p:sp>
      <p:sp>
        <p:nvSpPr>
          <p:cNvPr id="8" name="Rounded Rectangular Callout 7"/>
          <p:cNvSpPr/>
          <p:nvPr/>
        </p:nvSpPr>
        <p:spPr>
          <a:xfrm>
            <a:off x="3105149" y="2500312"/>
            <a:ext cx="1066800" cy="533400"/>
          </a:xfrm>
          <a:prstGeom prst="wedgeRoundRectCallout">
            <a:avLst>
              <a:gd name="adj1" fmla="val 275"/>
              <a:gd name="adj2" fmla="val 154241"/>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KDM</a:t>
            </a:r>
          </a:p>
          <a:p>
            <a:pPr algn="ctr"/>
            <a:r>
              <a:rPr lang="en-US" dirty="0"/>
              <a:t>View</a:t>
            </a:r>
          </a:p>
        </p:txBody>
      </p:sp>
      <p:sp>
        <p:nvSpPr>
          <p:cNvPr id="9" name="Rounded Rectangular Callout 8"/>
          <p:cNvSpPr/>
          <p:nvPr/>
        </p:nvSpPr>
        <p:spPr>
          <a:xfrm>
            <a:off x="4310061" y="2500312"/>
            <a:ext cx="1362076" cy="533400"/>
          </a:xfrm>
          <a:prstGeom prst="wedgeRoundRectCallout">
            <a:avLst>
              <a:gd name="adj1" fmla="val -7070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Conceptual</a:t>
            </a:r>
          </a:p>
          <a:p>
            <a:pPr algn="ctr"/>
            <a:r>
              <a:rPr lang="en-US" sz="1600" dirty="0"/>
              <a:t>View</a:t>
            </a:r>
          </a:p>
        </p:txBody>
      </p:sp>
      <p:sp>
        <p:nvSpPr>
          <p:cNvPr id="10" name="Right Brace 9"/>
          <p:cNvSpPr/>
          <p:nvPr/>
        </p:nvSpPr>
        <p:spPr>
          <a:xfrm>
            <a:off x="5191124" y="4329112"/>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91200" y="4497347"/>
            <a:ext cx="2074350" cy="369332"/>
          </a:xfrm>
          <a:prstGeom prst="rect">
            <a:avLst/>
          </a:prstGeom>
          <a:noFill/>
        </p:spPr>
        <p:txBody>
          <a:bodyPr wrap="none" rtlCol="0">
            <a:spAutoFit/>
          </a:bodyPr>
          <a:lstStyle/>
          <a:p>
            <a:r>
              <a:rPr lang="en-US" dirty="0"/>
              <a:t>Everything we know</a:t>
            </a:r>
          </a:p>
        </p:txBody>
      </p:sp>
      <p:sp>
        <p:nvSpPr>
          <p:cNvPr id="12" name="Right Brace 11"/>
          <p:cNvSpPr/>
          <p:nvPr/>
        </p:nvSpPr>
        <p:spPr>
          <a:xfrm>
            <a:off x="5191124" y="3571278"/>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791200" y="3739513"/>
            <a:ext cx="3077253" cy="369332"/>
          </a:xfrm>
          <a:prstGeom prst="rect">
            <a:avLst/>
          </a:prstGeom>
          <a:noFill/>
        </p:spPr>
        <p:txBody>
          <a:bodyPr wrap="none" rtlCol="0">
            <a:spAutoFit/>
          </a:bodyPr>
          <a:lstStyle/>
          <a:p>
            <a:r>
              <a:rPr lang="en-US" dirty="0"/>
              <a:t>What we want to trust and see</a:t>
            </a:r>
          </a:p>
        </p:txBody>
      </p:sp>
      <p:sp>
        <p:nvSpPr>
          <p:cNvPr id="14" name="Right Brace 13"/>
          <p:cNvSpPr/>
          <p:nvPr/>
        </p:nvSpPr>
        <p:spPr>
          <a:xfrm>
            <a:off x="5753100" y="2414111"/>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353176" y="2582346"/>
            <a:ext cx="2274725" cy="369332"/>
          </a:xfrm>
          <a:prstGeom prst="rect">
            <a:avLst/>
          </a:prstGeom>
          <a:noFill/>
        </p:spPr>
        <p:txBody>
          <a:bodyPr wrap="none" rtlCol="0">
            <a:spAutoFit/>
          </a:bodyPr>
          <a:lstStyle/>
          <a:p>
            <a:r>
              <a:rPr lang="en-US" dirty="0"/>
              <a:t>How we want to see it</a:t>
            </a:r>
          </a:p>
        </p:txBody>
      </p:sp>
    </p:spTree>
    <p:extLst>
      <p:ext uri="{BB962C8B-B14F-4D97-AF65-F5344CB8AC3E}">
        <p14:creationId xmlns:p14="http://schemas.microsoft.com/office/powerpoint/2010/main" val="363433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Problem Space</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tx1"/>
                </a:solidFill>
              </a:rPr>
              <a:t>There is a critical need to understand and mitigate threats and risks – to “connect the dots”.</a:t>
            </a:r>
          </a:p>
          <a:p>
            <a:r>
              <a:rPr lang="en-US" dirty="0">
                <a:solidFill>
                  <a:schemeClr val="tx1"/>
                </a:solidFill>
              </a:rPr>
              <a:t>The Landscape of threats is changing</a:t>
            </a:r>
          </a:p>
          <a:p>
            <a:pPr lvl="1"/>
            <a:r>
              <a:rPr lang="en-US" dirty="0">
                <a:solidFill>
                  <a:schemeClr val="tx1"/>
                </a:solidFill>
              </a:rPr>
              <a:t>Multiple attack vectors, cyber/physical and other</a:t>
            </a:r>
          </a:p>
          <a:p>
            <a:pPr lvl="1"/>
            <a:r>
              <a:rPr lang="en-US" dirty="0">
                <a:solidFill>
                  <a:schemeClr val="tx1"/>
                </a:solidFill>
              </a:rPr>
              <a:t>Advanced threats utilize multiple vulnerabilities</a:t>
            </a:r>
          </a:p>
          <a:p>
            <a:r>
              <a:rPr lang="en-US" dirty="0">
                <a:solidFill>
                  <a:schemeClr val="tx1"/>
                </a:solidFill>
              </a:rPr>
              <a:t>There are multiple communities addressing the same threats</a:t>
            </a:r>
          </a:p>
          <a:p>
            <a:pPr lvl="1"/>
            <a:r>
              <a:rPr lang="en-US" dirty="0"/>
              <a:t>Cyber/physical, emergency management, safety, defense, etc.</a:t>
            </a:r>
            <a:endParaRPr lang="en-US" dirty="0">
              <a:solidFill>
                <a:schemeClr val="tx1"/>
              </a:solidFill>
            </a:endParaRPr>
          </a:p>
          <a:p>
            <a:r>
              <a:rPr lang="en-US" dirty="0">
                <a:solidFill>
                  <a:schemeClr val="tx1"/>
                </a:solidFill>
              </a:rPr>
              <a:t>No comprehensive consistent semantic framework</a:t>
            </a:r>
          </a:p>
          <a:p>
            <a:pPr lvl="1"/>
            <a:r>
              <a:rPr lang="en-US" dirty="0">
                <a:solidFill>
                  <a:schemeClr val="tx1"/>
                </a:solidFill>
              </a:rPr>
              <a:t>Existing systems provide insular treatment of threat/risk relationships</a:t>
            </a:r>
          </a:p>
          <a:p>
            <a:pPr lvl="1"/>
            <a:r>
              <a:rPr lang="en-US" dirty="0">
                <a:solidFill>
                  <a:schemeClr val="tx1"/>
                </a:solidFill>
              </a:rPr>
              <a:t>Comprehensive system would allow system-of-systems interoperability (private/private, public/private)</a:t>
            </a:r>
          </a:p>
          <a:p>
            <a:endParaRPr lang="en-US" dirty="0">
              <a:solidFill>
                <a:schemeClr val="tx1"/>
              </a:solidFill>
            </a:endParaRPr>
          </a:p>
        </p:txBody>
      </p:sp>
    </p:spTree>
    <p:extLst>
      <p:ext uri="{BB962C8B-B14F-4D97-AF65-F5344CB8AC3E}">
        <p14:creationId xmlns:p14="http://schemas.microsoft.com/office/powerpoint/2010/main" val="286425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lowchart: Process 90"/>
          <p:cNvSpPr/>
          <p:nvPr/>
        </p:nvSpPr>
        <p:spPr>
          <a:xfrm>
            <a:off x="1943100" y="4798581"/>
            <a:ext cx="1295400" cy="1121766"/>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89" name="Flowchart: Process 88"/>
          <p:cNvSpPr/>
          <p:nvPr/>
        </p:nvSpPr>
        <p:spPr>
          <a:xfrm>
            <a:off x="1943100" y="1532955"/>
            <a:ext cx="1295400" cy="1984942"/>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5" name="Rounded Rectangle 4"/>
          <p:cNvSpPr/>
          <p:nvPr/>
        </p:nvSpPr>
        <p:spPr>
          <a:xfrm>
            <a:off x="88900" y="1158873"/>
            <a:ext cx="1854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Information</a:t>
            </a:r>
          </a:p>
          <a:p>
            <a:pPr algn="ctr"/>
            <a:r>
              <a:rPr lang="en-US" dirty="0"/>
              <a:t>Provider</a:t>
            </a:r>
          </a:p>
        </p:txBody>
      </p:sp>
      <p:sp>
        <p:nvSpPr>
          <p:cNvPr id="6" name="Rounded Rectangle 5"/>
          <p:cNvSpPr/>
          <p:nvPr/>
        </p:nvSpPr>
        <p:spPr>
          <a:xfrm>
            <a:off x="865909" y="192687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Application</a:t>
            </a:r>
          </a:p>
          <a:p>
            <a:pPr algn="ctr"/>
            <a:r>
              <a:rPr lang="en-US" sz="1400" dirty="0">
                <a:solidFill>
                  <a:schemeClr val="bg2"/>
                </a:solidFill>
              </a:rPr>
              <a:t>Interface</a:t>
            </a:r>
          </a:p>
        </p:txBody>
      </p:sp>
      <p:sp>
        <p:nvSpPr>
          <p:cNvPr id="7" name="Rounded Rectangle 6"/>
          <p:cNvSpPr/>
          <p:nvPr/>
        </p:nvSpPr>
        <p:spPr>
          <a:xfrm>
            <a:off x="865909" y="263172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 DBMS</a:t>
            </a:r>
          </a:p>
        </p:txBody>
      </p:sp>
      <p:sp>
        <p:nvSpPr>
          <p:cNvPr id="8" name="Rectangle 7"/>
          <p:cNvSpPr/>
          <p:nvPr/>
        </p:nvSpPr>
        <p:spPr>
          <a:xfrm>
            <a:off x="3238499" y="1158873"/>
            <a:ext cx="3286991" cy="288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Provider’s Gateway</a:t>
            </a:r>
          </a:p>
        </p:txBody>
      </p:sp>
      <p:sp>
        <p:nvSpPr>
          <p:cNvPr id="9" name="Rounded Rectangle 8"/>
          <p:cNvSpPr/>
          <p:nvPr/>
        </p:nvSpPr>
        <p:spPr>
          <a:xfrm>
            <a:off x="2781300" y="1926875"/>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API</a:t>
            </a:r>
          </a:p>
          <a:p>
            <a:pPr algn="ctr"/>
            <a:r>
              <a:rPr lang="en-US" sz="1400" dirty="0" err="1">
                <a:solidFill>
                  <a:schemeClr val="bg2"/>
                </a:solidFill>
              </a:rPr>
              <a:t>Gatelet</a:t>
            </a:r>
            <a:endParaRPr lang="en-US" sz="1400" dirty="0">
              <a:solidFill>
                <a:schemeClr val="bg2"/>
              </a:solidFill>
            </a:endParaRPr>
          </a:p>
        </p:txBody>
      </p:sp>
      <p:sp>
        <p:nvSpPr>
          <p:cNvPr id="10" name="Rounded Rectangle 9"/>
          <p:cNvSpPr/>
          <p:nvPr/>
        </p:nvSpPr>
        <p:spPr>
          <a:xfrm>
            <a:off x="2781300" y="2641596"/>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a:t>
            </a:r>
          </a:p>
          <a:p>
            <a:pPr algn="ctr"/>
            <a:r>
              <a:rPr lang="en-US" sz="1400" dirty="0" err="1">
                <a:solidFill>
                  <a:schemeClr val="bg2"/>
                </a:solidFill>
              </a:rPr>
              <a:t>Gatelet</a:t>
            </a:r>
            <a:endParaRPr lang="en-US" sz="1400" dirty="0">
              <a:solidFill>
                <a:schemeClr val="bg2"/>
              </a:solidFill>
            </a:endParaRPr>
          </a:p>
        </p:txBody>
      </p:sp>
      <p:sp>
        <p:nvSpPr>
          <p:cNvPr id="11" name="Rounded Rectangle 10"/>
          <p:cNvSpPr/>
          <p:nvPr/>
        </p:nvSpPr>
        <p:spPr>
          <a:xfrm>
            <a:off x="5410262" y="2794146"/>
            <a:ext cx="1326144" cy="723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13" name="Rounded Rectangle 12"/>
          <p:cNvSpPr/>
          <p:nvPr/>
        </p:nvSpPr>
        <p:spPr>
          <a:xfrm>
            <a:off x="6654862" y="2854397"/>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sp>
        <p:nvSpPr>
          <p:cNvPr id="14" name="Rounded Rectangle 13"/>
          <p:cNvSpPr/>
          <p:nvPr/>
        </p:nvSpPr>
        <p:spPr>
          <a:xfrm>
            <a:off x="5410262" y="1625251"/>
            <a:ext cx="1334694" cy="5286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Web Browser</a:t>
            </a:r>
          </a:p>
          <a:p>
            <a:pPr algn="ctr"/>
            <a:r>
              <a:rPr lang="en-US" sz="1400" dirty="0" err="1">
                <a:solidFill>
                  <a:schemeClr val="bg2"/>
                </a:solidFill>
              </a:rPr>
              <a:t>Gatelet</a:t>
            </a:r>
            <a:endParaRPr lang="en-US" sz="1400" dirty="0">
              <a:solidFill>
                <a:schemeClr val="bg2"/>
              </a:solidFill>
            </a:endParaRPr>
          </a:p>
        </p:txBody>
      </p:sp>
      <p:cxnSp>
        <p:nvCxnSpPr>
          <p:cNvPr id="16" name="Straight Connector 15"/>
          <p:cNvCxnSpPr>
            <a:stCxn id="6" idx="3"/>
            <a:endCxn id="9" idx="1"/>
          </p:cNvCxnSpPr>
          <p:nvPr/>
        </p:nvCxnSpPr>
        <p:spPr>
          <a:xfrm>
            <a:off x="2175266" y="2203100"/>
            <a:ext cx="606034"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0" idx="1"/>
          </p:cNvCxnSpPr>
          <p:nvPr/>
        </p:nvCxnSpPr>
        <p:spPr>
          <a:xfrm>
            <a:off x="2175266" y="2907950"/>
            <a:ext cx="606034" cy="987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095734" y="203103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cxnSp>
        <p:nvCxnSpPr>
          <p:cNvPr id="21" name="Straight Connector 20"/>
          <p:cNvCxnSpPr>
            <a:stCxn id="9" idx="3"/>
            <a:endCxn id="112" idx="1"/>
          </p:cNvCxnSpPr>
          <p:nvPr/>
        </p:nvCxnSpPr>
        <p:spPr>
          <a:xfrm>
            <a:off x="3911600" y="2203100"/>
            <a:ext cx="184134" cy="467374"/>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12" idx="1"/>
          </p:cNvCxnSpPr>
          <p:nvPr/>
        </p:nvCxnSpPr>
        <p:spPr>
          <a:xfrm flipV="1">
            <a:off x="3911600" y="2670474"/>
            <a:ext cx="184134" cy="2473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2" idx="3"/>
            <a:endCxn id="11" idx="1"/>
          </p:cNvCxnSpPr>
          <p:nvPr/>
        </p:nvCxnSpPr>
        <p:spPr>
          <a:xfrm>
            <a:off x="5226034" y="2670474"/>
            <a:ext cx="184228" cy="48554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2" idx="3"/>
            <a:endCxn id="14" idx="1"/>
          </p:cNvCxnSpPr>
          <p:nvPr/>
        </p:nvCxnSpPr>
        <p:spPr>
          <a:xfrm flipV="1">
            <a:off x="5226034" y="1889569"/>
            <a:ext cx="184228" cy="78090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8900" y="4421180"/>
            <a:ext cx="1854200" cy="1682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a:t>
            </a:r>
          </a:p>
          <a:p>
            <a:pPr algn="ctr"/>
            <a:r>
              <a:rPr lang="en-US" dirty="0"/>
              <a:t>System</a:t>
            </a:r>
          </a:p>
        </p:txBody>
      </p:sp>
      <p:sp>
        <p:nvSpPr>
          <p:cNvPr id="53" name="Rounded Rectangle 52"/>
          <p:cNvSpPr/>
          <p:nvPr/>
        </p:nvSpPr>
        <p:spPr>
          <a:xfrm>
            <a:off x="865908" y="5163111"/>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 File</a:t>
            </a:r>
          </a:p>
          <a:p>
            <a:pPr algn="ctr"/>
            <a:r>
              <a:rPr lang="en-US" sz="1400" dirty="0">
                <a:solidFill>
                  <a:schemeClr val="bg2"/>
                </a:solidFill>
              </a:rPr>
              <a:t>Exchange</a:t>
            </a:r>
          </a:p>
        </p:txBody>
      </p:sp>
      <p:sp>
        <p:nvSpPr>
          <p:cNvPr id="55" name="Rectangle 54"/>
          <p:cNvSpPr/>
          <p:nvPr/>
        </p:nvSpPr>
        <p:spPr>
          <a:xfrm>
            <a:off x="3238500" y="4183052"/>
            <a:ext cx="3286990" cy="254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Consumer’s Gateway</a:t>
            </a:r>
          </a:p>
        </p:txBody>
      </p:sp>
      <p:sp>
        <p:nvSpPr>
          <p:cNvPr id="56" name="Rounded Rectangle 55"/>
          <p:cNvSpPr/>
          <p:nvPr/>
        </p:nvSpPr>
        <p:spPr>
          <a:xfrm>
            <a:off x="2781300" y="5172773"/>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a:t>
            </a:r>
          </a:p>
          <a:p>
            <a:pPr algn="ctr"/>
            <a:r>
              <a:rPr lang="en-US" sz="1400" dirty="0" err="1">
                <a:solidFill>
                  <a:schemeClr val="bg2"/>
                </a:solidFill>
              </a:rPr>
              <a:t>Gatelet</a:t>
            </a:r>
            <a:endParaRPr lang="en-US" sz="1400" dirty="0">
              <a:solidFill>
                <a:schemeClr val="bg2"/>
              </a:solidFill>
            </a:endParaRPr>
          </a:p>
        </p:txBody>
      </p:sp>
      <p:sp>
        <p:nvSpPr>
          <p:cNvPr id="58" name="Rounded Rectangle 57"/>
          <p:cNvSpPr/>
          <p:nvPr/>
        </p:nvSpPr>
        <p:spPr>
          <a:xfrm>
            <a:off x="5410262" y="4683043"/>
            <a:ext cx="1326144" cy="15125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59" name="Rounded Rectangle 58"/>
          <p:cNvSpPr/>
          <p:nvPr/>
        </p:nvSpPr>
        <p:spPr>
          <a:xfrm>
            <a:off x="6642162" y="4836088"/>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cxnSp>
        <p:nvCxnSpPr>
          <p:cNvPr id="61" name="Straight Connector 60"/>
          <p:cNvCxnSpPr>
            <a:stCxn id="53" idx="3"/>
            <a:endCxn id="56" idx="1"/>
          </p:cNvCxnSpPr>
          <p:nvPr/>
        </p:nvCxnSpPr>
        <p:spPr>
          <a:xfrm>
            <a:off x="2175265" y="5439336"/>
            <a:ext cx="606035" cy="96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136" idx="1"/>
          </p:cNvCxnSpPr>
          <p:nvPr/>
        </p:nvCxnSpPr>
        <p:spPr>
          <a:xfrm>
            <a:off x="3911600" y="5332679"/>
            <a:ext cx="184134" cy="7548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6" idx="3"/>
          </p:cNvCxnSpPr>
          <p:nvPr/>
        </p:nvCxnSpPr>
        <p:spPr>
          <a:xfrm flipV="1">
            <a:off x="5226034" y="5323017"/>
            <a:ext cx="184228" cy="851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3" idx="3"/>
            <a:endCxn id="59" idx="3"/>
          </p:cNvCxnSpPr>
          <p:nvPr/>
        </p:nvCxnSpPr>
        <p:spPr>
          <a:xfrm flipH="1">
            <a:off x="7520662" y="3156021"/>
            <a:ext cx="12700" cy="1981691"/>
          </a:xfrm>
          <a:prstGeom prst="curvedConnector3">
            <a:avLst>
              <a:gd name="adj1" fmla="val -9000000"/>
            </a:avLst>
          </a:prstGeom>
          <a:ln w="4445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14" idx="3"/>
          </p:cNvCxnSpPr>
          <p:nvPr/>
        </p:nvCxnSpPr>
        <p:spPr>
          <a:xfrm flipV="1">
            <a:off x="6744956" y="1625251"/>
            <a:ext cx="940806" cy="264318"/>
          </a:xfrm>
          <a:prstGeom prst="curvedConnector3">
            <a:avLst>
              <a:gd name="adj1" fmla="val 50000"/>
            </a:avLst>
          </a:prstGeom>
          <a:ln w="444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84567" y="3691815"/>
            <a:ext cx="1114408" cy="923330"/>
          </a:xfrm>
          <a:prstGeom prst="rect">
            <a:avLst/>
          </a:prstGeom>
          <a:noFill/>
        </p:spPr>
        <p:txBody>
          <a:bodyPr wrap="none" rtlCol="0">
            <a:spAutoFit/>
          </a:bodyPr>
          <a:lstStyle/>
          <a:p>
            <a:pPr algn="r"/>
            <a:r>
              <a:rPr lang="en-US" dirty="0">
                <a:solidFill>
                  <a:schemeClr val="accent2">
                    <a:lumMod val="40000"/>
                    <a:lumOff val="60000"/>
                  </a:schemeClr>
                </a:solidFill>
              </a:rPr>
              <a:t>GANG</a:t>
            </a:r>
          </a:p>
          <a:p>
            <a:pPr algn="r"/>
            <a:r>
              <a:rPr lang="en-US" dirty="0">
                <a:solidFill>
                  <a:schemeClr val="accent2">
                    <a:lumMod val="40000"/>
                    <a:lumOff val="60000"/>
                  </a:schemeClr>
                </a:solidFill>
              </a:rPr>
              <a:t>Data</a:t>
            </a:r>
            <a:br>
              <a:rPr lang="en-US" dirty="0">
                <a:solidFill>
                  <a:schemeClr val="accent2">
                    <a:lumMod val="40000"/>
                    <a:lumOff val="60000"/>
                  </a:schemeClr>
                </a:solidFill>
              </a:rPr>
            </a:br>
            <a:r>
              <a:rPr lang="en-US" dirty="0">
                <a:solidFill>
                  <a:schemeClr val="accent2">
                    <a:lumMod val="40000"/>
                    <a:lumOff val="60000"/>
                  </a:schemeClr>
                </a:solidFill>
              </a:rPr>
              <a:t>Exchange</a:t>
            </a:r>
          </a:p>
        </p:txBody>
      </p:sp>
      <p:sp>
        <p:nvSpPr>
          <p:cNvPr id="83" name="TextBox 82"/>
          <p:cNvSpPr txBox="1"/>
          <p:nvPr/>
        </p:nvSpPr>
        <p:spPr>
          <a:xfrm>
            <a:off x="7872508" y="2049212"/>
            <a:ext cx="1043876" cy="307777"/>
          </a:xfrm>
          <a:prstGeom prst="rect">
            <a:avLst/>
          </a:prstGeom>
          <a:noFill/>
        </p:spPr>
        <p:txBody>
          <a:bodyPr wrap="none" rtlCol="0">
            <a:spAutoFit/>
          </a:bodyPr>
          <a:lstStyle/>
          <a:p>
            <a:pPr algn="r"/>
            <a:r>
              <a:rPr lang="en-US" sz="1400" dirty="0">
                <a:solidFill>
                  <a:schemeClr val="accent3">
                    <a:lumMod val="50000"/>
                  </a:schemeClr>
                </a:solidFill>
              </a:rPr>
              <a:t>Online User</a:t>
            </a:r>
          </a:p>
        </p:txBody>
      </p:sp>
      <p:sp>
        <p:nvSpPr>
          <p:cNvPr id="1024" name="Title 1023"/>
          <p:cNvSpPr>
            <a:spLocks noGrp="1"/>
          </p:cNvSpPr>
          <p:nvPr>
            <p:ph type="title"/>
          </p:nvPr>
        </p:nvSpPr>
        <p:spPr>
          <a:xfrm>
            <a:off x="438150" y="15873"/>
            <a:ext cx="8229600" cy="746127"/>
          </a:xfrm>
        </p:spPr>
        <p:txBody>
          <a:bodyPr>
            <a:normAutofit/>
          </a:bodyPr>
          <a:lstStyle/>
          <a:p>
            <a:r>
              <a:rPr lang="en-US" dirty="0"/>
              <a:t>Model Driven Secure Gateway</a:t>
            </a:r>
          </a:p>
        </p:txBody>
      </p:sp>
      <p:sp>
        <p:nvSpPr>
          <p:cNvPr id="111" name="Rounded Rectangle 110"/>
          <p:cNvSpPr/>
          <p:nvPr/>
        </p:nvSpPr>
        <p:spPr>
          <a:xfrm>
            <a:off x="4095734" y="287121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12" name="Rounded Rectangle 111"/>
          <p:cNvSpPr/>
          <p:nvPr/>
        </p:nvSpPr>
        <p:spPr>
          <a:xfrm>
            <a:off x="4095734" y="247044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Workflow</a:t>
            </a:r>
          </a:p>
        </p:txBody>
      </p:sp>
      <p:sp>
        <p:nvSpPr>
          <p:cNvPr id="135" name="Rounded Rectangle 134"/>
          <p:cNvSpPr/>
          <p:nvPr/>
        </p:nvSpPr>
        <p:spPr>
          <a:xfrm>
            <a:off x="4095734" y="560890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36" name="Rounded Rectangle 135"/>
          <p:cNvSpPr/>
          <p:nvPr/>
        </p:nvSpPr>
        <p:spPr>
          <a:xfrm>
            <a:off x="4095734" y="520813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Workflow</a:t>
            </a:r>
          </a:p>
        </p:txBody>
      </p:sp>
      <p:sp>
        <p:nvSpPr>
          <p:cNvPr id="98" name="Flowchart: Terminator 97"/>
          <p:cNvSpPr/>
          <p:nvPr/>
        </p:nvSpPr>
        <p:spPr>
          <a:xfrm rot="16200000">
            <a:off x="-191463" y="2374900"/>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0" name="Flowchart: Terminator 139"/>
          <p:cNvSpPr/>
          <p:nvPr/>
        </p:nvSpPr>
        <p:spPr>
          <a:xfrm rot="16200000">
            <a:off x="-191463" y="5142447"/>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9" name="Rounded Rectangle 148"/>
          <p:cNvSpPr/>
          <p:nvPr/>
        </p:nvSpPr>
        <p:spPr>
          <a:xfrm>
            <a:off x="6642162" y="5524483"/>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NLET IEPD</a:t>
            </a:r>
          </a:p>
          <a:p>
            <a:pPr algn="ctr"/>
            <a:r>
              <a:rPr lang="en-US" sz="1200" dirty="0">
                <a:solidFill>
                  <a:schemeClr val="bg2"/>
                </a:solidFill>
              </a:rPr>
              <a:t>Port</a:t>
            </a:r>
          </a:p>
        </p:txBody>
      </p:sp>
      <p:sp>
        <p:nvSpPr>
          <p:cNvPr id="159" name="Rounded Rectangle 158"/>
          <p:cNvSpPr/>
          <p:nvPr/>
        </p:nvSpPr>
        <p:spPr>
          <a:xfrm>
            <a:off x="5410262" y="2218166"/>
            <a:ext cx="1334694" cy="4540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2"/>
                </a:solidFill>
              </a:rPr>
              <a:t>Inerpol</a:t>
            </a:r>
            <a:endParaRPr lang="en-US" sz="1400" dirty="0">
              <a:solidFill>
                <a:schemeClr val="bg2"/>
              </a:solidFill>
            </a:endParaRPr>
          </a:p>
          <a:p>
            <a:pPr algn="ctr"/>
            <a:r>
              <a:rPr lang="en-US" sz="1400" dirty="0" err="1">
                <a:solidFill>
                  <a:schemeClr val="bg2"/>
                </a:solidFill>
              </a:rPr>
              <a:t>Gatelet</a:t>
            </a:r>
            <a:endParaRPr lang="en-US" sz="1400" dirty="0">
              <a:solidFill>
                <a:schemeClr val="bg2"/>
              </a:solidFill>
            </a:endParaRPr>
          </a:p>
        </p:txBody>
      </p:sp>
      <p:cxnSp>
        <p:nvCxnSpPr>
          <p:cNvPr id="162" name="Straight Connector 161"/>
          <p:cNvCxnSpPr>
            <a:endCxn id="159" idx="1"/>
          </p:cNvCxnSpPr>
          <p:nvPr/>
        </p:nvCxnSpPr>
        <p:spPr>
          <a:xfrm flipV="1">
            <a:off x="5226034" y="2445178"/>
            <a:ext cx="184228" cy="22701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7" name="Cloud Callout 126"/>
          <p:cNvSpPr/>
          <p:nvPr/>
        </p:nvSpPr>
        <p:spPr>
          <a:xfrm>
            <a:off x="7289208" y="2427165"/>
            <a:ext cx="973128" cy="256008"/>
          </a:xfrm>
          <a:prstGeom prst="cloudCallout">
            <a:avLst>
              <a:gd name="adj1" fmla="val -104683"/>
              <a:gd name="adj2" fmla="val -55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167" name="Cloud Callout 166"/>
          <p:cNvSpPr/>
          <p:nvPr/>
        </p:nvSpPr>
        <p:spPr>
          <a:xfrm>
            <a:off x="7775772" y="5792343"/>
            <a:ext cx="973128" cy="256008"/>
          </a:xfrm>
          <a:prstGeom prst="cloudCallout">
            <a:avLst>
              <a:gd name="adj1" fmla="val -74785"/>
              <a:gd name="adj2" fmla="val -33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2" name="Slide Number Placeholder 1"/>
          <p:cNvSpPr>
            <a:spLocks noGrp="1"/>
          </p:cNvSpPr>
          <p:nvPr>
            <p:ph type="sldNum" sz="quarter" idx="10"/>
          </p:nvPr>
        </p:nvSpPr>
        <p:spPr/>
        <p:txBody>
          <a:bodyPr/>
          <a:lstStyle/>
          <a:p>
            <a:fld id="{1D656618-A1C2-4A19-A5CD-EFC2445E2445}" type="slidenum">
              <a:rPr lang="en-US" smtClean="0"/>
              <a:pPr/>
              <a:t>20</a:t>
            </a:fld>
            <a:endParaRPr lang="en-US"/>
          </a:p>
        </p:txBody>
      </p:sp>
      <p:sp>
        <p:nvSpPr>
          <p:cNvPr id="50" name="Rounded Rectangle 49"/>
          <p:cNvSpPr/>
          <p:nvPr/>
        </p:nvSpPr>
        <p:spPr>
          <a:xfrm>
            <a:off x="4095734" y="476872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sp>
        <p:nvSpPr>
          <p:cNvPr id="4" name="Up Arrow Callout 3"/>
          <p:cNvSpPr/>
          <p:nvPr/>
        </p:nvSpPr>
        <p:spPr>
          <a:xfrm>
            <a:off x="4003667" y="3233099"/>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54" name="Up Arrow Callout 53"/>
          <p:cNvSpPr/>
          <p:nvPr/>
        </p:nvSpPr>
        <p:spPr>
          <a:xfrm>
            <a:off x="4003643" y="5943511"/>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Tree>
    <p:extLst>
      <p:ext uri="{BB962C8B-B14F-4D97-AF65-F5344CB8AC3E}">
        <p14:creationId xmlns:p14="http://schemas.microsoft.com/office/powerpoint/2010/main" val="241324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591048" y="76619"/>
            <a:ext cx="7961904" cy="6704762"/>
          </a:xfrm>
          <a:prstGeom prst="rect">
            <a:avLst/>
          </a:prstGeom>
        </p:spPr>
      </p:pic>
    </p:spTree>
    <p:extLst>
      <p:ext uri="{BB962C8B-B14F-4D97-AF65-F5344CB8AC3E}">
        <p14:creationId xmlns:p14="http://schemas.microsoft.com/office/powerpoint/2010/main" val="4915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On to examples</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4767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55937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SIMF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SIMF is not to replace any existing standard language but to build bridges between the SIMF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SIMF?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24</a:t>
            </a:fld>
            <a:endParaRPr lang="en-US" dirty="0"/>
          </a:p>
        </p:txBody>
      </p:sp>
    </p:spTree>
    <p:extLst>
      <p:ext uri="{BB962C8B-B14F-4D97-AF65-F5344CB8AC3E}">
        <p14:creationId xmlns:p14="http://schemas.microsoft.com/office/powerpoint/2010/main" val="127304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a:solidFill>
                  <a:srgbClr val="FF0000"/>
                </a:solidFill>
              </a:rPr>
              <a:t>Problem statement</a:t>
            </a:r>
          </a:p>
          <a:p>
            <a:pPr marL="285750" indent="-285750">
              <a:buFont typeface="Arial" pitchFamily="34" charset="0"/>
              <a:buChar char="•"/>
            </a:pPr>
            <a:r>
              <a:rPr lang="en-US" sz="1600" dirty="0">
                <a:solidFill>
                  <a:srgbClr val="FFFF00"/>
                </a:solidFill>
              </a:rPr>
              <a:t>Federation</a:t>
            </a:r>
            <a:r>
              <a:rPr lang="en-US" sz="1600" dirty="0"/>
              <a:t> (information sharing, interoperability, shared services, etc.) is the </a:t>
            </a:r>
            <a:r>
              <a:rPr lang="en-US" sz="1600" dirty="0">
                <a:solidFill>
                  <a:srgbClr val="FFFF00"/>
                </a:solidFill>
              </a:rPr>
              <a:t>problem of this decade </a:t>
            </a:r>
            <a:r>
              <a:rPr lang="en-US" sz="1600" dirty="0"/>
              <a:t>– it is costing productivity, lives and </a:t>
            </a:r>
            <a:r>
              <a:rPr lang="en-US" sz="1600" strike="sngStrike" dirty="0"/>
              <a:t>billions</a:t>
            </a:r>
            <a:r>
              <a:rPr lang="en-US" sz="1600" dirty="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a:t>We are calling this the “data problem”</a:t>
            </a:r>
          </a:p>
          <a:p>
            <a:r>
              <a:rPr lang="en-US" sz="1600" dirty="0">
                <a:solidFill>
                  <a:srgbClr val="FF0000"/>
                </a:solidFill>
              </a:rPr>
              <a:t>A problem not solved…</a:t>
            </a:r>
          </a:p>
          <a:p>
            <a:pPr marL="285750" indent="-285750">
              <a:buFont typeface="Arial" pitchFamily="34" charset="0"/>
              <a:buChar char="•"/>
            </a:pPr>
            <a:r>
              <a:rPr lang="en-US" sz="1600" dirty="0">
                <a:solidFill>
                  <a:srgbClr val="FFFF00"/>
                </a:solidFill>
              </a:rPr>
              <a:t>None of the standards we have </a:t>
            </a:r>
            <a:r>
              <a:rPr lang="en-US" sz="1600" u="sng" dirty="0">
                <a:solidFill>
                  <a:srgbClr val="FFFF00"/>
                </a:solidFill>
              </a:rPr>
              <a:t>directly</a:t>
            </a:r>
            <a:r>
              <a:rPr lang="en-US" sz="1600" dirty="0">
                <a:solidFill>
                  <a:srgbClr val="FFFF00"/>
                </a:solidFill>
              </a:rPr>
              <a:t> target this problem</a:t>
            </a:r>
            <a:r>
              <a:rPr lang="en-US" sz="1600" dirty="0"/>
              <a:t>.  Not: UML, OWL, </a:t>
            </a:r>
            <a:r>
              <a:rPr lang="en-US" sz="1600" dirty="0" err="1"/>
              <a:t>LoD</a:t>
            </a:r>
            <a:r>
              <a:rPr lang="en-US" sz="1600" dirty="0"/>
              <a:t>, E/R, SOA, </a:t>
            </a:r>
            <a:r>
              <a:rPr lang="en-US" sz="1600" dirty="0" err="1"/>
              <a:t>DoDAF</a:t>
            </a:r>
            <a:r>
              <a:rPr lang="en-US" sz="1600" dirty="0"/>
              <a:t>, XML Schema, Common Logic or SBVR , etc.  </a:t>
            </a:r>
          </a:p>
          <a:p>
            <a:pPr marL="285750" indent="-285750">
              <a:buFont typeface="Arial" pitchFamily="34" charset="0"/>
              <a:buChar char="•"/>
            </a:pPr>
            <a:r>
              <a:rPr lang="en-US" sz="1600" dirty="0"/>
              <a:t>With all these solutions – we still have a pervasive problem!</a:t>
            </a:r>
          </a:p>
          <a:p>
            <a:pPr marL="285750" indent="-285750">
              <a:buFont typeface="Arial" pitchFamily="34" charset="0"/>
              <a:buChar char="•"/>
            </a:pPr>
            <a:r>
              <a:rPr lang="en-US" sz="1600" dirty="0">
                <a:solidFill>
                  <a:srgbClr val="FFFF00"/>
                </a:solidFill>
              </a:rPr>
              <a:t>While not ideal, the standards above can and are used for federation</a:t>
            </a:r>
            <a:r>
              <a:rPr lang="en-US" sz="1600" dirty="0"/>
              <a:t>, but, they are all built for other purposes and </a:t>
            </a:r>
            <a:r>
              <a:rPr lang="en-US" sz="1600" dirty="0">
                <a:solidFill>
                  <a:srgbClr val="FFFF00"/>
                </a:solidFill>
              </a:rPr>
              <a:t>repurposed to solve the data problem</a:t>
            </a:r>
            <a:r>
              <a:rPr lang="en-US" sz="1600" dirty="0"/>
              <a:t>.  Experts can pull these technologies together to solve a specific problem, we want to make it easy to do so with an integrated and standardized approach supporting mainstream solutions and </a:t>
            </a:r>
            <a:r>
              <a:rPr lang="en-US" sz="1600" dirty="0">
                <a:solidFill>
                  <a:srgbClr val="FFFF00"/>
                </a:solidFill>
              </a:rPr>
              <a:t>internet-scale federation</a:t>
            </a:r>
            <a:r>
              <a:rPr lang="en-US" sz="1600" dirty="0"/>
              <a:t>.</a:t>
            </a:r>
          </a:p>
          <a:p>
            <a:r>
              <a:rPr lang="en-US" sz="1600" dirty="0">
                <a:solidFill>
                  <a:srgbClr val="FFFF00"/>
                </a:solidFill>
              </a:rPr>
              <a:t>We can make a substantial dent in the data problem </a:t>
            </a:r>
            <a:r>
              <a:rPr lang="en-US" sz="1600" dirty="0"/>
              <a:t>with new standards derived from current technologies and practices.  This is the “SIMF” Initiative.</a:t>
            </a:r>
          </a:p>
        </p:txBody>
      </p:sp>
      <p:sp>
        <p:nvSpPr>
          <p:cNvPr id="3" name="Title 2"/>
          <p:cNvSpPr>
            <a:spLocks noGrp="1"/>
          </p:cNvSpPr>
          <p:nvPr>
            <p:ph type="title"/>
          </p:nvPr>
        </p:nvSpPr>
        <p:spPr>
          <a:xfrm>
            <a:off x="352426" y="228600"/>
            <a:ext cx="7680960" cy="838200"/>
          </a:xfrm>
        </p:spPr>
        <p:txBody>
          <a:bodyPr>
            <a:normAutofit/>
          </a:bodyPr>
          <a:lstStyle/>
          <a:p>
            <a:r>
              <a:rPr lang="en-US" dirty="0"/>
              <a:t>Proposition</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25</a:t>
            </a:fld>
            <a:endParaRPr lang="en-US" dirty="0"/>
          </a:p>
        </p:txBody>
      </p:sp>
    </p:spTree>
    <p:extLst>
      <p:ext uri="{BB962C8B-B14F-4D97-AF65-F5344CB8AC3E}">
        <p14:creationId xmlns:p14="http://schemas.microsoft.com/office/powerpoint/2010/main" val="3557331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a:t>The intent of SIMF is not to replace other standards but to make it economically more feasible that various standards can cooperate.</a:t>
            </a:r>
            <a:endParaRPr lang="en-US" sz="1800" dirty="0"/>
          </a:p>
          <a:p>
            <a:pPr lvl="2"/>
            <a:r>
              <a:rPr lang="nl-NL" sz="1800" dirty="0"/>
              <a:t>In that sense SIMF is not a competitor to any existing OMG standard.</a:t>
            </a:r>
            <a:endParaRPr lang="en-US" sz="1800" dirty="0"/>
          </a:p>
          <a:p>
            <a:pPr lvl="2"/>
            <a:r>
              <a:rPr lang="nl-NL" sz="1800" dirty="0"/>
              <a:t>It is the aim of SIMF to extend the economic life of existing applications as well as to support new applications</a:t>
            </a:r>
            <a:endParaRPr lang="en-US" sz="1800" dirty="0"/>
          </a:p>
          <a:p>
            <a:pPr lvl="2"/>
            <a:r>
              <a:rPr lang="nl-NL" sz="1800" dirty="0"/>
              <a:t>It is the intention of the submission team to extensively test the proposed standard set of concepts and languages before submission and make the  test results available.</a:t>
            </a:r>
          </a:p>
          <a:p>
            <a:pPr lvl="2"/>
            <a:r>
              <a:rPr lang="nl-NL" sz="1800" dirty="0"/>
              <a:t>SIMF </a:t>
            </a:r>
            <a:r>
              <a:rPr lang="nl-NL" sz="1800" u="sng" dirty="0">
                <a:solidFill>
                  <a:srgbClr val="00B050"/>
                </a:solidFill>
              </a:rPr>
              <a:t>does</a:t>
            </a:r>
            <a:r>
              <a:rPr lang="nl-NL" sz="1800" dirty="0"/>
              <a:t> use conceptual models (reference models) as “pivot points” between different representations. </a:t>
            </a:r>
          </a:p>
          <a:p>
            <a:pPr lvl="2"/>
            <a:r>
              <a:rPr lang="nl-NL" sz="1800" dirty="0"/>
              <a:t>SIMF </a:t>
            </a:r>
            <a:r>
              <a:rPr lang="nl-NL" sz="1800" u="sng" dirty="0">
                <a:solidFill>
                  <a:srgbClr val="00B050"/>
                </a:solidFill>
              </a:rPr>
              <a:t>does</a:t>
            </a:r>
            <a:r>
              <a:rPr lang="nl-NL" sz="1800" dirty="0"/>
              <a:t> assume that </a:t>
            </a:r>
            <a:r>
              <a:rPr lang="nl-NL" sz="1800" u="sng" dirty="0"/>
              <a:t>some</a:t>
            </a:r>
            <a:r>
              <a:rPr lang="nl-NL" sz="1800" dirty="0"/>
              <a:t> concepts will be agreed on by </a:t>
            </a:r>
            <a:r>
              <a:rPr lang="nl-NL" sz="1800" u="sng" dirty="0"/>
              <a:t>some</a:t>
            </a:r>
            <a:r>
              <a:rPr lang="nl-NL" sz="1800" dirty="0"/>
              <a:t> communities as </a:t>
            </a:r>
            <a:r>
              <a:rPr lang="nl-NL" sz="1800" u="sng" dirty="0"/>
              <a:t>some</a:t>
            </a:r>
            <a:r>
              <a:rPr lang="nl-NL" sz="1800" dirty="0"/>
              <a:t> agreement is </a:t>
            </a:r>
            <a:r>
              <a:rPr lang="nl-NL" sz="1800" u="sng" dirty="0"/>
              <a:t>required</a:t>
            </a:r>
            <a:r>
              <a:rPr lang="nl-NL" sz="1800" dirty="0"/>
              <a:t> for </a:t>
            </a:r>
            <a:r>
              <a:rPr lang="nl-NL" sz="1800" u="sng" dirty="0"/>
              <a:t>any</a:t>
            </a:r>
            <a:r>
              <a:rPr lang="nl-NL" sz="1800" dirty="0"/>
              <a:t> communication.</a:t>
            </a:r>
          </a:p>
          <a:p>
            <a:pPr lvl="2"/>
            <a:r>
              <a:rPr lang="nl-NL" sz="1800" dirty="0"/>
              <a:t>SIMF </a:t>
            </a:r>
            <a:r>
              <a:rPr lang="nl-NL" sz="1800" u="sng" dirty="0">
                <a:solidFill>
                  <a:srgbClr val="FF0000"/>
                </a:solidFill>
              </a:rPr>
              <a:t>does not</a:t>
            </a:r>
            <a:r>
              <a:rPr lang="nl-NL" sz="1800" dirty="0">
                <a:solidFill>
                  <a:srgbClr val="FF0000"/>
                </a:solidFill>
              </a:rPr>
              <a:t> </a:t>
            </a:r>
            <a:r>
              <a:rPr lang="nl-NL" sz="1800" dirty="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26</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SIMF Principles</a:t>
            </a:r>
          </a:p>
        </p:txBody>
      </p:sp>
    </p:spTree>
    <p:extLst>
      <p:ext uri="{BB962C8B-B14F-4D97-AF65-F5344CB8AC3E}">
        <p14:creationId xmlns:p14="http://schemas.microsoft.com/office/powerpoint/2010/main" val="22268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27</a:t>
            </a:fld>
            <a:endParaRPr lang="en-US" dirty="0"/>
          </a:p>
        </p:txBody>
      </p:sp>
    </p:spTree>
    <p:extLst>
      <p:ext uri="{BB962C8B-B14F-4D97-AF65-F5344CB8AC3E}">
        <p14:creationId xmlns:p14="http://schemas.microsoft.com/office/powerpoint/2010/main" val="411347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28</a:t>
            </a:fld>
            <a:endParaRPr lang="en-US" dirty="0"/>
          </a:p>
        </p:txBody>
      </p:sp>
    </p:spTree>
    <p:extLst>
      <p:ext uri="{BB962C8B-B14F-4D97-AF65-F5344CB8AC3E}">
        <p14:creationId xmlns:p14="http://schemas.microsoft.com/office/powerpoint/2010/main" val="25311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a:t>SIMF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predicates, integrity rules and terms </a:t>
            </a:r>
            <a:r>
              <a:rPr lang="en-US" sz="1600" dirty="0">
                <a:solidFill>
                  <a:srgbClr val="00B050"/>
                </a:solidFill>
                <a:latin typeface="Calibri" pitchFamily="34" charset="0"/>
              </a:rPr>
              <a:t>of a domain </a:t>
            </a:r>
            <a:r>
              <a:rPr lang="en-US" sz="1600" dirty="0">
                <a:latin typeface="Calibri" pitchFamily="34" charset="0"/>
              </a:rPr>
              <a:t>that 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a:latin typeface="Calibri" pitchFamily="34" charset="0"/>
              </a:rPr>
              <a:t>SIMF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Solution focused </a:t>
            </a:r>
            <a:r>
              <a:rPr lang="en-US" sz="1600" dirty="0">
                <a:latin typeface="Calibri" pitchFamily="34" charset="0"/>
              </a:rPr>
              <a:t>logical information  elements represent </a:t>
            </a:r>
            <a:r>
              <a:rPr lang="en-US" sz="1600" dirty="0">
                <a:solidFill>
                  <a:srgbClr val="00B050"/>
                </a:solidFill>
                <a:latin typeface="Calibri" pitchFamily="34" charset="0"/>
              </a:rPr>
              <a:t>information  structures </a:t>
            </a:r>
            <a:r>
              <a:rPr lang="en-US" sz="1600" dirty="0">
                <a:latin typeface="Calibri" pitchFamily="34" charset="0"/>
              </a:rPr>
              <a:t>and integrity rules that 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Technology focused </a:t>
            </a:r>
            <a:r>
              <a:rPr lang="en-US" sz="1600" dirty="0">
                <a:latin typeface="Calibri" pitchFamily="34" charset="0"/>
              </a:rPr>
              <a:t>physical 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Bridging Relations</a:t>
            </a:r>
          </a:p>
        </p:txBody>
      </p:sp>
      <p:sp>
        <p:nvSpPr>
          <p:cNvPr id="3" name="Date Placeholder 2"/>
          <p:cNvSpPr>
            <a:spLocks noGrp="1"/>
          </p:cNvSpPr>
          <p:nvPr>
            <p:ph type="dt" sz="half" idx="10"/>
          </p:nvPr>
        </p:nvSpPr>
        <p:spPr/>
        <p:txBody>
          <a:bodyPr/>
          <a:lstStyle/>
          <a:p>
            <a:r>
              <a:rPr lang="en-US" dirty="0"/>
              <a:t>3/2014</a:t>
            </a:r>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2012-2014 Data Access Technologies, Inc. as Model Driven Solutions</a:t>
            </a:r>
          </a:p>
        </p:txBody>
      </p:sp>
      <p:sp>
        <p:nvSpPr>
          <p:cNvPr id="5" name="Slide Number Placeholder 4"/>
          <p:cNvSpPr>
            <a:spLocks noGrp="1"/>
          </p:cNvSpPr>
          <p:nvPr>
            <p:ph type="sldNum" sz="quarter" idx="11"/>
          </p:nvPr>
        </p:nvSpPr>
        <p:spPr/>
        <p:txBody>
          <a:bodyPr/>
          <a:lstStyle/>
          <a:p>
            <a:fld id="{987D7693-E132-40A2-A808-4CF056E677D9}" type="slidenum">
              <a:rPr lang="en-US" smtClean="0"/>
              <a:t>29</a:t>
            </a:fld>
            <a:endParaRPr lang="en-US" dirty="0"/>
          </a:p>
        </p:txBody>
      </p:sp>
    </p:spTree>
    <p:extLst>
      <p:ext uri="{BB962C8B-B14F-4D97-AF65-F5344CB8AC3E}">
        <p14:creationId xmlns:p14="http://schemas.microsoft.com/office/powerpoint/2010/main" val="320715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Critical Infrastructure</a:t>
            </a:r>
          </a:p>
        </p:txBody>
      </p:sp>
      <p:sp>
        <p:nvSpPr>
          <p:cNvPr id="14" name="Rounded Rectangle 13"/>
          <p:cNvSpPr/>
          <p:nvPr/>
        </p:nvSpPr>
        <p:spPr>
          <a:xfrm>
            <a:off x="373724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Terrorism</a:t>
            </a:r>
          </a:p>
        </p:txBody>
      </p:sp>
      <p:sp>
        <p:nvSpPr>
          <p:cNvPr id="15" name="Rounded Rectangle 14"/>
          <p:cNvSpPr/>
          <p:nvPr/>
        </p:nvSpPr>
        <p:spPr>
          <a:xfrm>
            <a:off x="191987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Crime</a:t>
            </a:r>
          </a:p>
        </p:txBody>
      </p:sp>
      <p:sp>
        <p:nvSpPr>
          <p:cNvPr id="16" name="Rounded Rectangle 15"/>
          <p:cNvSpPr/>
          <p:nvPr/>
        </p:nvSpPr>
        <p:spPr>
          <a:xfrm>
            <a:off x="10250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Cyber</a:t>
            </a:r>
          </a:p>
        </p:txBody>
      </p:sp>
      <p:sp>
        <p:nvSpPr>
          <p:cNvPr id="18" name="Rounded Rectangle 17"/>
          <p:cNvSpPr/>
          <p:nvPr/>
        </p:nvSpPr>
        <p:spPr>
          <a:xfrm>
            <a:off x="7331633" y="1651630"/>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Natural</a:t>
            </a:r>
          </a:p>
          <a:p>
            <a:pPr algn="ctr"/>
            <a:r>
              <a:rPr lang="en-US" sz="1600" dirty="0">
                <a:solidFill>
                  <a:schemeClr val="bg1"/>
                </a:solidFill>
              </a:rPr>
              <a:t>Disasters</a:t>
            </a: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a:t>Integrating Framework for Threats and Risks</a:t>
            </a:r>
          </a:p>
        </p:txBody>
      </p:sp>
      <p:sp>
        <p:nvSpPr>
          <p:cNvPr id="4" name="Title 3"/>
          <p:cNvSpPr>
            <a:spLocks noGrp="1"/>
          </p:cNvSpPr>
          <p:nvPr>
            <p:ph type="title"/>
          </p:nvPr>
        </p:nvSpPr>
        <p:spPr/>
        <p:txBody>
          <a:bodyPr>
            <a:normAutofit/>
          </a:bodyPr>
          <a:lstStyle/>
          <a:p>
            <a:r>
              <a:rPr lang="en-US" sz="3200" dirty="0"/>
              <a:t>What we need is an integrating framework </a:t>
            </a:r>
            <a:r>
              <a:rPr lang="en-US" sz="3200" dirty="0">
                <a:solidFill>
                  <a:srgbClr val="FF0000"/>
                </a:solidFill>
              </a:rPr>
              <a:t>that supports automated data mapping</a:t>
            </a: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a:solidFill>
                  <a:srgbClr val="FF0000"/>
                </a:solidFill>
              </a:rPr>
              <a:t>An integrating framework that helps us deal with all aspects of a risk or incident</a:t>
            </a: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a:solidFill>
                  <a:srgbClr val="FF0000"/>
                </a:solidFill>
              </a:rPr>
              <a:t>A federation of risk and threat information sharing and analytics capabilities</a:t>
            </a:r>
          </a:p>
        </p:txBody>
      </p:sp>
      <p:sp>
        <p:nvSpPr>
          <p:cNvPr id="6" name="Footer Placeholder 5"/>
          <p:cNvSpPr>
            <a:spLocks noGrp="1"/>
          </p:cNvSpPr>
          <p:nvPr>
            <p:ph type="ftr" sz="quarter" idx="16"/>
          </p:nvPr>
        </p:nvSpPr>
        <p:spPr/>
        <p:txBody>
          <a:bodyPr/>
          <a:lstStyle/>
          <a:p>
            <a:r>
              <a:rPr lang="en-US"/>
              <a:t>OMG Threat &amp; Risk for STIDS 2015</a:t>
            </a:r>
          </a:p>
        </p:txBody>
      </p:sp>
      <p:sp>
        <p:nvSpPr>
          <p:cNvPr id="8" name="Slide Number Placeholder 7"/>
          <p:cNvSpPr>
            <a:spLocks noGrp="1"/>
          </p:cNvSpPr>
          <p:nvPr>
            <p:ph type="sldNum" sz="quarter" idx="15"/>
          </p:nvPr>
        </p:nvSpPr>
        <p:spPr/>
        <p:txBody>
          <a:bodyPr/>
          <a:lstStyle/>
          <a:p>
            <a:fld id="{C5349D12-3EF0-44B0-8484-0F10BE0E01DA}" type="slidenum">
              <a:rPr lang="en-US" smtClean="0"/>
              <a:t>3</a:t>
            </a:fld>
            <a:endParaRPr lang="en-US"/>
          </a:p>
        </p:txBody>
      </p:sp>
      <p:sp>
        <p:nvSpPr>
          <p:cNvPr id="9" name="Date Placeholder 8"/>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7177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5/23/2016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30</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SIMF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380466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SIMF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SIMF and OWL</a:t>
            </a:r>
          </a:p>
        </p:txBody>
      </p:sp>
      <p:sp>
        <p:nvSpPr>
          <p:cNvPr id="2" name="Date Placeholder 1"/>
          <p:cNvSpPr>
            <a:spLocks noGrp="1"/>
          </p:cNvSpPr>
          <p:nvPr>
            <p:ph type="dt" sz="half" idx="16"/>
          </p:nvPr>
        </p:nvSpPr>
        <p:spPr/>
        <p:txBody>
          <a:bodyPr/>
          <a:lstStyle/>
          <a:p>
            <a:r>
              <a:rPr lang="en-US"/>
              <a:t>3/2014</a:t>
            </a:r>
            <a:endParaRPr lang="en-US" dirty="0"/>
          </a:p>
        </p:txBody>
      </p:sp>
      <p:sp>
        <p:nvSpPr>
          <p:cNvPr id="3" name="Slide Number Placeholder 2"/>
          <p:cNvSpPr>
            <a:spLocks noGrp="1"/>
          </p:cNvSpPr>
          <p:nvPr>
            <p:ph type="sldNum" sz="quarter" idx="17"/>
          </p:nvPr>
        </p:nvSpPr>
        <p:spPr/>
        <p:txBody>
          <a:bodyPr/>
          <a:lstStyle/>
          <a:p>
            <a:fld id="{987D7693-E132-40A2-A808-4CF056E677D9}" type="slidenum">
              <a:rPr lang="en-US" smtClean="0"/>
              <a:t>31</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a:t>Copyright (c) 2012-2014 Data Access Technologies, Inc. as Model Driven Solutions</a:t>
            </a:r>
            <a:endParaRPr lang="en-US" dirty="0"/>
          </a:p>
        </p:txBody>
      </p:sp>
    </p:spTree>
    <p:extLst>
      <p:ext uri="{BB962C8B-B14F-4D97-AF65-F5344CB8AC3E}">
        <p14:creationId xmlns:p14="http://schemas.microsoft.com/office/powerpoint/2010/main" val="171998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Transformation from one information sharing data format to another</a:t>
            </a:r>
          </a:p>
          <a:p>
            <a:pPr lvl="1"/>
            <a:r>
              <a:rPr lang="en-US" sz="2000" dirty="0"/>
              <a:t>Example: STIX Cyber Event to NIEM to a CAP Alert</a:t>
            </a:r>
          </a:p>
          <a:p>
            <a:r>
              <a:rPr lang="en-US" sz="2400" dirty="0"/>
              <a:t>Analytics of information federated from multiple sources</a:t>
            </a:r>
          </a:p>
          <a:p>
            <a:pPr lvl="1"/>
            <a:r>
              <a:rPr lang="en-US" sz="2000" dirty="0"/>
              <a:t>Examples: </a:t>
            </a:r>
          </a:p>
          <a:p>
            <a:pPr lvl="2"/>
            <a:r>
              <a:rPr lang="en-US" sz="2000" dirty="0"/>
              <a:t>Fusion center “connects the dots” between a stolen laptop (from NIEM) and a cyber incident (From STIX)</a:t>
            </a:r>
          </a:p>
          <a:p>
            <a:pPr lvl="2"/>
            <a:r>
              <a:rPr lang="en-US" sz="2000" dirty="0"/>
              <a:t>Bio hazard detected by automated  instruments and collaborated by local health care professionals</a:t>
            </a:r>
          </a:p>
        </p:txBody>
      </p:sp>
      <p:sp>
        <p:nvSpPr>
          <p:cNvPr id="2" name="Title 1"/>
          <p:cNvSpPr>
            <a:spLocks noGrp="1"/>
          </p:cNvSpPr>
          <p:nvPr>
            <p:ph type="title"/>
          </p:nvPr>
        </p:nvSpPr>
        <p:spPr/>
        <p:txBody>
          <a:bodyPr/>
          <a:lstStyle/>
          <a:p>
            <a:r>
              <a:rPr lang="en-US" dirty="0"/>
              <a:t>Primary classes of use cases</a:t>
            </a:r>
          </a:p>
        </p:txBody>
      </p:sp>
      <p:sp>
        <p:nvSpPr>
          <p:cNvPr id="4" name="Footer Placeholder 3"/>
          <p:cNvSpPr>
            <a:spLocks noGrp="1"/>
          </p:cNvSpPr>
          <p:nvPr>
            <p:ph type="ftr" sz="quarter" idx="16"/>
          </p:nvPr>
        </p:nvSpPr>
        <p:spPr/>
        <p:txBody>
          <a:bodyPr/>
          <a:lstStyle/>
          <a:p>
            <a:r>
              <a:rPr lang="en-US"/>
              <a:t>OMG Threat &amp; Risk for STIDS 2015</a:t>
            </a:r>
          </a:p>
        </p:txBody>
      </p:sp>
      <p:sp>
        <p:nvSpPr>
          <p:cNvPr id="5" name="Slide Number Placeholder 4"/>
          <p:cNvSpPr>
            <a:spLocks noGrp="1"/>
          </p:cNvSpPr>
          <p:nvPr>
            <p:ph type="sldNum" sz="quarter" idx="15"/>
          </p:nvPr>
        </p:nvSpPr>
        <p:spPr/>
        <p:txBody>
          <a:bodyPr/>
          <a:lstStyle/>
          <a:p>
            <a:fld id="{C5349D12-3EF0-44B0-8484-0F10BE0E01DA}" type="slidenum">
              <a:rPr lang="en-US" smtClean="0"/>
              <a:t>4</a:t>
            </a:fld>
            <a:endParaRPr lang="en-US"/>
          </a:p>
        </p:txBody>
      </p:sp>
      <p:sp>
        <p:nvSpPr>
          <p:cNvPr id="6" name="Date Placeholder 5"/>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93863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a:t>Threat/Risk Conceptual Model Inputs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NIEM</a:t>
            </a:r>
          </a:p>
          <a:p>
            <a:pPr algn="ctr"/>
            <a:r>
              <a:rPr lang="en-US" sz="1600" dirty="0"/>
              <a:t>(General)</a:t>
            </a:r>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STIX</a:t>
            </a:r>
          </a:p>
          <a:p>
            <a:pPr algn="ctr"/>
            <a:r>
              <a:rPr lang="en-US" sz="1600" dirty="0"/>
              <a:t>(Cyber)</a:t>
            </a:r>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OGC</a:t>
            </a:r>
          </a:p>
          <a:p>
            <a:pPr algn="ctr"/>
            <a:r>
              <a:rPr lang="en-US" sz="1600" dirty="0"/>
              <a:t>(Geo)</a:t>
            </a:r>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KDM</a:t>
            </a:r>
          </a:p>
          <a:p>
            <a:pPr algn="ctr"/>
            <a:r>
              <a:rPr lang="en-US" sz="1600" dirty="0"/>
              <a:t>(Risk)</a:t>
            </a:r>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SEI</a:t>
            </a:r>
            <a:r>
              <a:rPr lang="en-US" sz="1600" dirty="0"/>
              <a:t> </a:t>
            </a:r>
          </a:p>
          <a:p>
            <a:pPr algn="ctr"/>
            <a:r>
              <a:rPr lang="en-US" sz="1600" dirty="0"/>
              <a:t>(Safety)</a:t>
            </a:r>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EDXL</a:t>
            </a:r>
          </a:p>
          <a:p>
            <a:pPr algn="ctr"/>
            <a:r>
              <a:rPr lang="en-US" dirty="0"/>
              <a:t>(Emergency)</a:t>
            </a:r>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FIBO (Finance)</a:t>
            </a:r>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a:t>Conceptual Model</a:t>
            </a:r>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NIST Framework</a:t>
            </a:r>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 OES</a:t>
            </a:r>
          </a:p>
          <a:p>
            <a:pPr algn="ctr"/>
            <a:r>
              <a:rPr lang="en-US" dirty="0"/>
              <a:t>(Health)</a:t>
            </a:r>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(Risk)</a:t>
            </a:r>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(Units)</a:t>
            </a:r>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RMS</a:t>
            </a:r>
          </a:p>
          <a:p>
            <a:pPr algn="ctr"/>
            <a:r>
              <a:rPr lang="en-US" dirty="0"/>
              <a:t>(Custody)</a:t>
            </a:r>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 NIEM, EDXL, Others</a:t>
              </a:r>
            </a:p>
          </p:txBody>
        </p:sp>
      </p:gr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7</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72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563" y="3346563"/>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Federating Information</a:t>
            </a:r>
          </a:p>
        </p:txBody>
      </p:sp>
      <p:pic>
        <p:nvPicPr>
          <p:cNvPr id="1026" name="Picture 2" descr="cyber_secur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0"/>
            <a:ext cx="2665412" cy="26654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4707852"/>
            <a:ext cx="2629246" cy="646331"/>
          </a:xfrm>
          <a:prstGeom prst="rect">
            <a:avLst/>
          </a:prstGeom>
          <a:noFill/>
        </p:spPr>
        <p:txBody>
          <a:bodyPr wrap="none" rtlCol="0">
            <a:spAutoFit/>
          </a:bodyPr>
          <a:lstStyle/>
          <a:p>
            <a:r>
              <a:rPr lang="en-US" dirty="0"/>
              <a:t>NIEM</a:t>
            </a:r>
          </a:p>
          <a:p>
            <a:r>
              <a:rPr lang="en-US" dirty="0"/>
              <a:t>(Justice and public safety)</a:t>
            </a:r>
          </a:p>
        </p:txBody>
      </p:sp>
      <p:sp>
        <p:nvSpPr>
          <p:cNvPr id="7" name="TextBox 6"/>
          <p:cNvSpPr txBox="1"/>
          <p:nvPr/>
        </p:nvSpPr>
        <p:spPr>
          <a:xfrm>
            <a:off x="6324600" y="1676400"/>
            <a:ext cx="1920269" cy="646331"/>
          </a:xfrm>
          <a:prstGeom prst="rect">
            <a:avLst/>
          </a:prstGeom>
          <a:noFill/>
        </p:spPr>
        <p:txBody>
          <a:bodyPr wrap="none" rtlCol="0">
            <a:spAutoFit/>
          </a:bodyPr>
          <a:lstStyle/>
          <a:p>
            <a:r>
              <a:rPr lang="en-US" dirty="0"/>
              <a:t>STIX</a:t>
            </a:r>
          </a:p>
          <a:p>
            <a:r>
              <a:rPr lang="en-US" dirty="0"/>
              <a:t>Cyber Information</a:t>
            </a:r>
          </a:p>
        </p:txBody>
      </p:sp>
      <p:sp>
        <p:nvSpPr>
          <p:cNvPr id="8" name="TextBox 7"/>
          <p:cNvSpPr txBox="1"/>
          <p:nvPr/>
        </p:nvSpPr>
        <p:spPr>
          <a:xfrm>
            <a:off x="7252077" y="4510179"/>
            <a:ext cx="1594212" cy="1200329"/>
          </a:xfrm>
          <a:prstGeom prst="rect">
            <a:avLst/>
          </a:prstGeom>
          <a:noFill/>
        </p:spPr>
        <p:txBody>
          <a:bodyPr wrap="square" rtlCol="0">
            <a:spAutoFit/>
          </a:bodyPr>
          <a:lstStyle/>
          <a:p>
            <a:r>
              <a:rPr lang="en-US" dirty="0"/>
              <a:t>Federated with the conceptual model</a:t>
            </a:r>
          </a:p>
        </p:txBody>
      </p:sp>
    </p:spTree>
    <p:extLst>
      <p:ext uri="{BB962C8B-B14F-4D97-AF65-F5344CB8AC3E}">
        <p14:creationId xmlns:p14="http://schemas.microsoft.com/office/powerpoint/2010/main" val="321064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t>
            </a:r>
            <a:r>
              <a:rPr lang="en-US" dirty="0" err="1"/>
              <a:t>Snowmageddon</a:t>
            </a:r>
            <a:endParaRPr lang="en-US" dirty="0"/>
          </a:p>
        </p:txBody>
      </p:sp>
      <p:sp>
        <p:nvSpPr>
          <p:cNvPr id="3" name="TextBox 2"/>
          <p:cNvSpPr txBox="1"/>
          <p:nvPr/>
        </p:nvSpPr>
        <p:spPr>
          <a:xfrm>
            <a:off x="551328" y="3352800"/>
            <a:ext cx="8077199" cy="2308324"/>
          </a:xfrm>
          <a:prstGeom prst="rect">
            <a:avLst/>
          </a:prstGeom>
          <a:noFill/>
        </p:spPr>
        <p:txBody>
          <a:bodyPr wrap="square" rtlCol="0">
            <a:spAutoFit/>
          </a:bodyPr>
          <a:lstStyle/>
          <a:p>
            <a:r>
              <a:rPr lang="en-US" dirty="0"/>
              <a:t>In January 2015 Massachusetts faced the Hazard of major winter storms across the region. Potential Harm from blizzards and winter storms includes negative economic impact, limited road accessibility, restricted emergency management, non-availability of utility, property damage, personal injury and death, and more.  </a:t>
            </a:r>
          </a:p>
          <a:p>
            <a:endParaRPr lang="en-US" dirty="0"/>
          </a:p>
          <a:p>
            <a:r>
              <a:rPr lang="en-US" dirty="0"/>
              <a:t>The onset of a winter storm or blizzard was predicted by the National Weather Service (NWS). </a:t>
            </a:r>
          </a:p>
        </p:txBody>
      </p:sp>
      <p:pic>
        <p:nvPicPr>
          <p:cNvPr id="1026" name="Picture 2" descr="http://d2vo5twcnd9mdi.cloudfront.net/uploads_f9d0588e-d1a2-4ea9-a971-bae1a3f86922-Snomageddon-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1"/>
            <a:ext cx="8001000" cy="313192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9</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83540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8476</TotalTime>
  <Words>2262</Words>
  <Application>Microsoft Office PowerPoint</Application>
  <PresentationFormat>On-screen Show (4:3)</PresentationFormat>
  <Paragraphs>394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Gothic</vt:lpstr>
      <vt:lpstr>Corbel</vt:lpstr>
      <vt:lpstr>Franklin Gothic Book</vt:lpstr>
      <vt:lpstr>Lucida Grande</vt:lpstr>
      <vt:lpstr>Tahoma</vt:lpstr>
      <vt:lpstr>Tunga</vt:lpstr>
      <vt:lpstr>Mylar</vt:lpstr>
      <vt:lpstr>Semantic Information Modeling for Federation</vt:lpstr>
      <vt:lpstr>Example Problem Space</vt:lpstr>
      <vt:lpstr>What we need is an integrating framework that supports automated data mapping</vt:lpstr>
      <vt:lpstr>Primary classes of use cases</vt:lpstr>
      <vt:lpstr>Pivoting through a conceptual model</vt:lpstr>
      <vt:lpstr>Example of “Pivoting” through a conceptual model</vt:lpstr>
      <vt:lpstr>Threat/Risk Conceptual Model Inputs</vt:lpstr>
      <vt:lpstr>Federating Information</vt:lpstr>
      <vt:lpstr>Example - Snowmageddon</vt:lpstr>
      <vt:lpstr>Example of structuring risk information</vt:lpstr>
      <vt:lpstr>A Potential Storm? Who said this?</vt:lpstr>
      <vt:lpstr>Example Snippet</vt:lpstr>
      <vt:lpstr>Conceptual Model Layering</vt:lpstr>
      <vt:lpstr>PowerPoint Presentation</vt:lpstr>
      <vt:lpstr>Critical Components – conceptual models and mappings</vt:lpstr>
      <vt:lpstr>Mapping Example</vt:lpstr>
      <vt:lpstr>PowerPoint Presentation</vt:lpstr>
      <vt:lpstr>Implementing Semantic Federation</vt:lpstr>
      <vt:lpstr>Perspectives of our knowledge</vt:lpstr>
      <vt:lpstr>Model Driven Secure Gateway</vt:lpstr>
      <vt:lpstr>PowerPoint Presentation</vt:lpstr>
      <vt:lpstr>Questions?</vt:lpstr>
      <vt:lpstr>Backup</vt:lpstr>
      <vt:lpstr>What is SIMF?</vt:lpstr>
      <vt:lpstr>Proposition</vt:lpstr>
      <vt:lpstr>SIMF Principles</vt:lpstr>
      <vt:lpstr>Pivoting through a conceptual model</vt:lpstr>
      <vt:lpstr>Example of “Pivoting” through a conceptual model</vt:lpstr>
      <vt:lpstr>SIMF Architecture</vt:lpstr>
      <vt:lpstr>SIMF Components – conceptual models and mappings</vt:lpstr>
      <vt:lpstr>Comparing SIMF and OWL</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468</cp:revision>
  <cp:lastPrinted>2011-10-30T17:23:59Z</cp:lastPrinted>
  <dcterms:created xsi:type="dcterms:W3CDTF">2011-03-23T03:11:03Z</dcterms:created>
  <dcterms:modified xsi:type="dcterms:W3CDTF">2016-05-23T16:22:15Z</dcterms:modified>
</cp:coreProperties>
</file>