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9"/>
  </p:notesMasterIdLst>
  <p:handoutMasterIdLst>
    <p:handoutMasterId r:id="rId30"/>
  </p:handoutMasterIdLst>
  <p:sldIdLst>
    <p:sldId id="456" r:id="rId2"/>
    <p:sldId id="470" r:id="rId3"/>
    <p:sldId id="463" r:id="rId4"/>
    <p:sldId id="476" r:id="rId5"/>
    <p:sldId id="459" r:id="rId6"/>
    <p:sldId id="462" r:id="rId7"/>
    <p:sldId id="464" r:id="rId8"/>
    <p:sldId id="465" r:id="rId9"/>
    <p:sldId id="478" r:id="rId10"/>
    <p:sldId id="479" r:id="rId11"/>
    <p:sldId id="480" r:id="rId12"/>
    <p:sldId id="481" r:id="rId13"/>
    <p:sldId id="482" r:id="rId14"/>
    <p:sldId id="483" r:id="rId15"/>
    <p:sldId id="484" r:id="rId16"/>
    <p:sldId id="485" r:id="rId17"/>
    <p:sldId id="461" r:id="rId18"/>
    <p:sldId id="469" r:id="rId19"/>
    <p:sldId id="471" r:id="rId20"/>
    <p:sldId id="466" r:id="rId21"/>
    <p:sldId id="477" r:id="rId22"/>
    <p:sldId id="473" r:id="rId23"/>
    <p:sldId id="474" r:id="rId24"/>
    <p:sldId id="475" r:id="rId25"/>
    <p:sldId id="467" r:id="rId26"/>
    <p:sldId id="468" r:id="rId27"/>
    <p:sldId id="472" r:id="rId28"/>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94" autoAdjust="0"/>
    <p:restoredTop sz="86458" autoAdjust="0"/>
  </p:normalViewPr>
  <p:slideViewPr>
    <p:cSldViewPr>
      <p:cViewPr varScale="1">
        <p:scale>
          <a:sx n="52" d="100"/>
          <a:sy n="52" d="100"/>
        </p:scale>
        <p:origin x="820" y="52"/>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1" d="100"/>
          <a:sy n="51" d="100"/>
        </p:scale>
        <p:origin x="2088"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6/19/2016</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6/19/2016</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lvl1pPr>
              <a:defRPr/>
            </a:lvl1pPr>
          </a:lstStyle>
          <a:p>
            <a:r>
              <a:rPr lang="en-US" dirty="0"/>
              <a:t>June 2016</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lvl1pPr>
              <a:defRPr/>
            </a:lvl1pPr>
          </a:lstStyle>
          <a:p>
            <a:endParaRPr lang="en-US" dirty="0"/>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June 2016</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June 2016</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June 2016</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lvl1pPr>
              <a:defRPr/>
            </a:lvl1pPr>
          </a:lstStyle>
          <a:p>
            <a:r>
              <a:rPr lang="en-US" dirty="0"/>
              <a:t>June 2016</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endParaRPr lang="en-US" dirty="0"/>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lvl1pPr>
              <a:defRPr/>
            </a:lvl1pPr>
          </a:lstStyle>
          <a:p>
            <a:r>
              <a:rPr lang="en-US" dirty="0"/>
              <a:t>June 2016</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lvl1pPr>
              <a:defRPr/>
            </a:lvl1pPr>
          </a:lstStyle>
          <a:p>
            <a:r>
              <a:rPr lang="en-US" dirty="0"/>
              <a:t>June 2016</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lvl1pPr>
              <a:defRPr/>
            </a:lvl1pPr>
          </a:lstStyle>
          <a:p>
            <a:r>
              <a:rPr lang="en-US" dirty="0"/>
              <a:t>June 2016</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endParaRPr lang="en-US" dirty="0"/>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lvl1pPr>
              <a:defRPr/>
            </a:lvl1pPr>
          </a:lstStyle>
          <a:p>
            <a:r>
              <a:rPr lang="en-US" dirty="0"/>
              <a:t>June 2016</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lvl1pPr>
              <a:defRPr/>
            </a:lvl1pPr>
          </a:lstStyle>
          <a:p>
            <a:r>
              <a:rPr lang="en-US" dirty="0"/>
              <a:t>June 2016</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lvl1pPr>
              <a:defRPr/>
            </a:lvl1pPr>
          </a:lstStyle>
          <a:p>
            <a:r>
              <a:rPr lang="en-US" dirty="0"/>
              <a:t>June 2016</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June 2016</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dirty="0"/>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hatis.techtarget.com/definition/security-event-security-incid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tiny.cc/Ontolog201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4648200"/>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828050"/>
            <a:ext cx="8540472" cy="1368798"/>
          </a:xfrm>
        </p:spPr>
        <p:txBody>
          <a:bodyPr>
            <a:normAutofit/>
          </a:bodyPr>
          <a:lstStyle/>
          <a:p>
            <a:r>
              <a:rPr lang="en-US" dirty="0"/>
              <a:t>Cory Casanave </a:t>
            </a:r>
          </a:p>
        </p:txBody>
      </p:sp>
      <p:sp>
        <p:nvSpPr>
          <p:cNvPr id="2" name="Title 1"/>
          <p:cNvSpPr>
            <a:spLocks noGrp="1"/>
          </p:cNvSpPr>
          <p:nvPr>
            <p:ph type="title"/>
          </p:nvPr>
        </p:nvSpPr>
        <p:spPr>
          <a:xfrm>
            <a:off x="401782" y="389651"/>
            <a:ext cx="7680960" cy="2438399"/>
          </a:xfrm>
        </p:spPr>
        <p:txBody>
          <a:bodyPr>
            <a:normAutofit fontScale="90000"/>
          </a:bodyPr>
          <a:lstStyle/>
          <a:p>
            <a:r>
              <a:rPr lang="en-US" dirty="0"/>
              <a:t>Semantic Information Modeling for Federation</a:t>
            </a:r>
          </a:p>
        </p:txBody>
      </p:sp>
      <p:pic>
        <p:nvPicPr>
          <p:cNvPr id="4" name="Picture 3" descr="C:\Users\Cory-c\Documents\Company\MDSSVN\Marketing\Graphics\OMG\OMG - 150 dpi.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SIMF</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652" y="2882777"/>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1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en-US" dirty="0"/>
              <a:t>A threat actor, also called a malicious actor, is an entity that is partially or wholly responsible for an </a:t>
            </a:r>
            <a:r>
              <a:rPr lang="en-US" dirty="0">
                <a:hlinkClick r:id="rId2"/>
              </a:rPr>
              <a:t>incident</a:t>
            </a:r>
            <a:r>
              <a:rPr lang="en-US" dirty="0"/>
              <a:t> that impacts – or has the potential to impact -- an organization's security. </a:t>
            </a:r>
          </a:p>
        </p:txBody>
      </p:sp>
      <p:sp>
        <p:nvSpPr>
          <p:cNvPr id="3" name="Slide Number Placeholder 2"/>
          <p:cNvSpPr>
            <a:spLocks noGrp="1"/>
          </p:cNvSpPr>
          <p:nvPr>
            <p:ph type="sldNum" sz="quarter" idx="15"/>
          </p:nvPr>
        </p:nvSpPr>
        <p:spPr/>
        <p:txBody>
          <a:bodyPr/>
          <a:lstStyle/>
          <a:p>
            <a:fld id="{987D7693-E132-40A2-A808-4CF056E677D9}" type="slidenum">
              <a:rPr lang="en-US" smtClean="0"/>
              <a:t>10</a:t>
            </a:fld>
            <a:endParaRPr lang="en-US" dirty="0"/>
          </a:p>
        </p:txBody>
      </p:sp>
      <p:sp>
        <p:nvSpPr>
          <p:cNvPr id="6" name="Title 5"/>
          <p:cNvSpPr>
            <a:spLocks noGrp="1"/>
          </p:cNvSpPr>
          <p:nvPr>
            <p:ph type="title"/>
          </p:nvPr>
        </p:nvSpPr>
        <p:spPr/>
        <p:txBody>
          <a:bodyPr/>
          <a:lstStyle/>
          <a:p>
            <a:r>
              <a:rPr lang="en-US" dirty="0"/>
              <a:t>What is a threat actor? (Dictionary)</a:t>
            </a:r>
          </a:p>
        </p:txBody>
      </p:sp>
    </p:spTree>
    <p:extLst>
      <p:ext uri="{BB962C8B-B14F-4D97-AF65-F5344CB8AC3E}">
        <p14:creationId xmlns:p14="http://schemas.microsoft.com/office/powerpoint/2010/main" val="90664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11</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What is a threat actor? (STIX)</a:t>
            </a:r>
          </a:p>
        </p:txBody>
      </p:sp>
      <p:pic>
        <p:nvPicPr>
          <p:cNvPr id="6" name="Picture 5"/>
          <p:cNvPicPr>
            <a:picLocks noChangeAspect="1"/>
          </p:cNvPicPr>
          <p:nvPr/>
        </p:nvPicPr>
        <p:blipFill>
          <a:blip r:embed="rId2"/>
          <a:stretch>
            <a:fillRect/>
          </a:stretch>
        </p:blipFill>
        <p:spPr>
          <a:xfrm>
            <a:off x="-533400" y="1638705"/>
            <a:ext cx="10233912" cy="5219295"/>
          </a:xfrm>
          <a:prstGeom prst="rect">
            <a:avLst/>
          </a:prstGeom>
        </p:spPr>
      </p:pic>
      <p:sp>
        <p:nvSpPr>
          <p:cNvPr id="7" name="Rectangle 6"/>
          <p:cNvSpPr/>
          <p:nvPr/>
        </p:nvSpPr>
        <p:spPr>
          <a:xfrm>
            <a:off x="281173" y="-114705"/>
            <a:ext cx="804367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STIX is a large XML Schema</a:t>
            </a:r>
          </a:p>
        </p:txBody>
      </p:sp>
    </p:spTree>
    <p:extLst>
      <p:ext uri="{BB962C8B-B14F-4D97-AF65-F5344CB8AC3E}">
        <p14:creationId xmlns:p14="http://schemas.microsoft.com/office/powerpoint/2010/main" val="212833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987D7693-E132-40A2-A808-4CF056E677D9}" type="slidenum">
              <a:rPr lang="en-US" smtClean="0"/>
              <a:pPr/>
              <a:t>12</a:t>
            </a:fld>
            <a:endParaRPr lang="en-US" dirty="0"/>
          </a:p>
        </p:txBody>
      </p:sp>
      <p:sp>
        <p:nvSpPr>
          <p:cNvPr id="15" name="Title 14"/>
          <p:cNvSpPr>
            <a:spLocks noGrp="1"/>
          </p:cNvSpPr>
          <p:nvPr>
            <p:ph type="title"/>
          </p:nvPr>
        </p:nvSpPr>
        <p:spPr/>
        <p:txBody>
          <a:bodyPr/>
          <a:lstStyle/>
          <a:p>
            <a:r>
              <a:rPr lang="en-US" dirty="0"/>
              <a:t>What is a threat actor? (FBI)</a:t>
            </a:r>
          </a:p>
        </p:txBody>
      </p:sp>
      <p:sp>
        <p:nvSpPr>
          <p:cNvPr id="14" name="Rectangle 13"/>
          <p:cNvSpPr/>
          <p:nvPr/>
        </p:nvSpPr>
        <p:spPr>
          <a:xfrm>
            <a:off x="916306" y="1981200"/>
            <a:ext cx="6553200" cy="3970318"/>
          </a:xfrm>
          <a:prstGeom prst="rect">
            <a:avLst/>
          </a:prstGeom>
        </p:spPr>
        <p:txBody>
          <a:bodyPr wrap="square">
            <a:spAutoFit/>
          </a:bodyPr>
          <a:lstStyle/>
          <a:p>
            <a:r>
              <a:rPr lang="en-US" dirty="0"/>
              <a:t>The Federal Bureau of Investigation has identified three categories of cyber threat actors: </a:t>
            </a:r>
          </a:p>
          <a:p>
            <a:endParaRPr lang="en-US" dirty="0"/>
          </a:p>
          <a:p>
            <a:r>
              <a:rPr lang="en-US" dirty="0"/>
              <a:t>“  [1] organized crime groups that are primarily threatening the financial services sector, and they are expanding the scope of their attacks; [2] state sponsors — foreign governments that are interested in pilfering data, including intellectual property and research and development data from major manufacturers, government agencies, and defense contractors; and [3] increasingly there are terrorist groups who want to impact this country the same way they did on 9/11 by flying planes into buildings. They are seeking to use the network to challenge the United States by looking at critical infrastructure to disrupt or harm the viability of our way of life.[1]  </a:t>
            </a:r>
          </a:p>
        </p:txBody>
      </p:sp>
    </p:spTree>
    <p:extLst>
      <p:ext uri="{BB962C8B-B14F-4D97-AF65-F5344CB8AC3E}">
        <p14:creationId xmlns:p14="http://schemas.microsoft.com/office/powerpoint/2010/main" val="216613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987D7693-E132-40A2-A808-4CF056E677D9}" type="slidenum">
              <a:rPr lang="en-US" smtClean="0"/>
              <a:t>13</a:t>
            </a:fld>
            <a:endParaRPr lang="en-US" dirty="0"/>
          </a:p>
        </p:txBody>
      </p:sp>
      <p:sp>
        <p:nvSpPr>
          <p:cNvPr id="10" name="Title 9"/>
          <p:cNvSpPr>
            <a:spLocks noGrp="1"/>
          </p:cNvSpPr>
          <p:nvPr>
            <p:ph type="title"/>
          </p:nvPr>
        </p:nvSpPr>
        <p:spPr/>
        <p:txBody>
          <a:bodyPr/>
          <a:lstStyle/>
          <a:p>
            <a:r>
              <a:rPr lang="en-US" dirty="0"/>
              <a:t>Is this a threat actor?</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437" y="2000250"/>
            <a:ext cx="2143125" cy="2857500"/>
          </a:xfrm>
          <a:prstGeom prst="rect">
            <a:avLst/>
          </a:prstGeom>
        </p:spPr>
      </p:pic>
      <p:sp>
        <p:nvSpPr>
          <p:cNvPr id="12" name="Right Arrow 11"/>
          <p:cNvSpPr/>
          <p:nvPr/>
        </p:nvSpPr>
        <p:spPr>
          <a:xfrm>
            <a:off x="628649" y="2438400"/>
            <a:ext cx="2362200" cy="228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Threat</a:t>
            </a:r>
          </a:p>
          <a:p>
            <a:pPr algn="ctr"/>
            <a:r>
              <a:rPr lang="en-US" dirty="0"/>
              <a:t>Actor?</a:t>
            </a:r>
          </a:p>
        </p:txBody>
      </p:sp>
      <p:sp>
        <p:nvSpPr>
          <p:cNvPr id="2" name="TextBox 1"/>
          <p:cNvSpPr txBox="1"/>
          <p:nvPr/>
        </p:nvSpPr>
        <p:spPr>
          <a:xfrm>
            <a:off x="2514600" y="5159693"/>
            <a:ext cx="5715000" cy="1477328"/>
          </a:xfrm>
          <a:prstGeom prst="rect">
            <a:avLst/>
          </a:prstGeom>
          <a:noFill/>
        </p:spPr>
        <p:txBody>
          <a:bodyPr wrap="square" rtlCol="0">
            <a:spAutoFit/>
          </a:bodyPr>
          <a:lstStyle/>
          <a:p>
            <a:r>
              <a:rPr lang="en-US" dirty="0"/>
              <a:t>Our conclusion: Only the “real world” perspective can provide a pivot point between different representations.</a:t>
            </a:r>
          </a:p>
          <a:p>
            <a:r>
              <a:rPr lang="en-US" dirty="0"/>
              <a:t>Instances of a conceptual “threat actor” are real threat actors, not data about them as data is structured for its application purpose.</a:t>
            </a:r>
          </a:p>
        </p:txBody>
      </p:sp>
    </p:spTree>
    <p:extLst>
      <p:ext uri="{BB962C8B-B14F-4D97-AF65-F5344CB8AC3E}">
        <p14:creationId xmlns:p14="http://schemas.microsoft.com/office/powerpoint/2010/main" val="21068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87D7693-E132-40A2-A808-4CF056E677D9}" type="slidenum">
              <a:rPr lang="en-US" smtClean="0"/>
              <a:t>14</a:t>
            </a:fld>
            <a:endParaRPr lang="en-US" dirty="0"/>
          </a:p>
        </p:txBody>
      </p:sp>
      <p:sp>
        <p:nvSpPr>
          <p:cNvPr id="7" name="Title 6"/>
          <p:cNvSpPr>
            <a:spLocks noGrp="1"/>
          </p:cNvSpPr>
          <p:nvPr>
            <p:ph type="title"/>
          </p:nvPr>
        </p:nvSpPr>
        <p:spPr/>
        <p:txBody>
          <a:bodyPr>
            <a:normAutofit fontScale="90000"/>
          </a:bodyPr>
          <a:lstStyle/>
          <a:p>
            <a:r>
              <a:rPr lang="en-US" dirty="0"/>
              <a:t>What is a threat actor? (Threat Model)</a:t>
            </a:r>
          </a:p>
        </p:txBody>
      </p:sp>
      <p:pic>
        <p:nvPicPr>
          <p:cNvPr id="9" name="Picture 8"/>
          <p:cNvPicPr>
            <a:picLocks noChangeAspect="1"/>
          </p:cNvPicPr>
          <p:nvPr/>
        </p:nvPicPr>
        <p:blipFill>
          <a:blip r:embed="rId2"/>
          <a:stretch>
            <a:fillRect/>
          </a:stretch>
        </p:blipFill>
        <p:spPr>
          <a:xfrm>
            <a:off x="-37524" y="1994079"/>
            <a:ext cx="9219047" cy="2869841"/>
          </a:xfrm>
          <a:prstGeom prst="rect">
            <a:avLst/>
          </a:prstGeom>
        </p:spPr>
      </p:pic>
    </p:spTree>
    <p:extLst>
      <p:ext uri="{BB962C8B-B14F-4D97-AF65-F5344CB8AC3E}">
        <p14:creationId xmlns:p14="http://schemas.microsoft.com/office/powerpoint/2010/main" val="64580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87D7693-E132-40A2-A808-4CF056E677D9}" type="slidenum">
              <a:rPr lang="en-US" smtClean="0"/>
              <a:t>15</a:t>
            </a:fld>
            <a:endParaRPr lang="en-US" dirty="0"/>
          </a:p>
        </p:txBody>
      </p:sp>
      <p:sp>
        <p:nvSpPr>
          <p:cNvPr id="7" name="Title 6"/>
          <p:cNvSpPr>
            <a:spLocks noGrp="1"/>
          </p:cNvSpPr>
          <p:nvPr>
            <p:ph type="title"/>
          </p:nvPr>
        </p:nvSpPr>
        <p:spPr/>
        <p:txBody>
          <a:bodyPr/>
          <a:lstStyle/>
          <a:p>
            <a:pPr algn="r"/>
            <a:r>
              <a:rPr lang="en-US" dirty="0"/>
              <a:t>Data represents concepts</a:t>
            </a:r>
          </a:p>
        </p:txBody>
      </p:sp>
      <p:pic>
        <p:nvPicPr>
          <p:cNvPr id="9" name="Picture 8"/>
          <p:cNvPicPr>
            <a:picLocks noChangeAspect="1"/>
          </p:cNvPicPr>
          <p:nvPr/>
        </p:nvPicPr>
        <p:blipFill>
          <a:blip r:embed="rId2"/>
          <a:stretch>
            <a:fillRect/>
          </a:stretch>
        </p:blipFill>
        <p:spPr>
          <a:xfrm>
            <a:off x="12192" y="890178"/>
            <a:ext cx="2438095" cy="5231746"/>
          </a:xfrm>
          <a:prstGeom prst="rect">
            <a:avLst/>
          </a:prstGeom>
        </p:spPr>
      </p:pic>
      <p:pic>
        <p:nvPicPr>
          <p:cNvPr id="10" name="Picture 9"/>
          <p:cNvPicPr>
            <a:picLocks noChangeAspect="1"/>
          </p:cNvPicPr>
          <p:nvPr/>
        </p:nvPicPr>
        <p:blipFill>
          <a:blip r:embed="rId3"/>
          <a:stretch>
            <a:fillRect/>
          </a:stretch>
        </p:blipFill>
        <p:spPr>
          <a:xfrm>
            <a:off x="4636313" y="1817090"/>
            <a:ext cx="3098413" cy="1866667"/>
          </a:xfrm>
          <a:prstGeom prst="rect">
            <a:avLst/>
          </a:prstGeom>
        </p:spPr>
      </p:pic>
      <p:sp>
        <p:nvSpPr>
          <p:cNvPr id="11" name="Right Arrow 10"/>
          <p:cNvSpPr/>
          <p:nvPr/>
        </p:nvSpPr>
        <p:spPr>
          <a:xfrm>
            <a:off x="2590800" y="1928591"/>
            <a:ext cx="1905000" cy="160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pic>
        <p:nvPicPr>
          <p:cNvPr id="6" name="Picture 5"/>
          <p:cNvPicPr>
            <a:picLocks noChangeAspect="1"/>
          </p:cNvPicPr>
          <p:nvPr/>
        </p:nvPicPr>
        <p:blipFill>
          <a:blip r:embed="rId4"/>
          <a:stretch>
            <a:fillRect/>
          </a:stretch>
        </p:blipFill>
        <p:spPr>
          <a:xfrm>
            <a:off x="3702826" y="4471154"/>
            <a:ext cx="4177778" cy="1130159"/>
          </a:xfrm>
          <a:prstGeom prst="rect">
            <a:avLst/>
          </a:prstGeom>
        </p:spPr>
      </p:pic>
      <p:sp>
        <p:nvSpPr>
          <p:cNvPr id="8" name="TextBox 7"/>
          <p:cNvSpPr txBox="1"/>
          <p:nvPr/>
        </p:nvSpPr>
        <p:spPr>
          <a:xfrm>
            <a:off x="4746300" y="5653733"/>
            <a:ext cx="2299347" cy="369332"/>
          </a:xfrm>
          <a:prstGeom prst="rect">
            <a:avLst/>
          </a:prstGeom>
          <a:noFill/>
        </p:spPr>
        <p:txBody>
          <a:bodyPr wrap="none" rtlCol="0">
            <a:spAutoFit/>
          </a:bodyPr>
          <a:lstStyle/>
          <a:p>
            <a:r>
              <a:rPr lang="en-US" dirty="0"/>
              <a:t>Model Representation</a:t>
            </a:r>
          </a:p>
        </p:txBody>
      </p:sp>
    </p:spTree>
    <p:extLst>
      <p:ext uri="{BB962C8B-B14F-4D97-AF65-F5344CB8AC3E}">
        <p14:creationId xmlns:p14="http://schemas.microsoft.com/office/powerpoint/2010/main" val="123519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16</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dirty="0"/>
          </a:p>
        </p:txBody>
      </p:sp>
      <p:pic>
        <p:nvPicPr>
          <p:cNvPr id="6" name="Picture 5"/>
          <p:cNvPicPr>
            <a:picLocks noChangeAspect="1"/>
          </p:cNvPicPr>
          <p:nvPr/>
        </p:nvPicPr>
        <p:blipFill>
          <a:blip r:embed="rId2"/>
          <a:stretch>
            <a:fillRect/>
          </a:stretch>
        </p:blipFill>
        <p:spPr>
          <a:xfrm>
            <a:off x="-228600" y="-457200"/>
            <a:ext cx="9570328" cy="7737712"/>
          </a:xfrm>
          <a:prstGeom prst="rect">
            <a:avLst/>
          </a:prstGeom>
        </p:spPr>
      </p:pic>
      <p:sp>
        <p:nvSpPr>
          <p:cNvPr id="7" name="Rectangle 6"/>
          <p:cNvSpPr/>
          <p:nvPr/>
        </p:nvSpPr>
        <p:spPr>
          <a:xfrm rot="2212202">
            <a:off x="2891653" y="1131498"/>
            <a:ext cx="4333430"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50000"/>
                  </a:schemeClr>
                </a:solidFill>
                <a:effectLst/>
              </a:rPr>
              <a:t>Example Only</a:t>
            </a:r>
          </a:p>
        </p:txBody>
      </p:sp>
    </p:spTree>
    <p:extLst>
      <p:ext uri="{BB962C8B-B14F-4D97-AF65-F5344CB8AC3E}">
        <p14:creationId xmlns:p14="http://schemas.microsoft.com/office/powerpoint/2010/main" val="420864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Slide Number Placeholder 2"/>
          <p:cNvSpPr>
            <a:spLocks noGrp="1"/>
          </p:cNvSpPr>
          <p:nvPr>
            <p:ph type="sldNum" sz="quarter" idx="11"/>
          </p:nvPr>
        </p:nvSpPr>
        <p:spPr/>
        <p:txBody>
          <a:bodyPr/>
          <a:lstStyle/>
          <a:p>
            <a:fld id="{C5349D12-3EF0-44B0-8484-0F10BE0E01DA}" type="slidenum">
              <a:rPr lang="en-US" smtClean="0"/>
              <a:t>17</a:t>
            </a:fld>
            <a:endParaRPr lang="en-US"/>
          </a:p>
        </p:txBody>
      </p:sp>
      <p:sp>
        <p:nvSpPr>
          <p:cNvPr id="5" name="Title 4"/>
          <p:cNvSpPr>
            <a:spLocks noGrp="1"/>
          </p:cNvSpPr>
          <p:nvPr>
            <p:ph type="title"/>
          </p:nvPr>
        </p:nvSpPr>
        <p:spPr/>
        <p:txBody>
          <a:bodyPr>
            <a:normAutofit fontScale="90000"/>
          </a:bodyPr>
          <a:lstStyle/>
          <a:p>
            <a:r>
              <a:rPr lang="en-US" dirty="0"/>
              <a:t>SIMF Components – conceptual models and mappings to schema</a:t>
            </a:r>
          </a:p>
        </p:txBody>
      </p:sp>
      <p:sp>
        <p:nvSpPr>
          <p:cNvPr id="6" name="Rounded Rectangle 5"/>
          <p:cNvSpPr/>
          <p:nvPr/>
        </p:nvSpPr>
        <p:spPr>
          <a:xfrm>
            <a:off x="135437" y="409862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UML Profile</a:t>
            </a:r>
          </a:p>
        </p:txBody>
      </p:sp>
      <p:sp>
        <p:nvSpPr>
          <p:cNvPr id="7" name="Rounded Rectangle 6"/>
          <p:cNvSpPr/>
          <p:nvPr/>
        </p:nvSpPr>
        <p:spPr>
          <a:xfrm>
            <a:off x="3659687" y="409862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UML Profile</a:t>
            </a:r>
          </a:p>
        </p:txBody>
      </p:sp>
      <p:sp>
        <p:nvSpPr>
          <p:cNvPr id="8" name="Rounded Rectangle 7"/>
          <p:cNvSpPr/>
          <p:nvPr/>
        </p:nvSpPr>
        <p:spPr>
          <a:xfrm>
            <a:off x="6983912" y="407957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Profile</a:t>
            </a:r>
          </a:p>
        </p:txBody>
      </p:sp>
      <p:sp>
        <p:nvSpPr>
          <p:cNvPr id="19" name="Left Arrow 18"/>
          <p:cNvSpPr/>
          <p:nvPr/>
        </p:nvSpPr>
        <p:spPr>
          <a:xfrm>
            <a:off x="2192837" y="4298647"/>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14" name="Right Arrow 13"/>
          <p:cNvSpPr/>
          <p:nvPr/>
        </p:nvSpPr>
        <p:spPr>
          <a:xfrm>
            <a:off x="5707692" y="4322460"/>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26" name="Rounded Rectangle 25"/>
          <p:cNvSpPr/>
          <p:nvPr/>
        </p:nvSpPr>
        <p:spPr>
          <a:xfrm>
            <a:off x="12395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SIMF Conceptual Metamodel</a:t>
            </a:r>
          </a:p>
        </p:txBody>
      </p:sp>
      <p:sp>
        <p:nvSpPr>
          <p:cNvPr id="27" name="Rounded Rectangle 26"/>
          <p:cNvSpPr/>
          <p:nvPr/>
        </p:nvSpPr>
        <p:spPr>
          <a:xfrm>
            <a:off x="364820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Metamodel</a:t>
            </a:r>
          </a:p>
        </p:txBody>
      </p:sp>
      <p:sp>
        <p:nvSpPr>
          <p:cNvPr id="28" name="Rounded Rectangle 27"/>
          <p:cNvSpPr/>
          <p:nvPr/>
        </p:nvSpPr>
        <p:spPr>
          <a:xfrm>
            <a:off x="6972430" y="188595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SIMF Information Metamodel</a:t>
            </a:r>
          </a:p>
        </p:txBody>
      </p:sp>
      <p:sp>
        <p:nvSpPr>
          <p:cNvPr id="29" name="Left Arrow 28"/>
          <p:cNvSpPr/>
          <p:nvPr/>
        </p:nvSpPr>
        <p:spPr>
          <a:xfrm>
            <a:off x="2181355" y="2105025"/>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30" name="Right Arrow 29"/>
          <p:cNvSpPr/>
          <p:nvPr/>
        </p:nvSpPr>
        <p:spPr>
          <a:xfrm>
            <a:off x="5696210" y="2128838"/>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32" name="Right Arrow 31"/>
          <p:cNvSpPr/>
          <p:nvPr/>
        </p:nvSpPr>
        <p:spPr>
          <a:xfrm rot="16200000">
            <a:off x="455502" y="3134769"/>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
        <p:nvSpPr>
          <p:cNvPr id="35" name="Rectangle 34"/>
          <p:cNvSpPr/>
          <p:nvPr/>
        </p:nvSpPr>
        <p:spPr>
          <a:xfrm>
            <a:off x="12569" y="1495059"/>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SIMF Conceptual Meta Model</a:t>
            </a:r>
          </a:p>
        </p:txBody>
      </p:sp>
      <p:sp>
        <p:nvSpPr>
          <p:cNvPr id="36" name="Rectangle 35"/>
          <p:cNvSpPr/>
          <p:nvPr/>
        </p:nvSpPr>
        <p:spPr>
          <a:xfrm>
            <a:off x="-5190" y="4079572"/>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UML Representation</a:t>
            </a:r>
          </a:p>
        </p:txBody>
      </p:sp>
      <p:sp>
        <p:nvSpPr>
          <p:cNvPr id="21" name="Right Arrow 20"/>
          <p:cNvSpPr/>
          <p:nvPr/>
        </p:nvSpPr>
        <p:spPr>
          <a:xfrm rot="16200000">
            <a:off x="3999781" y="3139482"/>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
        <p:nvSpPr>
          <p:cNvPr id="22" name="Right Arrow 21"/>
          <p:cNvSpPr/>
          <p:nvPr/>
        </p:nvSpPr>
        <p:spPr>
          <a:xfrm rot="16200000">
            <a:off x="7295445" y="3134768"/>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Tree>
    <p:extLst>
      <p:ext uri="{BB962C8B-B14F-4D97-AF65-F5344CB8AC3E}">
        <p14:creationId xmlns:p14="http://schemas.microsoft.com/office/powerpoint/2010/main" val="588077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a:t>As easy as possible for domain stakeholders to understand the models as diagrams, tables or text</a:t>
            </a:r>
          </a:p>
          <a:p>
            <a:r>
              <a:rPr lang="en-US" dirty="0"/>
              <a:t>“First class” n-</a:t>
            </a:r>
            <a:r>
              <a:rPr lang="en-US" dirty="0" err="1"/>
              <a:t>ary</a:t>
            </a:r>
            <a:r>
              <a:rPr lang="en-US" dirty="0"/>
              <a:t> relationships that may have properties and participate in other relationships</a:t>
            </a:r>
          </a:p>
          <a:p>
            <a:r>
              <a:rPr lang="en-US" dirty="0"/>
              <a:t>Recognition and representation of time and context – most relationships are only true for a limited time and in specific situations</a:t>
            </a:r>
          </a:p>
          <a:p>
            <a:r>
              <a:rPr lang="en-US" dirty="0"/>
              <a:t>Roles, phases and other “non rigid” classifications that also may be time or situationally dependent</a:t>
            </a:r>
          </a:p>
          <a:p>
            <a:r>
              <a:rPr lang="en-US" dirty="0"/>
              <a:t>Hierarchies of types, relationship types and properties</a:t>
            </a:r>
          </a:p>
          <a:p>
            <a:r>
              <a:rPr lang="en-US" dirty="0"/>
              <a:t>Business values as represented by various systems of units</a:t>
            </a:r>
          </a:p>
          <a:p>
            <a:r>
              <a:rPr lang="en-US" dirty="0"/>
              <a:t>Patterns as a basis for real-world situations as well as mapping rules</a:t>
            </a:r>
          </a:p>
          <a:p>
            <a:endParaRPr lang="en-US" dirty="0"/>
          </a:p>
          <a:p>
            <a:r>
              <a:rPr lang="en-US" dirty="0">
                <a:solidFill>
                  <a:schemeClr val="accent2">
                    <a:lumMod val="75000"/>
                  </a:schemeClr>
                </a:solidFill>
              </a:rPr>
              <a:t>Note that while some of these features may be difficult for generic FOL reasoners, they are practical for specific conceptual model and mapping rules</a:t>
            </a:r>
          </a:p>
          <a:p>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18</a:t>
            </a:fld>
            <a:endParaRPr lang="en-US" dirty="0"/>
          </a:p>
        </p:txBody>
      </p:sp>
      <p:sp>
        <p:nvSpPr>
          <p:cNvPr id="6" name="Title 5"/>
          <p:cNvSpPr>
            <a:spLocks noGrp="1"/>
          </p:cNvSpPr>
          <p:nvPr>
            <p:ph type="title"/>
          </p:nvPr>
        </p:nvSpPr>
        <p:spPr/>
        <p:txBody>
          <a:bodyPr>
            <a:normAutofit fontScale="90000"/>
          </a:bodyPr>
          <a:lstStyle/>
          <a:p>
            <a:r>
              <a:rPr lang="en-US" dirty="0"/>
              <a:t>Important conceptual modeling and mapping capabilities</a:t>
            </a:r>
          </a:p>
        </p:txBody>
      </p:sp>
    </p:spTree>
    <p:extLst>
      <p:ext uri="{BB962C8B-B14F-4D97-AF65-F5344CB8AC3E}">
        <p14:creationId xmlns:p14="http://schemas.microsoft.com/office/powerpoint/2010/main" val="2185044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This years Ontology Summit focused on “Ontologies within Semantic Interoperability Ecosystems ”. Full document: </a:t>
            </a:r>
            <a:r>
              <a:rPr lang="en-US" dirty="0">
                <a:hlinkClick r:id="rId2"/>
              </a:rPr>
              <a:t>http://tiny.cc/Ontolog2016</a:t>
            </a:r>
            <a:endParaRPr lang="en-US" dirty="0"/>
          </a:p>
          <a:p>
            <a:r>
              <a:rPr lang="en-US" dirty="0"/>
              <a:t>Supports the value proposition of SIMF</a:t>
            </a:r>
          </a:p>
          <a:p>
            <a:pPr lvl="1"/>
            <a:r>
              <a:rPr lang="en-US" dirty="0"/>
              <a:t>“The United States spent nearly $3.0 trillion on healthcare in 2014 [ . . . ] the efficient use of health information technology will result in considerable cost savings, in addition to saving thousands of lives per year”.</a:t>
            </a:r>
          </a:p>
          <a:p>
            <a:r>
              <a:rPr lang="en-US" dirty="0"/>
              <a:t>Supports the need for capabilities not currently provided, focused on semantic interoperability</a:t>
            </a:r>
          </a:p>
          <a:p>
            <a:pPr lvl="1"/>
            <a:r>
              <a:rPr lang="en-US" dirty="0"/>
              <a:t>"More mature conceptual modeling &amp; knowledge engineering tools are required to support the design, development and storage of ontologies and vocabularies. [ . . . ] these should be integrated into software development and data management tools that provide support across the IT lifecycle and related operations.“</a:t>
            </a:r>
          </a:p>
          <a:p>
            <a:pPr lvl="1"/>
            <a:r>
              <a:rPr lang="en-US" dirty="0"/>
              <a:t>"There was broad consensus within the Summit that improved software tools and environments are required to support the integration of concepts and data."</a:t>
            </a:r>
          </a:p>
          <a:p>
            <a:pPr lvl="1"/>
            <a:endParaRPr lang="en-US" dirty="0"/>
          </a:p>
          <a:p>
            <a:endParaRPr lang="en-US" dirty="0"/>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19</a:t>
            </a:fld>
            <a:endParaRPr lang="en-US" dirty="0"/>
          </a:p>
        </p:txBody>
      </p:sp>
      <p:sp>
        <p:nvSpPr>
          <p:cNvPr id="6" name="Title 5"/>
          <p:cNvSpPr>
            <a:spLocks noGrp="1"/>
          </p:cNvSpPr>
          <p:nvPr>
            <p:ph type="title"/>
          </p:nvPr>
        </p:nvSpPr>
        <p:spPr/>
        <p:txBody>
          <a:bodyPr>
            <a:normAutofit fontScale="90000"/>
          </a:bodyPr>
          <a:lstStyle/>
          <a:p>
            <a:r>
              <a:rPr lang="en-US" dirty="0"/>
              <a:t>Ontology Summit: Semantic Interoperability Communique</a:t>
            </a:r>
          </a:p>
        </p:txBody>
      </p:sp>
    </p:spTree>
    <p:extLst>
      <p:ext uri="{BB962C8B-B14F-4D97-AF65-F5344CB8AC3E}">
        <p14:creationId xmlns:p14="http://schemas.microsoft.com/office/powerpoint/2010/main" val="346144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a:t>We are nearing completion of SIMF</a:t>
            </a:r>
          </a:p>
          <a:p>
            <a:r>
              <a:rPr lang="en-US" dirty="0"/>
              <a:t>It is needed as a foundation for both threat/risk and FIBO, which also provide examples of use</a:t>
            </a:r>
          </a:p>
          <a:p>
            <a:r>
              <a:rPr lang="en-US" dirty="0"/>
              <a:t>We have focused on the requirements demonstrated by these two initiatives</a:t>
            </a:r>
          </a:p>
          <a:p>
            <a:r>
              <a:rPr lang="en-US" dirty="0"/>
              <a:t>We are asking for another revised submission in September and then a vote</a:t>
            </a:r>
          </a:p>
          <a:p>
            <a:r>
              <a:rPr lang="en-US" dirty="0">
                <a:solidFill>
                  <a:srgbClr val="FFFF00"/>
                </a:solidFill>
              </a:rPr>
              <a:t>We are asking for review and input to start now, to facilitate easier adoption in September. </a:t>
            </a:r>
          </a:p>
          <a:p>
            <a:r>
              <a:rPr lang="en-US" dirty="0"/>
              <a:t>Areas still improving</a:t>
            </a:r>
          </a:p>
          <a:p>
            <a:pPr marL="285750" indent="-285750">
              <a:buFont typeface="Arial" panose="020B0604020202020204" pitchFamily="34" charset="0"/>
              <a:buChar char="•"/>
            </a:pPr>
            <a:r>
              <a:rPr lang="en-US" dirty="0"/>
              <a:t>Formalization of the kernel</a:t>
            </a:r>
          </a:p>
          <a:p>
            <a:pPr marL="285750" indent="-285750">
              <a:buFont typeface="Arial" panose="020B0604020202020204" pitchFamily="34" charset="0"/>
              <a:buChar char="•"/>
            </a:pPr>
            <a:r>
              <a:rPr lang="en-US" dirty="0"/>
              <a:t>OWL mapping</a:t>
            </a:r>
          </a:p>
          <a:p>
            <a:pPr marL="285750" indent="-285750">
              <a:buFont typeface="Arial" panose="020B0604020202020204" pitchFamily="34" charset="0"/>
              <a:buChar char="•"/>
            </a:pPr>
            <a:r>
              <a:rPr lang="en-US" dirty="0"/>
              <a:t>Refinement of terminology</a:t>
            </a:r>
          </a:p>
          <a:p>
            <a:pPr marL="285750" indent="-285750">
              <a:buFont typeface="Arial" panose="020B0604020202020204" pitchFamily="34" charset="0"/>
              <a:buChar char="•"/>
            </a:pPr>
            <a:r>
              <a:rPr lang="en-US" dirty="0"/>
              <a:t>Mapping prototype</a:t>
            </a:r>
          </a:p>
          <a:p>
            <a:pPr marL="285750" indent="-285750">
              <a:buFont typeface="Arial" panose="020B0604020202020204" pitchFamily="34" charset="0"/>
              <a:buChar char="•"/>
            </a:pPr>
            <a:r>
              <a:rPr lang="en-US" dirty="0"/>
              <a:t>Better support for OntoUML</a:t>
            </a:r>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2</a:t>
            </a:fld>
            <a:endParaRPr lang="en-US" dirty="0"/>
          </a:p>
        </p:txBody>
      </p:sp>
      <p:sp>
        <p:nvSpPr>
          <p:cNvPr id="6" name="Title 5"/>
          <p:cNvSpPr>
            <a:spLocks noGrp="1"/>
          </p:cNvSpPr>
          <p:nvPr>
            <p:ph type="title"/>
          </p:nvPr>
        </p:nvSpPr>
        <p:spPr/>
        <p:txBody>
          <a:bodyPr/>
          <a:lstStyle/>
          <a:p>
            <a:r>
              <a:rPr lang="en-US" dirty="0"/>
              <a:t>Where we are</a:t>
            </a:r>
          </a:p>
        </p:txBody>
      </p:sp>
    </p:spTree>
    <p:extLst>
      <p:ext uri="{BB962C8B-B14F-4D97-AF65-F5344CB8AC3E}">
        <p14:creationId xmlns:p14="http://schemas.microsoft.com/office/powerpoint/2010/main" val="231075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987D7693-E132-40A2-A808-4CF056E677D9}" type="slidenum">
              <a:rPr lang="en-US" smtClean="0"/>
              <a:t>20</a:t>
            </a:fld>
            <a:endParaRPr lang="en-US" dirty="0"/>
          </a:p>
        </p:txBody>
      </p:sp>
      <p:sp>
        <p:nvSpPr>
          <p:cNvPr id="5" name="Title 4"/>
          <p:cNvSpPr>
            <a:spLocks noGrp="1"/>
          </p:cNvSpPr>
          <p:nvPr>
            <p:ph type="title"/>
          </p:nvPr>
        </p:nvSpPr>
        <p:spPr/>
        <p:txBody>
          <a:bodyPr/>
          <a:lstStyle/>
          <a:p>
            <a:r>
              <a:rPr lang="en-US" dirty="0"/>
              <a:t>SIMF Meta Model Packages</a:t>
            </a:r>
          </a:p>
        </p:txBody>
      </p:sp>
      <p:pic>
        <p:nvPicPr>
          <p:cNvPr id="8" name="Picture 7"/>
          <p:cNvPicPr>
            <a:picLocks noChangeAspect="1"/>
          </p:cNvPicPr>
          <p:nvPr/>
        </p:nvPicPr>
        <p:blipFill>
          <a:blip r:embed="rId2"/>
          <a:stretch>
            <a:fillRect/>
          </a:stretch>
        </p:blipFill>
        <p:spPr>
          <a:xfrm>
            <a:off x="152400" y="1216841"/>
            <a:ext cx="8730453" cy="5405395"/>
          </a:xfrm>
          <a:prstGeom prst="rect">
            <a:avLst/>
          </a:prstGeom>
        </p:spPr>
      </p:pic>
    </p:spTree>
    <p:extLst>
      <p:ext uri="{BB962C8B-B14F-4D97-AF65-F5344CB8AC3E}">
        <p14:creationId xmlns:p14="http://schemas.microsoft.com/office/powerpoint/2010/main" val="156665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2016</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21</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p:txBody>
          <a:bodyPr/>
          <a:lstStyle/>
          <a:p>
            <a:endParaRPr lang="en-US"/>
          </a:p>
        </p:txBody>
      </p:sp>
      <p:pic>
        <p:nvPicPr>
          <p:cNvPr id="9" name="Picture 8"/>
          <p:cNvPicPr>
            <a:picLocks noChangeAspect="1"/>
          </p:cNvPicPr>
          <p:nvPr/>
        </p:nvPicPr>
        <p:blipFill>
          <a:blip r:embed="rId2"/>
          <a:stretch>
            <a:fillRect/>
          </a:stretch>
        </p:blipFill>
        <p:spPr>
          <a:xfrm>
            <a:off x="57714" y="-69413"/>
            <a:ext cx="9028571" cy="6996825"/>
          </a:xfrm>
          <a:prstGeom prst="rect">
            <a:avLst/>
          </a:prstGeom>
        </p:spPr>
      </p:pic>
    </p:spTree>
    <p:extLst>
      <p:ext uri="{BB962C8B-B14F-4D97-AF65-F5344CB8AC3E}">
        <p14:creationId xmlns:p14="http://schemas.microsoft.com/office/powerpoint/2010/main" val="4094714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2016</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22</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228600" y="-152400"/>
            <a:ext cx="8730683" cy="7106654"/>
          </a:xfrm>
          <a:prstGeom prst="rect">
            <a:avLst/>
          </a:prstGeom>
        </p:spPr>
      </p:pic>
      <p:grpSp>
        <p:nvGrpSpPr>
          <p:cNvPr id="10" name="Group 9"/>
          <p:cNvGrpSpPr/>
          <p:nvPr/>
        </p:nvGrpSpPr>
        <p:grpSpPr>
          <a:xfrm>
            <a:off x="914400" y="4352926"/>
            <a:ext cx="7848601" cy="2505074"/>
            <a:chOff x="914400" y="4352926"/>
            <a:chExt cx="7848601" cy="2505074"/>
          </a:xfrm>
        </p:grpSpPr>
        <p:sp>
          <p:nvSpPr>
            <p:cNvPr id="8" name="Rounded Rectangle 7"/>
            <p:cNvSpPr/>
            <p:nvPr/>
          </p:nvSpPr>
          <p:spPr>
            <a:xfrm>
              <a:off x="914400" y="4352926"/>
              <a:ext cx="4267200" cy="2505074"/>
            </a:xfrm>
            <a:prstGeom prst="roundRect">
              <a:avLst/>
            </a:prstGeom>
            <a:solidFill>
              <a:schemeClr val="accent1">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
          <p:nvSpPr>
            <p:cNvPr id="9" name="Rounded Rectangle 8"/>
            <p:cNvSpPr/>
            <p:nvPr/>
          </p:nvSpPr>
          <p:spPr>
            <a:xfrm>
              <a:off x="5334001" y="4352926"/>
              <a:ext cx="3429000" cy="2505074"/>
            </a:xfrm>
            <a:prstGeom prst="roundRect">
              <a:avLst/>
            </a:prstGeom>
            <a:solidFill>
              <a:schemeClr val="accent1">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grpSp>
    </p:spTree>
    <p:extLst>
      <p:ext uri="{BB962C8B-B14F-4D97-AF65-F5344CB8AC3E}">
        <p14:creationId xmlns:p14="http://schemas.microsoft.com/office/powerpoint/2010/main" val="301248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2016</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23</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0" y="353505"/>
            <a:ext cx="9144000" cy="6504495"/>
          </a:xfrm>
          <a:prstGeom prst="rect">
            <a:avLst/>
          </a:prstGeom>
        </p:spPr>
      </p:pic>
      <p:sp>
        <p:nvSpPr>
          <p:cNvPr id="8" name="TextBox 7"/>
          <p:cNvSpPr txBox="1"/>
          <p:nvPr/>
        </p:nvSpPr>
        <p:spPr>
          <a:xfrm>
            <a:off x="5895974" y="2286000"/>
            <a:ext cx="782587" cy="307777"/>
          </a:xfrm>
          <a:prstGeom prst="rect">
            <a:avLst/>
          </a:prstGeom>
          <a:noFill/>
        </p:spPr>
        <p:txBody>
          <a:bodyPr wrap="none" rtlCol="0">
            <a:spAutoFit/>
          </a:bodyPr>
          <a:lstStyle/>
          <a:p>
            <a:r>
              <a:rPr lang="en-US" sz="1400" dirty="0">
                <a:solidFill>
                  <a:schemeClr val="bg1"/>
                </a:solidFill>
              </a:rPr>
              <a:t>14 point</a:t>
            </a:r>
          </a:p>
        </p:txBody>
      </p:sp>
    </p:spTree>
    <p:extLst>
      <p:ext uri="{BB962C8B-B14F-4D97-AF65-F5344CB8AC3E}">
        <p14:creationId xmlns:p14="http://schemas.microsoft.com/office/powerpoint/2010/main" val="2206291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2016</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24</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56467" y="968552"/>
            <a:ext cx="9200467" cy="5919928"/>
          </a:xfrm>
          <a:prstGeom prst="rect">
            <a:avLst/>
          </a:prstGeom>
        </p:spPr>
      </p:pic>
    </p:spTree>
    <p:extLst>
      <p:ext uri="{BB962C8B-B14F-4D97-AF65-F5344CB8AC3E}">
        <p14:creationId xmlns:p14="http://schemas.microsoft.com/office/powerpoint/2010/main" val="4175101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987D7693-E132-40A2-A808-4CF056E677D9}" type="slidenum">
              <a:rPr lang="en-US" smtClean="0"/>
              <a:t>25</a:t>
            </a:fld>
            <a:endParaRPr lang="en-US" dirty="0"/>
          </a:p>
        </p:txBody>
      </p:sp>
      <p:sp>
        <p:nvSpPr>
          <p:cNvPr id="5" name="Title 4"/>
          <p:cNvSpPr>
            <a:spLocks noGrp="1"/>
          </p:cNvSpPr>
          <p:nvPr>
            <p:ph type="title"/>
          </p:nvPr>
        </p:nvSpPr>
        <p:spPr/>
        <p:txBody>
          <a:bodyPr/>
          <a:lstStyle/>
          <a:p>
            <a:r>
              <a:rPr lang="en-US" dirty="0"/>
              <a:t>Conceptual Model Profile</a:t>
            </a:r>
          </a:p>
        </p:txBody>
      </p:sp>
      <p:pic>
        <p:nvPicPr>
          <p:cNvPr id="6" name="Picture 5"/>
          <p:cNvPicPr>
            <a:picLocks noChangeAspect="1"/>
          </p:cNvPicPr>
          <p:nvPr/>
        </p:nvPicPr>
        <p:blipFill>
          <a:blip r:embed="rId2"/>
          <a:stretch>
            <a:fillRect/>
          </a:stretch>
        </p:blipFill>
        <p:spPr>
          <a:xfrm>
            <a:off x="1085575" y="1290709"/>
            <a:ext cx="6801125" cy="5500617"/>
          </a:xfrm>
          <a:prstGeom prst="rect">
            <a:avLst/>
          </a:prstGeom>
        </p:spPr>
      </p:pic>
    </p:spTree>
    <p:extLst>
      <p:ext uri="{BB962C8B-B14F-4D97-AF65-F5344CB8AC3E}">
        <p14:creationId xmlns:p14="http://schemas.microsoft.com/office/powerpoint/2010/main" val="4017545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987D7693-E132-40A2-A808-4CF056E677D9}" type="slidenum">
              <a:rPr lang="en-US" smtClean="0"/>
              <a:t>26</a:t>
            </a:fld>
            <a:endParaRPr lang="en-US" dirty="0"/>
          </a:p>
        </p:txBody>
      </p:sp>
      <p:sp>
        <p:nvSpPr>
          <p:cNvPr id="5" name="Title 4"/>
          <p:cNvSpPr>
            <a:spLocks noGrp="1"/>
          </p:cNvSpPr>
          <p:nvPr>
            <p:ph type="title"/>
          </p:nvPr>
        </p:nvSpPr>
        <p:spPr/>
        <p:txBody>
          <a:bodyPr/>
          <a:lstStyle/>
          <a:p>
            <a:r>
              <a:rPr lang="en-US" dirty="0"/>
              <a:t>SIMF Rules Profile</a:t>
            </a:r>
          </a:p>
        </p:txBody>
      </p:sp>
      <p:pic>
        <p:nvPicPr>
          <p:cNvPr id="6" name="Picture 5"/>
          <p:cNvPicPr>
            <a:picLocks noChangeAspect="1"/>
          </p:cNvPicPr>
          <p:nvPr/>
        </p:nvPicPr>
        <p:blipFill>
          <a:blip r:embed="rId2"/>
          <a:stretch>
            <a:fillRect/>
          </a:stretch>
        </p:blipFill>
        <p:spPr>
          <a:xfrm>
            <a:off x="1066800" y="1447800"/>
            <a:ext cx="7377206" cy="5566224"/>
          </a:xfrm>
          <a:prstGeom prst="rect">
            <a:avLst/>
          </a:prstGeom>
        </p:spPr>
      </p:pic>
    </p:spTree>
    <p:extLst>
      <p:ext uri="{BB962C8B-B14F-4D97-AF65-F5344CB8AC3E}">
        <p14:creationId xmlns:p14="http://schemas.microsoft.com/office/powerpoint/2010/main" val="2138180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Jim Logan</a:t>
            </a:r>
          </a:p>
        </p:txBody>
      </p:sp>
      <p:sp>
        <p:nvSpPr>
          <p:cNvPr id="2" name="Date Placeholder 1"/>
          <p:cNvSpPr>
            <a:spLocks noGrp="1"/>
          </p:cNvSpPr>
          <p:nvPr>
            <p:ph type="dt" sz="half" idx="10"/>
          </p:nvPr>
        </p:nvSpPr>
        <p:spPr/>
        <p:txBody>
          <a:bodyPr/>
          <a:lstStyle/>
          <a:p>
            <a:r>
              <a:rPr lang="en-US" dirty="0"/>
              <a:t>June 2016</a:t>
            </a:r>
          </a:p>
        </p:txBody>
      </p:sp>
      <p:sp>
        <p:nvSpPr>
          <p:cNvPr id="3" name="Slide Number Placeholder 2"/>
          <p:cNvSpPr>
            <a:spLocks noGrp="1"/>
          </p:cNvSpPr>
          <p:nvPr>
            <p:ph type="sldNum" sz="quarter" idx="11"/>
          </p:nvPr>
        </p:nvSpPr>
        <p:spPr/>
        <p:txBody>
          <a:bodyPr/>
          <a:lstStyle/>
          <a:p>
            <a:fld id="{987D7693-E132-40A2-A808-4CF056E677D9}" type="slidenum">
              <a:rPr lang="en-US" smtClean="0"/>
              <a:t>27</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SIMF Conceptual Modeling Profile</a:t>
            </a:r>
          </a:p>
        </p:txBody>
      </p:sp>
    </p:spTree>
    <p:extLst>
      <p:ext uri="{BB962C8B-B14F-4D97-AF65-F5344CB8AC3E}">
        <p14:creationId xmlns:p14="http://schemas.microsoft.com/office/powerpoint/2010/main" val="25433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2368704" cy="4288536"/>
          </a:xfrm>
        </p:spPr>
        <p:txBody>
          <a:bodyPr/>
          <a:lstStyle/>
          <a:p>
            <a:r>
              <a:rPr lang="en-US" dirty="0"/>
              <a:t>We need to understand</a:t>
            </a:r>
          </a:p>
          <a:p>
            <a:pPr marL="285750" indent="-285750">
              <a:buFont typeface="Arial" panose="020B0604020202020204" pitchFamily="34" charset="0"/>
              <a:buChar char="•"/>
            </a:pPr>
            <a:r>
              <a:rPr lang="en-US" dirty="0"/>
              <a:t>What are the common concepts</a:t>
            </a:r>
          </a:p>
          <a:p>
            <a:pPr marL="285750" indent="-285750">
              <a:buFont typeface="Arial" panose="020B0604020202020204" pitchFamily="34" charset="0"/>
              <a:buChar char="•"/>
            </a:pPr>
            <a:r>
              <a:rPr lang="en-US" dirty="0"/>
              <a:t>How do the various information syntaxes represent those concepts</a:t>
            </a:r>
          </a:p>
          <a:p>
            <a:pPr marL="285750" indent="-285750">
              <a:buFont typeface="Arial" panose="020B0604020202020204" pitchFamily="34" charset="0"/>
              <a:buChar char="•"/>
            </a:pPr>
            <a:r>
              <a:rPr lang="en-US" dirty="0"/>
              <a:t>What are the rules for translating between them in various context</a:t>
            </a:r>
          </a:p>
        </p:txBody>
      </p:sp>
      <p:sp>
        <p:nvSpPr>
          <p:cNvPr id="6" name="Title 5"/>
          <p:cNvSpPr>
            <a:spLocks noGrp="1"/>
          </p:cNvSpPr>
          <p:nvPr>
            <p:ph type="title"/>
          </p:nvPr>
        </p:nvSpPr>
        <p:spPr/>
        <p:txBody>
          <a:bodyPr>
            <a:normAutofit/>
          </a:bodyPr>
          <a:lstStyle/>
          <a:p>
            <a:r>
              <a:rPr lang="en-US" dirty="0"/>
              <a:t>SIMF for semantic mediation</a:t>
            </a:r>
          </a:p>
        </p:txBody>
      </p:sp>
      <p:sp>
        <p:nvSpPr>
          <p:cNvPr id="4" name="Slide Number Placeholder 3"/>
          <p:cNvSpPr>
            <a:spLocks noGrp="1"/>
          </p:cNvSpPr>
          <p:nvPr>
            <p:ph type="sldNum" sz="quarter" idx="16"/>
          </p:nvPr>
        </p:nvSpPr>
        <p:spPr>
          <a:xfrm>
            <a:off x="7986163" y="6543676"/>
            <a:ext cx="876300" cy="247650"/>
          </a:xfrm>
        </p:spPr>
        <p:txBody>
          <a:bodyPr/>
          <a:lstStyle/>
          <a:p>
            <a:fld id="{987D7693-E132-40A2-A808-4CF056E677D9}" type="slidenum">
              <a:rPr lang="en-US" smtClean="0"/>
              <a:t>3</a:t>
            </a:fld>
            <a:endParaRPr lang="en-US" dirty="0"/>
          </a:p>
        </p:txBody>
      </p:sp>
      <p:sp>
        <p:nvSpPr>
          <p:cNvPr id="7" name="Cloud Callout 6"/>
          <p:cNvSpPr/>
          <p:nvPr/>
        </p:nvSpPr>
        <p:spPr>
          <a:xfrm>
            <a:off x="6268890" y="1662567"/>
            <a:ext cx="2514600" cy="1905000"/>
          </a:xfrm>
          <a:prstGeom prst="cloudCallout">
            <a:avLst>
              <a:gd name="adj1" fmla="val 23579"/>
              <a:gd name="adj2" fmla="val 64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Concepts</a:t>
            </a:r>
          </a:p>
        </p:txBody>
      </p:sp>
      <p:sp>
        <p:nvSpPr>
          <p:cNvPr id="8" name="Flowchart: Multidocument 7"/>
          <p:cNvSpPr/>
          <p:nvPr/>
        </p:nvSpPr>
        <p:spPr>
          <a:xfrm>
            <a:off x="3003305" y="1433011"/>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sp>
        <p:nvSpPr>
          <p:cNvPr id="11" name="Right Arrow 10"/>
          <p:cNvSpPr/>
          <p:nvPr/>
        </p:nvSpPr>
        <p:spPr>
          <a:xfrm rot="20686656">
            <a:off x="4417726" y="3281146"/>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2" name="Right Arrow 11"/>
          <p:cNvSpPr/>
          <p:nvPr/>
        </p:nvSpPr>
        <p:spPr>
          <a:xfrm>
            <a:off x="4324729" y="2486244"/>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3" name="Right Arrow 12"/>
          <p:cNvSpPr/>
          <p:nvPr/>
        </p:nvSpPr>
        <p:spPr>
          <a:xfrm rot="853713">
            <a:off x="4504651" y="1719372"/>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5" name="Flowchart: Multidocument 14"/>
          <p:cNvSpPr/>
          <p:nvPr/>
        </p:nvSpPr>
        <p:spPr>
          <a:xfrm>
            <a:off x="2722800" y="2445348"/>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sp>
        <p:nvSpPr>
          <p:cNvPr id="16" name="Flowchart: Multidocument 15"/>
          <p:cNvSpPr/>
          <p:nvPr/>
        </p:nvSpPr>
        <p:spPr>
          <a:xfrm>
            <a:off x="2716855" y="3500438"/>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6012" y="3851917"/>
            <a:ext cx="2189797" cy="1427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832212" y="5279715"/>
            <a:ext cx="2004463" cy="369332"/>
          </a:xfrm>
          <a:prstGeom prst="rect">
            <a:avLst/>
          </a:prstGeom>
          <a:noFill/>
        </p:spPr>
        <p:txBody>
          <a:bodyPr wrap="square" rtlCol="0">
            <a:spAutoFit/>
          </a:bodyPr>
          <a:lstStyle/>
          <a:p>
            <a:r>
              <a:rPr lang="en-US" dirty="0"/>
              <a:t>Conceptual Model</a:t>
            </a:r>
          </a:p>
        </p:txBody>
      </p:sp>
      <p:sp>
        <p:nvSpPr>
          <p:cNvPr id="21" name="TextBox 20"/>
          <p:cNvSpPr txBox="1"/>
          <p:nvPr/>
        </p:nvSpPr>
        <p:spPr>
          <a:xfrm>
            <a:off x="4733370" y="5538836"/>
            <a:ext cx="1588705" cy="369332"/>
          </a:xfrm>
          <a:prstGeom prst="rect">
            <a:avLst/>
          </a:prstGeom>
          <a:noFill/>
        </p:spPr>
        <p:txBody>
          <a:bodyPr wrap="none" rtlCol="0">
            <a:spAutoFit/>
          </a:bodyPr>
          <a:lstStyle/>
          <a:p>
            <a:r>
              <a:rPr lang="en-US" dirty="0"/>
              <a:t>Mapping Rules</a:t>
            </a:r>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6900" y="4458500"/>
            <a:ext cx="1426006" cy="154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2494697" y="5996242"/>
            <a:ext cx="1970411" cy="369332"/>
          </a:xfrm>
          <a:prstGeom prst="rect">
            <a:avLst/>
          </a:prstGeom>
          <a:noFill/>
        </p:spPr>
        <p:txBody>
          <a:bodyPr wrap="none" rtlCol="0">
            <a:spAutoFit/>
          </a:bodyPr>
          <a:lstStyle/>
          <a:p>
            <a:r>
              <a:rPr lang="en-US" dirty="0"/>
              <a:t>Information Model</a:t>
            </a:r>
          </a:p>
        </p:txBody>
      </p:sp>
      <p:pic>
        <p:nvPicPr>
          <p:cNvPr id="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3723" y="4195077"/>
            <a:ext cx="1493831" cy="1366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63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US" dirty="0"/>
              <a:t>What are the requirements for conceptual modeling in support of federation?</a:t>
            </a:r>
          </a:p>
        </p:txBody>
      </p:sp>
      <p:sp>
        <p:nvSpPr>
          <p:cNvPr id="5" name="Date Placeholder 4"/>
          <p:cNvSpPr>
            <a:spLocks noGrp="1"/>
          </p:cNvSpPr>
          <p:nvPr>
            <p:ph type="dt" sz="half" idx="10"/>
          </p:nvPr>
        </p:nvSpPr>
        <p:spPr/>
        <p:txBody>
          <a:bodyPr/>
          <a:lstStyle/>
          <a:p>
            <a:r>
              <a:rPr lang="en-US"/>
              <a:t>June 2016</a:t>
            </a:r>
            <a:endParaRPr lang="en-US" dirty="0"/>
          </a:p>
        </p:txBody>
      </p:sp>
      <p:sp>
        <p:nvSpPr>
          <p:cNvPr id="6" name="Slide Number Placeholder 5"/>
          <p:cNvSpPr>
            <a:spLocks noGrp="1"/>
          </p:cNvSpPr>
          <p:nvPr>
            <p:ph type="sldNum" sz="quarter" idx="11"/>
          </p:nvPr>
        </p:nvSpPr>
        <p:spPr/>
        <p:txBody>
          <a:bodyPr/>
          <a:lstStyle/>
          <a:p>
            <a:fld id="{987D7693-E132-40A2-A808-4CF056E677D9}" type="slidenum">
              <a:rPr lang="en-US" smtClean="0"/>
              <a:t>4</a:t>
            </a:fld>
            <a:endParaRPr lang="en-US" dirty="0"/>
          </a:p>
        </p:txBody>
      </p:sp>
      <p:sp>
        <p:nvSpPr>
          <p:cNvPr id="7" name="Footer Placeholder 6"/>
          <p:cNvSpPr>
            <a:spLocks noGrp="1"/>
          </p:cNvSpPr>
          <p:nvPr>
            <p:ph type="ftr" sz="quarter" idx="12"/>
          </p:nvPr>
        </p:nvSpPr>
        <p:spPr/>
        <p:txBody>
          <a:bodyPr/>
          <a:lstStyle/>
          <a:p>
            <a:endParaRPr lang="en-US" dirty="0"/>
          </a:p>
        </p:txBody>
      </p:sp>
      <p:sp>
        <p:nvSpPr>
          <p:cNvPr id="8" name="Title 7"/>
          <p:cNvSpPr>
            <a:spLocks noGrp="1"/>
          </p:cNvSpPr>
          <p:nvPr>
            <p:ph type="title"/>
          </p:nvPr>
        </p:nvSpPr>
        <p:spPr/>
        <p:txBody>
          <a:bodyPr/>
          <a:lstStyle/>
          <a:p>
            <a:r>
              <a:rPr lang="en-US" sz="5400" dirty="0"/>
              <a:t>Conceptual Models for Mappings and Federation</a:t>
            </a:r>
          </a:p>
        </p:txBody>
      </p:sp>
    </p:spTree>
    <p:extLst>
      <p:ext uri="{BB962C8B-B14F-4D97-AF65-F5344CB8AC3E}">
        <p14:creationId xmlns:p14="http://schemas.microsoft.com/office/powerpoint/2010/main" val="102747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15000" y="2665289"/>
            <a:ext cx="2857500" cy="1905000"/>
          </a:xfrm>
        </p:spPr>
      </p:pic>
      <p:sp>
        <p:nvSpPr>
          <p:cNvPr id="4" name="Slide Number Placeholder 3"/>
          <p:cNvSpPr>
            <a:spLocks noGrp="1"/>
          </p:cNvSpPr>
          <p:nvPr>
            <p:ph type="sldNum" sz="quarter" idx="15"/>
          </p:nvPr>
        </p:nvSpPr>
        <p:spPr/>
        <p:txBody>
          <a:bodyPr/>
          <a:lstStyle/>
          <a:p>
            <a:fld id="{987D7693-E132-40A2-A808-4CF056E677D9}" type="slidenum">
              <a:rPr lang="en-US" smtClean="0"/>
              <a:t>5</a:t>
            </a:fld>
            <a:endParaRPr lang="en-US" dirty="0"/>
          </a:p>
        </p:txBody>
      </p:sp>
      <p:sp>
        <p:nvSpPr>
          <p:cNvPr id="6" name="Title 5"/>
          <p:cNvSpPr>
            <a:spLocks noGrp="1"/>
          </p:cNvSpPr>
          <p:nvPr>
            <p:ph type="title"/>
          </p:nvPr>
        </p:nvSpPr>
        <p:spPr/>
        <p:txBody>
          <a:bodyPr/>
          <a:lstStyle/>
          <a:p>
            <a:r>
              <a:rPr lang="en-US" dirty="0"/>
              <a:t>Role of the interpreter</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828800"/>
            <a:ext cx="4775403" cy="3577978"/>
          </a:xfrm>
          <a:prstGeom prst="rect">
            <a:avLst/>
          </a:prstGeom>
        </p:spPr>
      </p:pic>
      <p:sp>
        <p:nvSpPr>
          <p:cNvPr id="9" name="Curved Down Arrow 8"/>
          <p:cNvSpPr/>
          <p:nvPr/>
        </p:nvSpPr>
        <p:spPr>
          <a:xfrm>
            <a:off x="3048000" y="1738685"/>
            <a:ext cx="3810000" cy="9205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10800000">
            <a:off x="2895600" y="4548953"/>
            <a:ext cx="3810000" cy="9205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962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en-US" dirty="0"/>
              <a:t>Retention of meaning across languages, communities and cultures</a:t>
            </a:r>
          </a:p>
          <a:p>
            <a:r>
              <a:rPr lang="en-US" dirty="0"/>
              <a:t>Communicate what is said without judging, coloring or filtering it</a:t>
            </a:r>
          </a:p>
          <a:p>
            <a:endParaRPr lang="en-US" dirty="0"/>
          </a:p>
          <a:p>
            <a:endParaRPr lang="en-US" dirty="0"/>
          </a:p>
          <a:p>
            <a:endParaRPr lang="en-US" dirty="0"/>
          </a:p>
          <a:p>
            <a:endParaRPr lang="en-US" dirty="0"/>
          </a:p>
          <a:p>
            <a:endParaRPr lang="en-US" dirty="0"/>
          </a:p>
          <a:p>
            <a:endParaRPr lang="en-US" dirty="0"/>
          </a:p>
          <a:p>
            <a:r>
              <a:rPr lang="en-US" dirty="0"/>
              <a:t>Interpreters have substantial preparation, learning syntax, grammar, vocabulary and cultural idioms. </a:t>
            </a:r>
          </a:p>
          <a:p>
            <a:r>
              <a:rPr lang="en-US" dirty="0"/>
              <a:t>Interpreters can only communicate what they understand and what can be understood in the languages they deal with – the common concepts</a:t>
            </a:r>
          </a:p>
          <a:p>
            <a:r>
              <a:rPr lang="en-US" dirty="0"/>
              <a:t>They then communicate </a:t>
            </a:r>
            <a:r>
              <a:rPr lang="en-US" b="1" i="1" dirty="0"/>
              <a:t>what other people said </a:t>
            </a:r>
            <a:r>
              <a:rPr lang="en-US" dirty="0"/>
              <a:t>based on how those concepts are expressed in different languages – they communicate the provenance</a:t>
            </a:r>
          </a:p>
          <a:p>
            <a:r>
              <a:rPr lang="en-US" dirty="0"/>
              <a:t>Interpreters are preforming </a:t>
            </a:r>
            <a:r>
              <a:rPr lang="en-US" i="1" dirty="0">
                <a:solidFill>
                  <a:srgbClr val="FFFF00"/>
                </a:solidFill>
              </a:rPr>
              <a:t>semantic mediation</a:t>
            </a:r>
          </a:p>
          <a:p>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6</a:t>
            </a:fld>
            <a:endParaRPr lang="en-US" dirty="0"/>
          </a:p>
        </p:txBody>
      </p:sp>
      <p:sp>
        <p:nvSpPr>
          <p:cNvPr id="6" name="Title 5"/>
          <p:cNvSpPr>
            <a:spLocks noGrp="1"/>
          </p:cNvSpPr>
          <p:nvPr>
            <p:ph type="title"/>
          </p:nvPr>
        </p:nvSpPr>
        <p:spPr/>
        <p:txBody>
          <a:bodyPr/>
          <a:lstStyle/>
          <a:p>
            <a:r>
              <a:rPr lang="en-US" dirty="0"/>
              <a:t>What we expect of interpreters</a:t>
            </a:r>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133600"/>
            <a:ext cx="2857500" cy="1905000"/>
          </a:xfrm>
          <a:prstGeom prst="rect">
            <a:avLst/>
          </a:prstGeom>
        </p:spPr>
      </p:pic>
      <p:sp>
        <p:nvSpPr>
          <p:cNvPr id="8" name="Cloud Callout 7"/>
          <p:cNvSpPr/>
          <p:nvPr/>
        </p:nvSpPr>
        <p:spPr>
          <a:xfrm>
            <a:off x="457200" y="2514600"/>
            <a:ext cx="1752600" cy="685800"/>
          </a:xfrm>
          <a:prstGeom prst="cloudCallout">
            <a:avLst>
              <a:gd name="adj1" fmla="val 96174"/>
              <a:gd name="adj2" fmla="val -56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concepts</a:t>
            </a:r>
          </a:p>
        </p:txBody>
      </p:sp>
    </p:spTree>
    <p:extLst>
      <p:ext uri="{BB962C8B-B14F-4D97-AF65-F5344CB8AC3E}">
        <p14:creationId xmlns:p14="http://schemas.microsoft.com/office/powerpoint/2010/main" val="280096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a:t>Semantic mediation does</a:t>
            </a:r>
          </a:p>
          <a:p>
            <a:pPr marL="285750" indent="-285750">
              <a:buFont typeface="Arial" panose="020B0604020202020204" pitchFamily="34" charset="0"/>
              <a:buChar char="•"/>
            </a:pPr>
            <a:r>
              <a:rPr lang="en-US" dirty="0"/>
              <a:t>Capture shared concepts, this includes types, relationships, individuals and other concept kinds</a:t>
            </a:r>
          </a:p>
          <a:p>
            <a:pPr marL="285750" indent="-285750">
              <a:buFont typeface="Arial" panose="020B0604020202020204" pitchFamily="34" charset="0"/>
              <a:buChar char="•"/>
            </a:pPr>
            <a:r>
              <a:rPr lang="en-US" dirty="0"/>
              <a:t>Define a relationship between patterns of these concepts and patterns of data representations – it is not a word for word translation</a:t>
            </a:r>
          </a:p>
          <a:p>
            <a:pPr marL="285750" indent="-285750">
              <a:buFont typeface="Arial" panose="020B0604020202020204" pitchFamily="34" charset="0"/>
              <a:buChar char="•"/>
            </a:pPr>
            <a:r>
              <a:rPr lang="en-US" dirty="0"/>
              <a:t>Respect the context of the concepts and rules</a:t>
            </a:r>
          </a:p>
          <a:p>
            <a:pPr marL="285750" indent="-285750">
              <a:buFont typeface="Arial" panose="020B0604020202020204" pitchFamily="34" charset="0"/>
              <a:buChar char="•"/>
            </a:pPr>
            <a:r>
              <a:rPr lang="en-US" dirty="0"/>
              <a:t>Maintain the provenance of information</a:t>
            </a:r>
          </a:p>
          <a:p>
            <a:r>
              <a:rPr lang="en-US" dirty="0"/>
              <a:t>Semantic mediation does </a:t>
            </a:r>
            <a:r>
              <a:rPr lang="en-US" b="1" u="sng" dirty="0">
                <a:solidFill>
                  <a:srgbClr val="FF0000"/>
                </a:solidFill>
              </a:rPr>
              <a:t>not</a:t>
            </a:r>
          </a:p>
          <a:p>
            <a:pPr marL="285750" indent="-285750">
              <a:buFont typeface="Arial" panose="020B0604020202020204" pitchFamily="34" charset="0"/>
              <a:buChar char="•"/>
            </a:pPr>
            <a:r>
              <a:rPr lang="en-US" dirty="0"/>
              <a:t>Define applications that produce or consume information</a:t>
            </a:r>
          </a:p>
          <a:p>
            <a:pPr marL="285750" indent="-285750">
              <a:buFont typeface="Arial" panose="020B0604020202020204" pitchFamily="34" charset="0"/>
              <a:buChar char="•"/>
            </a:pPr>
            <a:r>
              <a:rPr lang="en-US" dirty="0"/>
              <a:t>Assert policy about what is “right”, “common” or “legal”</a:t>
            </a:r>
          </a:p>
          <a:p>
            <a:pPr marL="285750" indent="-285750">
              <a:buFont typeface="Arial" panose="020B0604020202020204" pitchFamily="34" charset="0"/>
              <a:buChar char="•"/>
            </a:pPr>
            <a:r>
              <a:rPr lang="en-US" dirty="0"/>
              <a:t>Structure information for a stakeholders perspective</a:t>
            </a:r>
          </a:p>
          <a:p>
            <a:pPr marL="285750" indent="-285750">
              <a:buFont typeface="Arial" panose="020B0604020202020204" pitchFamily="34" charset="0"/>
              <a:buChar char="•"/>
            </a:pPr>
            <a:r>
              <a:rPr lang="en-US" dirty="0"/>
              <a:t>Filter for “data quality”</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7</a:t>
            </a:fld>
            <a:endParaRPr lang="en-US" dirty="0"/>
          </a:p>
        </p:txBody>
      </p:sp>
      <p:sp>
        <p:nvSpPr>
          <p:cNvPr id="6" name="Title 5"/>
          <p:cNvSpPr>
            <a:spLocks noGrp="1"/>
          </p:cNvSpPr>
          <p:nvPr>
            <p:ph type="title"/>
          </p:nvPr>
        </p:nvSpPr>
        <p:spPr/>
        <p:txBody>
          <a:bodyPr>
            <a:normAutofit fontScale="90000"/>
          </a:bodyPr>
          <a:lstStyle/>
          <a:p>
            <a:r>
              <a:rPr lang="en-US" dirty="0"/>
              <a:t>Implications for the role of semantic mediation</a:t>
            </a:r>
          </a:p>
        </p:txBody>
      </p:sp>
    </p:spTree>
    <p:extLst>
      <p:ext uri="{BB962C8B-B14F-4D97-AF65-F5344CB8AC3E}">
        <p14:creationId xmlns:p14="http://schemas.microsoft.com/office/powerpoint/2010/main" val="221489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a:t>Conceptual models and mappings, intended for the federation role</a:t>
            </a:r>
          </a:p>
          <a:p>
            <a:pPr marL="285750" indent="-285750">
              <a:buFont typeface="Arial" panose="020B0604020202020204" pitchFamily="34" charset="0"/>
              <a:buChar char="•"/>
            </a:pPr>
            <a:r>
              <a:rPr lang="en-US" dirty="0"/>
              <a:t>Should use stakeholder relevant terms and concepts presented in an understandable way</a:t>
            </a:r>
          </a:p>
          <a:p>
            <a:pPr marL="285750" indent="-285750">
              <a:buFont typeface="Arial" panose="020B0604020202020204" pitchFamily="34" charset="0"/>
              <a:buChar char="•"/>
            </a:pPr>
            <a:r>
              <a:rPr lang="en-US" dirty="0"/>
              <a:t>Should have minimal commitment – only committing to what is necessary to understand and “map” information. E.g. specific units or data representations</a:t>
            </a:r>
          </a:p>
          <a:p>
            <a:pPr marL="285750" indent="-285750">
              <a:buFont typeface="Arial" panose="020B0604020202020204" pitchFamily="34" charset="0"/>
              <a:buChar char="•"/>
            </a:pPr>
            <a:r>
              <a:rPr lang="en-US" dirty="0"/>
              <a:t>Should keep application specifics out of the concepts – how the information is developed is not our concern.</a:t>
            </a:r>
          </a:p>
          <a:p>
            <a:pPr marL="285750" indent="-285750">
              <a:buFont typeface="Arial" panose="020B0604020202020204" pitchFamily="34" charset="0"/>
              <a:buChar char="•"/>
            </a:pPr>
            <a:r>
              <a:rPr lang="en-US" dirty="0"/>
              <a:t>Should contain both the “most generic” sense of a concept as well as any specialization required for precise communications</a:t>
            </a:r>
          </a:p>
          <a:p>
            <a:pPr marL="285750" indent="-285750">
              <a:buFont typeface="Arial" panose="020B0604020202020204" pitchFamily="34" charset="0"/>
              <a:buChar char="•"/>
            </a:pPr>
            <a:r>
              <a:rPr lang="en-US" dirty="0"/>
              <a:t>Mappings should be able to be “mixed and matched” with multiple concept modules based on context</a:t>
            </a:r>
          </a:p>
          <a:p>
            <a:pPr marL="285750" indent="-285750">
              <a:buFont typeface="Arial" panose="020B0604020202020204" pitchFamily="34" charset="0"/>
              <a:buChar char="•"/>
            </a:pPr>
            <a:r>
              <a:rPr lang="en-US" dirty="0"/>
              <a:t>Should only contain semantics that have a “ROI” for federation.</a:t>
            </a:r>
          </a:p>
          <a:p>
            <a:pPr marL="457200" lvl="1" indent="-285750"/>
            <a:r>
              <a:rPr lang="en-US" dirty="0"/>
              <a:t>E.g. should not be implementing “business rules”, it is up to the “end applications” to enforce rules prior to mediation</a:t>
            </a:r>
          </a:p>
          <a:p>
            <a:pPr marL="285750" indent="-285750"/>
            <a:r>
              <a:rPr lang="en-US" dirty="0">
                <a:solidFill>
                  <a:schemeClr val="accent2">
                    <a:lumMod val="75000"/>
                  </a:schemeClr>
                </a:solidFill>
              </a:rPr>
              <a:t>Conclusion: Conceptual models for federation may be a subset of (simpler than) conceptual models or operational ontologies intended for applications. Their semantics only need to support the mapping rules for representations.</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8</a:t>
            </a:fld>
            <a:endParaRPr lang="en-US" dirty="0"/>
          </a:p>
        </p:txBody>
      </p:sp>
      <p:sp>
        <p:nvSpPr>
          <p:cNvPr id="6" name="Title 5"/>
          <p:cNvSpPr>
            <a:spLocks noGrp="1"/>
          </p:cNvSpPr>
          <p:nvPr>
            <p:ph type="title"/>
          </p:nvPr>
        </p:nvSpPr>
        <p:spPr/>
        <p:txBody>
          <a:bodyPr/>
          <a:lstStyle/>
          <a:p>
            <a:r>
              <a:rPr lang="en-US" dirty="0"/>
              <a:t>Implications for SIMF</a:t>
            </a:r>
          </a:p>
        </p:txBody>
      </p:sp>
    </p:spTree>
    <p:extLst>
      <p:ext uri="{BB962C8B-B14F-4D97-AF65-F5344CB8AC3E}">
        <p14:creationId xmlns:p14="http://schemas.microsoft.com/office/powerpoint/2010/main" val="84501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Example from “Operational threat/risk”</a:t>
            </a:r>
          </a:p>
        </p:txBody>
      </p:sp>
      <p:sp>
        <p:nvSpPr>
          <p:cNvPr id="8" name="Slide Number Placeholder 7"/>
          <p:cNvSpPr>
            <a:spLocks noGrp="1"/>
          </p:cNvSpPr>
          <p:nvPr>
            <p:ph type="sldNum" sz="quarter" idx="11"/>
          </p:nvPr>
        </p:nvSpPr>
        <p:spPr/>
        <p:txBody>
          <a:bodyPr/>
          <a:lstStyle/>
          <a:p>
            <a:fld id="{987D7693-E132-40A2-A808-4CF056E677D9}" type="slidenum">
              <a:rPr lang="en-US" smtClean="0"/>
              <a:t>9</a:t>
            </a:fld>
            <a:endParaRPr lang="en-US" dirty="0"/>
          </a:p>
        </p:txBody>
      </p:sp>
      <p:sp>
        <p:nvSpPr>
          <p:cNvPr id="10" name="Title 9"/>
          <p:cNvSpPr>
            <a:spLocks noGrp="1"/>
          </p:cNvSpPr>
          <p:nvPr>
            <p:ph type="title"/>
          </p:nvPr>
        </p:nvSpPr>
        <p:spPr/>
        <p:txBody>
          <a:bodyPr/>
          <a:lstStyle/>
          <a:p>
            <a:r>
              <a:rPr lang="en-US" dirty="0"/>
              <a:t>What is a “Threat Actor”</a:t>
            </a:r>
          </a:p>
        </p:txBody>
      </p:sp>
    </p:spTree>
    <p:extLst>
      <p:ext uri="{BB962C8B-B14F-4D97-AF65-F5344CB8AC3E}">
        <p14:creationId xmlns:p14="http://schemas.microsoft.com/office/powerpoint/2010/main" val="1656057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8879</TotalTime>
  <Words>1123</Words>
  <Application>Microsoft Office PowerPoint</Application>
  <PresentationFormat>On-screen Show (4:3)</PresentationFormat>
  <Paragraphs>168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Corbel</vt:lpstr>
      <vt:lpstr>Tahoma</vt:lpstr>
      <vt:lpstr>Tunga</vt:lpstr>
      <vt:lpstr>Mylar</vt:lpstr>
      <vt:lpstr>Semantic Information Modeling for Federation</vt:lpstr>
      <vt:lpstr>Where we are</vt:lpstr>
      <vt:lpstr>SIMF for semantic mediation</vt:lpstr>
      <vt:lpstr>Conceptual Models for Mappings and Federation</vt:lpstr>
      <vt:lpstr>Role of the interpreter</vt:lpstr>
      <vt:lpstr>What we expect of interpreters</vt:lpstr>
      <vt:lpstr>Implications for the role of semantic mediation</vt:lpstr>
      <vt:lpstr>Implications for SIMF</vt:lpstr>
      <vt:lpstr>What is a “Threat Actor”</vt:lpstr>
      <vt:lpstr>What is a threat actor? (Dictionary)</vt:lpstr>
      <vt:lpstr>What is a threat actor? (STIX)</vt:lpstr>
      <vt:lpstr>What is a threat actor? (FBI)</vt:lpstr>
      <vt:lpstr>Is this a threat actor?</vt:lpstr>
      <vt:lpstr>What is a threat actor? (Threat Model)</vt:lpstr>
      <vt:lpstr>Data represents concepts</vt:lpstr>
      <vt:lpstr>PowerPoint Presentation</vt:lpstr>
      <vt:lpstr>SIMF Components – conceptual models and mappings to schema</vt:lpstr>
      <vt:lpstr>Important conceptual modeling and mapping capabilities</vt:lpstr>
      <vt:lpstr>Ontology Summit: Semantic Interoperability Communique</vt:lpstr>
      <vt:lpstr>SIMF Meta Model Packages</vt:lpstr>
      <vt:lpstr>PowerPoint Presentation</vt:lpstr>
      <vt:lpstr>PowerPoint Presentation</vt:lpstr>
      <vt:lpstr>PowerPoint Presentation</vt:lpstr>
      <vt:lpstr>PowerPoint Presentation</vt:lpstr>
      <vt:lpstr>Conceptual Model Profile</vt:lpstr>
      <vt:lpstr>SIMF Rules Profile</vt:lpstr>
      <vt:lpstr>SIMF Conceptual Modeling Profile</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528</cp:revision>
  <cp:lastPrinted>2011-10-30T17:23:59Z</cp:lastPrinted>
  <dcterms:created xsi:type="dcterms:W3CDTF">2011-03-23T03:11:03Z</dcterms:created>
  <dcterms:modified xsi:type="dcterms:W3CDTF">2016-06-19T20:41:03Z</dcterms:modified>
</cp:coreProperties>
</file>