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456" r:id="rId2"/>
    <p:sldId id="459" r:id="rId3"/>
    <p:sldId id="466" r:id="rId4"/>
    <p:sldId id="467" r:id="rId5"/>
    <p:sldId id="461" r:id="rId6"/>
    <p:sldId id="471" r:id="rId7"/>
    <p:sldId id="474" r:id="rId8"/>
    <p:sldId id="472" r:id="rId9"/>
    <p:sldId id="475" r:id="rId10"/>
    <p:sldId id="473" r:id="rId11"/>
    <p:sldId id="462" r:id="rId12"/>
    <p:sldId id="465" r:id="rId13"/>
    <p:sldId id="453" r:id="rId14"/>
    <p:sldId id="463" r:id="rId15"/>
    <p:sldId id="464" r:id="rId16"/>
    <p:sldId id="476" r:id="rId17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22" autoAdjust="0"/>
    <p:restoredTop sz="96403" autoAdjust="0"/>
  </p:normalViewPr>
  <p:slideViewPr>
    <p:cSldViewPr>
      <p:cViewPr>
        <p:scale>
          <a:sx n="64" d="100"/>
          <a:sy n="64" d="100"/>
        </p:scale>
        <p:origin x="514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8E3837F-7B40-4B98-90A9-C161BB7B8FD2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6E81D9D3-C08A-410E-9479-D614C9188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C40E5A84-7D87-452D-8FE3-23F521AC3943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9EC3DDEA-0647-42E3-B21A-D8FF77E39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(c) 2012-2014--2014 Data Access Technologies, Inc. as Model Driven Solutions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EDW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March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r>
              <a:rPr lang="en-US" dirty="0"/>
              <a:t>EDW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87D7693-E132-40A2-A808-4CF056E677D9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ecurity-event-security-inciden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4648200"/>
            <a:ext cx="9171709" cy="2209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28050"/>
            <a:ext cx="8540472" cy="1368798"/>
          </a:xfrm>
        </p:spPr>
        <p:txBody>
          <a:bodyPr>
            <a:normAutofit/>
          </a:bodyPr>
          <a:lstStyle/>
          <a:p>
            <a:r>
              <a:rPr lang="en-US" dirty="0"/>
              <a:t>Enterprise Data World 2017</a:t>
            </a:r>
          </a:p>
          <a:p>
            <a:r>
              <a:rPr lang="en-US" dirty="0"/>
              <a:t>Cory Casanave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457201"/>
            <a:ext cx="7680960" cy="205740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Modeling for Information Federation</a:t>
            </a:r>
          </a:p>
        </p:txBody>
      </p:sp>
      <p:pic>
        <p:nvPicPr>
          <p:cNvPr id="4" name="Picture 3" descr="C:\Users\Cory-c\Documents\Company\MDSSVN\Marketing\Graphics\OMG\OMG - 150 dpi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5281125"/>
            <a:ext cx="2527299" cy="113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04664" y="130188"/>
            <a:ext cx="3549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SIMF/SMIF</a:t>
            </a:r>
          </a:p>
        </p:txBody>
      </p:sp>
      <p:pic>
        <p:nvPicPr>
          <p:cNvPr id="1026" name="Picture 2" descr="C:\Users\Cory-c\Documents\Company\MDSSVN\Marketing\Graphics\Model Driven Solutions\ModelDrivenSolutionsVerticle 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64" y="5090720"/>
            <a:ext cx="3264408" cy="15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78" y="3822273"/>
            <a:ext cx="4095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Mapping Pattern (UML Profile)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524000"/>
            <a:ext cx="9144000" cy="47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FIBO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Operational Threat &amp; Risk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Interoperability and data federation of threat and risk information – cyber and physical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Wide scale model of concepts in the financial domain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is being used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pic>
        <p:nvPicPr>
          <p:cNvPr id="13" name="Picture 4" descr="D:\Projects\Threat\website\threat-m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2963562"/>
            <a:ext cx="4243387" cy="31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76846"/>
            <a:ext cx="2847974" cy="10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6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4498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Insurance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724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Investment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987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50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31633" y="1651630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Others..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25" y="228600"/>
            <a:ext cx="8602267" cy="1066800"/>
          </a:xfrm>
        </p:spPr>
        <p:txBody>
          <a:bodyPr>
            <a:normAutofit/>
          </a:bodyPr>
          <a:lstStyle/>
          <a:p>
            <a:r>
              <a:rPr lang="en-US" sz="3200" dirty="0"/>
              <a:t>Supporting an integrating framework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Enabling </a:t>
            </a:r>
            <a:r>
              <a:rPr lang="en-US" sz="3200" u="sng" dirty="0">
                <a:solidFill>
                  <a:srgbClr val="FF0000"/>
                </a:solidFill>
              </a:rPr>
              <a:t>automated</a:t>
            </a:r>
            <a:r>
              <a:rPr lang="en-US" sz="3200" dirty="0">
                <a:solidFill>
                  <a:srgbClr val="FF0000"/>
                </a:solidFill>
              </a:rPr>
              <a:t> data federation &amp; mapping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for STIDS 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11/18/2015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05450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Critical Infrastructure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3724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Terrorism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1987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Crime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2503" y="1651631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Cyber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31633" y="1651630"/>
            <a:ext cx="1623060" cy="351472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Disasters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" y="2583180"/>
            <a:ext cx="8949690" cy="267462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6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/>
              <a:t>Integrating Framework for Threats and Risks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Supporting an integrating framework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Enabling </a:t>
            </a:r>
            <a:r>
              <a:rPr lang="en-US" sz="3200" u="sng" dirty="0">
                <a:solidFill>
                  <a:srgbClr val="FF0000"/>
                </a:solidFill>
              </a:rPr>
              <a:t>automated</a:t>
            </a:r>
            <a:r>
              <a:rPr lang="en-US" sz="3200" dirty="0">
                <a:solidFill>
                  <a:srgbClr val="FF0000"/>
                </a:solidFill>
              </a:rPr>
              <a:t> data federation &amp; mapping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Flowchart: Document 1"/>
          <p:cNvSpPr/>
          <p:nvPr/>
        </p:nvSpPr>
        <p:spPr>
          <a:xfrm>
            <a:off x="36576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21831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400050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577977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7669530" y="2766378"/>
            <a:ext cx="1074420" cy="196564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Sharing &amp;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248" y="5435420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integrating framework that helps us deal with all aspects of a risk or incident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1327" y="5804752"/>
            <a:ext cx="784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federation of risk and threat information sharing and analytics capabilities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Threat &amp; Risk for STIDS 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14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11/18/2015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in information sharing approach</a:t>
            </a:r>
          </a:p>
        </p:txBody>
      </p:sp>
      <p:pic>
        <p:nvPicPr>
          <p:cNvPr id="7" name="Picture 6" descr="My way or the Highway_edited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752600"/>
            <a:ext cx="2743200" cy="1810374"/>
          </a:xfrm>
          <a:prstGeom prst="rect">
            <a:avLst/>
          </a:prstGeom>
        </p:spPr>
      </p:pic>
      <p:pic>
        <p:nvPicPr>
          <p:cNvPr id="9" name="Picture 8" descr="Speeddate je presentatie, mooi onderwijs? » Speed date img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52600"/>
            <a:ext cx="2810656" cy="1905000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3688080" y="2048187"/>
            <a:ext cx="1341120" cy="12192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285" y="4041815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and system to adapt to </a:t>
            </a:r>
            <a:r>
              <a:rPr lang="en-US" dirty="0">
                <a:solidFill>
                  <a:srgbClr val="FF0000"/>
                </a:solidFill>
              </a:rPr>
              <a:t>externally imposed fixed schema</a:t>
            </a:r>
            <a:r>
              <a:rPr lang="en-US" dirty="0"/>
              <a:t>, change in schema or systems requires development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4880" y="4086328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Ask every stakeholder to </a:t>
            </a:r>
            <a:r>
              <a:rPr lang="en-US" dirty="0">
                <a:solidFill>
                  <a:srgbClr val="00B050"/>
                </a:solidFill>
              </a:rPr>
              <a:t>map </a:t>
            </a:r>
            <a:r>
              <a:rPr lang="en-US" b="1" dirty="0">
                <a:solidFill>
                  <a:srgbClr val="00B050"/>
                </a:solidFill>
              </a:rPr>
              <a:t>their </a:t>
            </a:r>
            <a:r>
              <a:rPr lang="en-US" dirty="0">
                <a:solidFill>
                  <a:srgbClr val="00B050"/>
                </a:solidFill>
              </a:rPr>
              <a:t>schema </a:t>
            </a:r>
            <a:r>
              <a:rPr lang="en-US" dirty="0"/>
              <a:t>to shared concepts, data mappings are automated &amp; agile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7705" y="125852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Based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1272739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Based</a:t>
            </a:r>
          </a:p>
        </p:txBody>
      </p:sp>
    </p:spTree>
    <p:extLst>
      <p:ext uri="{BB962C8B-B14F-4D97-AF65-F5344CB8AC3E}">
        <p14:creationId xmlns:p14="http://schemas.microsoft.com/office/powerpoint/2010/main" val="39966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possible to create patterns in OWL to represent these kinds of concepts.</a:t>
            </a:r>
          </a:p>
          <a:p>
            <a:r>
              <a:rPr lang="en-US" dirty="0"/>
              <a:t>But that is different from how OWL is normally used, to represent a “snapshot” in time that is “true” universally and for all time.</a:t>
            </a:r>
          </a:p>
          <a:p>
            <a:r>
              <a:rPr lang="en-US" dirty="0"/>
              <a:t>For our needs this “context free” owl is insufficient. </a:t>
            </a:r>
          </a:p>
          <a:p>
            <a:r>
              <a:rPr lang="en-US" dirty="0"/>
              <a:t>A “full” mapping to OWL requires reification of relationships and contextual assertions (as seen in situations). This can then be validated using OWL, but it is of limited use for OWL reasoning.</a:t>
            </a:r>
          </a:p>
          <a:p>
            <a:r>
              <a:rPr lang="en-US" dirty="0"/>
              <a:t>Implementing the mappings (which is our purpose) would best be done with rule engines or procedural code, but it could operate over an RDF graph or MOF instances.</a:t>
            </a:r>
          </a:p>
          <a:p>
            <a:r>
              <a:rPr lang="en-US" dirty="0"/>
              <a:t>For other purposes a </a:t>
            </a:r>
            <a:r>
              <a:rPr lang="en-US"/>
              <a:t>“SMIF </a:t>
            </a:r>
            <a:r>
              <a:rPr lang="en-US" dirty="0"/>
              <a:t>Lite” mapping to OWL can provide more typical OWL, by making a “snapshot” assumption in a fixed context. This is what is being used for FIBO.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June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OWL-DL</a:t>
            </a:r>
          </a:p>
        </p:txBody>
      </p:sp>
    </p:spTree>
    <p:extLst>
      <p:ext uri="{BB962C8B-B14F-4D97-AF65-F5344CB8AC3E}">
        <p14:creationId xmlns:p14="http://schemas.microsoft.com/office/powerpoint/2010/main" val="226115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Capability – Information Federation, Synthesis &amp; Analytics</a:t>
            </a:r>
          </a:p>
          <a:p>
            <a:pPr lvl="1"/>
            <a:r>
              <a:rPr lang="en-US" dirty="0"/>
              <a:t>Ingest and interpret information and processes from multiple divergent sources</a:t>
            </a:r>
          </a:p>
          <a:p>
            <a:pPr marL="457200" lvl="1" indent="-285750"/>
            <a:r>
              <a:rPr lang="en-US" dirty="0"/>
              <a:t>Situational awareness</a:t>
            </a:r>
          </a:p>
          <a:p>
            <a:pPr marL="457200" lvl="1" indent="-285750"/>
            <a:r>
              <a:rPr lang="en-US" dirty="0"/>
              <a:t>Federated analytics  “Connecting the dots”</a:t>
            </a:r>
          </a:p>
          <a:p>
            <a:pPr marL="457200" lvl="1" indent="-285750"/>
            <a:r>
              <a:rPr lang="en-US" dirty="0"/>
              <a:t>Joint missions and desperate industries</a:t>
            </a:r>
          </a:p>
          <a:p>
            <a:r>
              <a:rPr lang="en-US" dirty="0">
                <a:solidFill>
                  <a:srgbClr val="FFFF00"/>
                </a:solidFill>
              </a:rPr>
              <a:t>Capability – Information Sharing &amp; Brokerage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Translate information between diverse sources and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gateways for diverse schema and protocols</a:t>
            </a:r>
          </a:p>
          <a:p>
            <a:r>
              <a:rPr lang="en-US" dirty="0">
                <a:solidFill>
                  <a:srgbClr val="FFFF00"/>
                </a:solidFill>
              </a:rPr>
              <a:t>Capability – Design for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designing “from scratch”, use conceptual models as the foundation for new systems. This reduces cost and errors while building in interoperability. Leverages MDA model execution &amp; Code/Schema Generation. Can forward engineer to semantic web.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March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OMG SMIF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SMIF Enables</a:t>
            </a:r>
          </a:p>
        </p:txBody>
      </p:sp>
    </p:spTree>
    <p:extLst>
      <p:ext uri="{BB962C8B-B14F-4D97-AF65-F5344CB8AC3E}">
        <p14:creationId xmlns:p14="http://schemas.microsoft.com/office/powerpoint/2010/main" val="14184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65289"/>
            <a:ext cx="2857500" cy="190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interpreter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828800"/>
            <a:ext cx="4775403" cy="3577978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3048000" y="1738685"/>
            <a:ext cx="3810000" cy="9205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10800000">
            <a:off x="2895600" y="4548953"/>
            <a:ext cx="3810000" cy="9205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Retention of meaning across languages, communities and cultures</a:t>
            </a:r>
          </a:p>
          <a:p>
            <a:r>
              <a:rPr lang="en-US" dirty="0"/>
              <a:t>Communicate what is said without judging, coloring or filtering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Interpreters leverage substantial preparation, learning syntax, grammar, vocabulary and cultural idioms. </a:t>
            </a:r>
          </a:p>
          <a:p>
            <a:r>
              <a:rPr lang="en-US" dirty="0"/>
              <a:t>Interpreters can only communicate what they understand and what can be understood in the languages they deal with – the common concepts</a:t>
            </a:r>
          </a:p>
          <a:p>
            <a:r>
              <a:rPr lang="en-US" dirty="0"/>
              <a:t>They then communicate </a:t>
            </a:r>
            <a:r>
              <a:rPr lang="en-US" b="1" i="1" dirty="0"/>
              <a:t>what other people said </a:t>
            </a:r>
            <a:r>
              <a:rPr lang="en-US" dirty="0"/>
              <a:t>based on how those concepts are expressed in different languages – they communicate the provenance</a:t>
            </a:r>
          </a:p>
          <a:p>
            <a:r>
              <a:rPr lang="en-US" dirty="0"/>
              <a:t>Interpreters are preforming </a:t>
            </a:r>
            <a:r>
              <a:rPr lang="en-US" i="1" dirty="0">
                <a:solidFill>
                  <a:srgbClr val="FFFF00"/>
                </a:solidFill>
              </a:rPr>
              <a:t>semantic mediation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of interpreters</a:t>
            </a: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33600"/>
            <a:ext cx="2857500" cy="19050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457200" y="2514600"/>
            <a:ext cx="1752600" cy="685800"/>
          </a:xfrm>
          <a:prstGeom prst="cloudCallout">
            <a:avLst>
              <a:gd name="adj1" fmla="val 96174"/>
              <a:gd name="adj2" fmla="val -56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concepts</a:t>
            </a:r>
          </a:p>
        </p:txBody>
      </p:sp>
    </p:spTree>
    <p:extLst>
      <p:ext uri="{BB962C8B-B14F-4D97-AF65-F5344CB8AC3E}">
        <p14:creationId xmlns:p14="http://schemas.microsoft.com/office/powerpoint/2010/main" val="280096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Conceptual modeling language </a:t>
            </a:r>
          </a:p>
          <a:p>
            <a:r>
              <a:rPr lang="en-US" dirty="0"/>
              <a:t>	High level concepts like entities, roles, relationships and phases</a:t>
            </a:r>
          </a:p>
          <a:p>
            <a:r>
              <a:rPr lang="en-US" dirty="0"/>
              <a:t>Bi-directional data / concept mapping language</a:t>
            </a:r>
          </a:p>
          <a:p>
            <a:r>
              <a:rPr lang="en-US" dirty="0"/>
              <a:t>	Pattern based correlation</a:t>
            </a:r>
          </a:p>
          <a:p>
            <a:r>
              <a:rPr lang="en-US" dirty="0"/>
              <a:t>UML Profile notation &amp; syntax (other notations anticipated)</a:t>
            </a:r>
          </a:p>
          <a:p>
            <a:r>
              <a:rPr lang="en-US" dirty="0"/>
              <a:t>	Supported with industry tools and well known notation</a:t>
            </a:r>
          </a:p>
          <a:p>
            <a:r>
              <a:rPr lang="en-US" dirty="0"/>
              <a:t>Mapping to RDF/OWL (Other mappings anticipated)</a:t>
            </a:r>
          </a:p>
          <a:p>
            <a:r>
              <a:rPr lang="en-US" dirty="0"/>
              <a:t>	Leveraging OWL ontologies for inference and RDF graphs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SMIF?</a:t>
            </a:r>
          </a:p>
        </p:txBody>
      </p:sp>
    </p:spTree>
    <p:extLst>
      <p:ext uri="{BB962C8B-B14F-4D97-AF65-F5344CB8AC3E}">
        <p14:creationId xmlns:p14="http://schemas.microsoft.com/office/powerpoint/2010/main" val="4700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9D12-3EF0-44B0-8484-0F10BE0E01DA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OMG Threat &amp; Risk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2426" y="228600"/>
            <a:ext cx="8410574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Modeling Style (UML Profile)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4416" y="4583928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Control Possession relationships are “first class” – have a timeframe, can be part of cause and effect,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“Controlling Actor” is a role – people and organizations can play this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Both entity classes and relationships form 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multiple ways “data structures” could be arranged to represent this information or a subset of it – that is the subject of mappings.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" y="990600"/>
            <a:ext cx="913015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threat actor?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2000250"/>
            <a:ext cx="2143125" cy="2857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8649" y="2438400"/>
            <a:ext cx="2362200" cy="22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</a:t>
            </a:r>
          </a:p>
          <a:p>
            <a:pPr algn="ctr"/>
            <a:r>
              <a:rPr lang="en-US" dirty="0"/>
              <a:t>Actor?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4626" y="172084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Dictionary</a:t>
            </a:r>
          </a:p>
          <a:p>
            <a:r>
              <a:rPr lang="en-US" dirty="0"/>
              <a:t>A threat actor, also called a malicious actor, is an entity that is partially or wholly responsible for an </a:t>
            </a:r>
            <a:r>
              <a:rPr lang="en-US" dirty="0">
                <a:hlinkClick r:id="rId3"/>
              </a:rPr>
              <a:t>incident</a:t>
            </a:r>
            <a:r>
              <a:rPr lang="en-US" dirty="0"/>
              <a:t> that impacts – or has the potential to impact -- an organization's security.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represents concepts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4869"/>
            <a:ext cx="2438095" cy="5231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23" y="2514600"/>
            <a:ext cx="3098413" cy="18666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321437" y="2647833"/>
            <a:ext cx="1905000" cy="160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Represents</a:t>
            </a:r>
          </a:p>
        </p:txBody>
      </p:sp>
    </p:spTree>
    <p:extLst>
      <p:ext uri="{BB962C8B-B14F-4D97-AF65-F5344CB8AC3E}">
        <p14:creationId xmlns:p14="http://schemas.microsoft.com/office/powerpoint/2010/main" val="346561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D7693-E132-40A2-A808-4CF056E677D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EDW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threat actor? (SMIF Threat Model)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24" y="1994079"/>
            <a:ext cx="9219047" cy="28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11185</TotalTime>
  <Words>761</Words>
  <Application>Microsoft Office PowerPoint</Application>
  <PresentationFormat>On-screen Show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Tahoma</vt:lpstr>
      <vt:lpstr>Tunga</vt:lpstr>
      <vt:lpstr>Mylar</vt:lpstr>
      <vt:lpstr>Semantic Modeling for Information Federation</vt:lpstr>
      <vt:lpstr>SMIF Enables</vt:lpstr>
      <vt:lpstr>Role of the interpreter</vt:lpstr>
      <vt:lpstr>What we expect of interpreters</vt:lpstr>
      <vt:lpstr>What is in SMIF?</vt:lpstr>
      <vt:lpstr>Example of Modeling Style (UML Profile)</vt:lpstr>
      <vt:lpstr>What is a threat actor?</vt:lpstr>
      <vt:lpstr>Data represents concepts</vt:lpstr>
      <vt:lpstr>What is a threat actor? (SMIF Threat Model)</vt:lpstr>
      <vt:lpstr>Example of Mapping Pattern (UML Profile)</vt:lpstr>
      <vt:lpstr>SMIF is being used</vt:lpstr>
      <vt:lpstr>Backup slides</vt:lpstr>
      <vt:lpstr>Supporting an integrating framework   Enabling automated data federation &amp; mapping</vt:lpstr>
      <vt:lpstr>Supporting an integrating framework   Enabling automated data federation &amp; mapping</vt:lpstr>
      <vt:lpstr>Shift in information sharing approach</vt:lpstr>
      <vt:lpstr>Comparison with OWL-DL</vt:lpstr>
    </vt:vector>
  </TitlesOfParts>
  <Company>Model Driven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AESIG Update</dc:title>
  <dc:creator>Cory Casanave</dc:creator>
  <cp:lastModifiedBy>Cory Casanave</cp:lastModifiedBy>
  <cp:revision>512</cp:revision>
  <cp:lastPrinted>2011-10-30T17:23:59Z</cp:lastPrinted>
  <dcterms:created xsi:type="dcterms:W3CDTF">2011-03-23T03:11:03Z</dcterms:created>
  <dcterms:modified xsi:type="dcterms:W3CDTF">2017-04-05T10:51:55Z</dcterms:modified>
</cp:coreProperties>
</file>