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0" r:id="rId2"/>
    <p:sldMasterId id="2147483682" r:id="rId3"/>
  </p:sldMasterIdLst>
  <p:notesMasterIdLst>
    <p:notesMasterId r:id="rId50"/>
  </p:notesMasterIdLst>
  <p:handoutMasterIdLst>
    <p:handoutMasterId r:id="rId51"/>
  </p:handoutMasterIdLst>
  <p:sldIdLst>
    <p:sldId id="261" r:id="rId4"/>
    <p:sldId id="803" r:id="rId5"/>
    <p:sldId id="804" r:id="rId6"/>
    <p:sldId id="805" r:id="rId7"/>
    <p:sldId id="809" r:id="rId8"/>
    <p:sldId id="286" r:id="rId9"/>
    <p:sldId id="796" r:id="rId10"/>
    <p:sldId id="797" r:id="rId11"/>
    <p:sldId id="799" r:id="rId12"/>
    <p:sldId id="784" r:id="rId13"/>
    <p:sldId id="798" r:id="rId14"/>
    <p:sldId id="800" r:id="rId15"/>
    <p:sldId id="795" r:id="rId16"/>
    <p:sldId id="787" r:id="rId17"/>
    <p:sldId id="789" r:id="rId18"/>
    <p:sldId id="793" r:id="rId19"/>
    <p:sldId id="788" r:id="rId20"/>
    <p:sldId id="288" r:id="rId21"/>
    <p:sldId id="290" r:id="rId22"/>
    <p:sldId id="790" r:id="rId23"/>
    <p:sldId id="269" r:id="rId24"/>
    <p:sldId id="545" r:id="rId25"/>
    <p:sldId id="806" r:id="rId26"/>
    <p:sldId id="808" r:id="rId27"/>
    <p:sldId id="807" r:id="rId28"/>
    <p:sldId id="792" r:id="rId29"/>
    <p:sldId id="791" r:id="rId30"/>
    <p:sldId id="785" r:id="rId31"/>
    <p:sldId id="786" r:id="rId32"/>
    <p:sldId id="801" r:id="rId33"/>
    <p:sldId id="353" r:id="rId34"/>
    <p:sldId id="354" r:id="rId35"/>
    <p:sldId id="274" r:id="rId36"/>
    <p:sldId id="373" r:id="rId37"/>
    <p:sldId id="275" r:id="rId38"/>
    <p:sldId id="276" r:id="rId39"/>
    <p:sldId id="277" r:id="rId40"/>
    <p:sldId id="280" r:id="rId41"/>
    <p:sldId id="319" r:id="rId42"/>
    <p:sldId id="323" r:id="rId43"/>
    <p:sldId id="320" r:id="rId44"/>
    <p:sldId id="802" r:id="rId45"/>
    <p:sldId id="287" r:id="rId46"/>
    <p:sldId id="330" r:id="rId47"/>
    <p:sldId id="369" r:id="rId48"/>
    <p:sldId id="3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y Casanave" initials="CC" lastIdx="1" clrIdx="0">
    <p:extLst>
      <p:ext uri="{19B8F6BF-5375-455C-9EA6-DF929625EA0E}">
        <p15:presenceInfo xmlns:p15="http://schemas.microsoft.com/office/powerpoint/2012/main" userId="3a1e7b9877fed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477" autoAdjust="0"/>
  </p:normalViewPr>
  <p:slideViewPr>
    <p:cSldViewPr snapToGrid="0">
      <p:cViewPr>
        <p:scale>
          <a:sx n="63" d="100"/>
          <a:sy n="63" d="100"/>
        </p:scale>
        <p:origin x="283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F033-2DDB-4EAD-894B-F738553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B49C92-FA44-4E54-B6FB-4F51CC49EE47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4A1C-4121-4B7C-9B8F-7FC54482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9744-B792-4B6B-917E-AC9EC120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43FC-1B9B-4541-8F5F-D538DACBF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12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0510-BAD8-4114-A0EB-00C7DA4E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A7859A-36CD-4FD2-AB37-0850D1A83964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E641-C574-4C88-8844-F220BBF8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0782-CE72-47C7-ADE6-740A950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4DAAF-170C-415C-8CCE-0D0673DBC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39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E1DD-71C5-4955-A89C-6501490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13A604-5BDC-44D4-86F3-7F17799FA7BA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9EC9-643B-446B-9A0C-2A99F571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BCBE-6411-4882-AF7E-5D97ED0C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7C17E-F469-4009-8516-31A1DF14C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99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847F-F875-43BD-8611-E429B9F8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84788-2F5E-4ED1-B14E-855EC3650060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1DFD-C997-4ED6-878B-AAA73949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6B4EA-13A1-473F-8E5E-D084121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9269E-D257-402C-8B9B-649153E9FB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35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BC092-7356-4263-981D-F28F451D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7CE80A-FBBB-4797-8680-CB7A99826693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004B6-9DA6-45F2-8F0D-AE5FE686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286EC-F5C2-4038-8882-75DE432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B380A-3DD9-4CBE-BC1E-048BCE46A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9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9D869-6B2E-4598-A607-3EBA2E6C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1B7AB0-6115-4D1C-8B58-4EDDEBDEC620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510D4-2ED8-4DD4-A3C6-2E533466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A4331-8EC2-4950-81C6-4B8E7DA3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B77F6-DD4B-4831-A8B1-8CF5B0B95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9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13D73-E3E3-4E8D-B0F0-735050F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74F7B2-D2CA-474A-ADB7-7960667E1377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DB89D-2CAD-4851-B230-FA7B6F7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7F4C-B49E-4DA0-B101-8A05EBF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D8ADF-EBB4-460F-BEB4-E1CC626CC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34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11AB1-1C7F-43A0-A67F-4C78234E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A9BAC3-2DC0-40E6-A1A7-D86E8A48E394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F329-F88B-4F63-AB22-21E01435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DFC9-7A89-4958-A887-16EDA55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31CE7-616B-4D62-9CDB-0DD095720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59B0-9E86-4595-A79D-D1CBD5E0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1BF038-5618-4570-90D7-F294122838D1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7044-FA99-459A-8B55-92199F2F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C94D-796E-4DBB-B29B-178B62C1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4B9CC-B077-46D0-BD90-EA6B1B995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BA2D-2F55-45F5-B486-0B9512B1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A1B28-3EDD-43A6-9583-74841E7BB37C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A5F5-4758-46FB-B022-79FDF47F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D939-876A-4D65-BC09-82495ECD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0EE9A-5AC1-43EF-A752-8EBF8E12F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8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D5F7-4509-4580-A97D-1A232D5C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E638EA-6A34-46A8-A754-25E82513D589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8D1-D940-4A0C-BC43-83F1E6B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sz="1000" i="1">
                <a:latin typeface="Courier New" pitchFamily="49" charset="0"/>
              </a:rPr>
              <a:t>2004 - 2007</a:t>
            </a:r>
            <a:r>
              <a:rPr lang="en-US" sz="1000">
                <a:latin typeface="+mn-lt"/>
              </a:rPr>
              <a:t>  </a:t>
            </a:r>
            <a:r>
              <a:rPr lang="en-US" sz="1000">
                <a:latin typeface="Courier New" pitchFamily="49" charset="0"/>
              </a:rPr>
              <a:t>©</a:t>
            </a:r>
            <a:r>
              <a:rPr lang="en-US" sz="1000">
                <a:latin typeface="+mn-lt"/>
              </a:rPr>
              <a:t>  </a:t>
            </a:r>
            <a:r>
              <a:rPr lang="en-US" sz="1000" i="1">
                <a:latin typeface="Courier New" pitchFamily="49" charset="0"/>
              </a:rPr>
              <a:t>Michael</a:t>
            </a:r>
            <a:r>
              <a:rPr lang="en-US" sz="1000" i="1">
                <a:latin typeface="Arial Narrow" pitchFamily="34" charset="0"/>
              </a:rPr>
              <a:t> </a:t>
            </a:r>
            <a:r>
              <a:rPr lang="en-US" sz="1000" i="1">
                <a:latin typeface="Courier New" pitchFamily="49" charset="0"/>
              </a:rPr>
              <a:t>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37B3-B13D-4421-8FD2-E49AB979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3284B-A2A3-49D8-B0C2-A0DCB9DEB0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680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74AE-9FF7-4B13-A18C-0100C728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6CB647-D9F3-43A3-8B35-EBE1B14ED25D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8500-B021-46E1-99DC-DBADAE37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E26D-B454-4CD9-B6CA-7B9A05B2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5D07A-1431-43AC-A878-E3BBA0DDCD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116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5A48-13B6-440F-A003-D1E37F37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E59B9-CE5B-44D5-B701-9E7E3A8F1B1E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C06B-DD1F-48DA-8BAD-0AAB0987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1546-56BD-4A04-A32C-E861064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062EA-39AC-43F5-AEC2-049E52E479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153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1238-1089-4FD8-B11A-1C83D479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FA2B85-7303-4DD8-BA82-CF837A0610FD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87CB-ECA9-4EFB-8CF8-660EF9C2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3843-BDB5-440A-AE8C-ADD1CC2C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06A9D-E011-47C8-AF62-1A2B2FDE5F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78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74195-AFF7-4C34-B1F7-64E1F26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0FC020-08C7-4FCB-B0B3-559ABC7A7DC6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AF37-5DDA-48D2-B0DE-41A01014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8BC1-6A85-45CA-B883-719FBF40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D01A8-9FAA-44EC-B4E3-A10FC09352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706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CF46E-2C54-47C8-B039-A8ADD3C7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BE2A3-4778-4D53-B614-D796D4C126E5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0A94D-DB16-4D6F-BFA4-87576ABE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D8543-5A69-444D-AA51-6438C73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479F8-C544-41B0-9FD7-9CBB16AD69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578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9DD88-07FE-46BE-905A-0594766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B96A8C-3E58-41EE-A547-4D7153CD2516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0AFE-2317-4738-81AC-229B28C3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D43FD-9E92-4C3E-9AB2-76BDE454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5A3F5-B20E-4075-82CA-56D87823C7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254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321B0-0059-450D-B751-FAA319A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C13509-8AFB-4DA3-AAB0-591EB194ED67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6E2AC-21B6-48E5-8BF1-79877532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50C5-213A-45AE-8537-1054D42F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4EFAD-E6D4-4804-8EF5-4EE1DB5E33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5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E5CC-5F4A-4454-95DC-2AF938BF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ABF8C9-046B-4CA2-81D2-80A1C83E2379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BFB1-B4D3-49C1-8E39-8B87EB09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D97D-D698-4B52-95A1-3571051D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E2BEC-8C7F-4035-B43B-C6B7FFE565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184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ED4C-2B0E-4EBF-BA52-3BE6450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CF4B37-418B-4ED4-AE25-B44F76F3C0A5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57C46-8E81-4F7A-BC12-8318714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312B-397E-4776-9129-C8C54622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90631-4354-48FE-AB5D-8B6E5F0C04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2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3473-2446-4EC6-B546-7659FEA5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C922E-3D0F-47C3-AD4A-3A713D3AC2F3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2C14-6B73-4F0D-A298-F513FF17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BB7A-B35B-4478-8B1D-D028BFAD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ACF88-3A73-4A14-A861-7D49295409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7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47E2-45AB-4534-AE2C-B735379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DCF12D-EEAA-4381-9FC3-DF46D4E6EBA3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F335-48AF-42B9-8B19-5A90128E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>
                <a:latin typeface="Arial" charset="0"/>
              </a:rPr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76D3-E711-490D-B79B-E101475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5ECA4-B426-41F9-8A50-3D4A3CF4C8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0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19599FE-8EE5-402C-AEAD-D85C2639B1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70" y="251610"/>
            <a:ext cx="1253073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3F84DF-35C2-4295-8EEC-5FE75AA6F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77AB8-0C69-4F5C-8D14-606B9BCE9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73F481-507B-4E64-B545-57CCB895B3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Courier New" pitchFamily="49" charset="0"/>
              </a:defRPr>
            </a:lvl1pPr>
          </a:lstStyle>
          <a:p>
            <a:pPr>
              <a:defRPr/>
            </a:pPr>
            <a:fld id="{F4A38262-FDA0-4035-86D5-FC4970683DB7}" type="datetime1">
              <a:rPr lang="en-US"/>
              <a:pPr>
                <a:defRPr/>
              </a:pPr>
              <a:t>6/19/2018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562679-52D0-4FF8-9022-3D8A92AD72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1200" y="6400801"/>
            <a:ext cx="579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FLORA-2 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Courier New" pitchFamily="49" charset="0"/>
              </a:rPr>
              <a:t>Tutorial</a:t>
            </a:r>
            <a:r>
              <a:rPr lang="en-US">
                <a:latin typeface="Arial" charset="0"/>
              </a:rPr>
              <a:t>      </a:t>
            </a:r>
            <a:r>
              <a:rPr lang="en-US" i="1">
                <a:latin typeface="Courier New" pitchFamily="49" charset="0"/>
              </a:rPr>
              <a:t>2004 - 2007</a:t>
            </a:r>
            <a:r>
              <a:rPr lang="en-US">
                <a:latin typeface="+mn-lt"/>
              </a:rPr>
              <a:t>  </a:t>
            </a:r>
            <a:r>
              <a:rPr lang="en-US">
                <a:latin typeface="Courier New" pitchFamily="49" charset="0"/>
              </a:rPr>
              <a:t>©</a:t>
            </a:r>
            <a:r>
              <a:rPr lang="en-US">
                <a:latin typeface="+mn-lt"/>
              </a:rPr>
              <a:t>  </a:t>
            </a:r>
            <a:r>
              <a:rPr lang="en-US" i="1">
                <a:latin typeface="Courier New" pitchFamily="49" charset="0"/>
              </a:rPr>
              <a:t>Michael</a:t>
            </a:r>
            <a:r>
              <a:rPr lang="en-US" i="1">
                <a:latin typeface="Arial Narrow" pitchFamily="34" charset="0"/>
              </a:rPr>
              <a:t> </a:t>
            </a:r>
            <a:r>
              <a:rPr lang="en-US" i="1">
                <a:latin typeface="Courier New" pitchFamily="49" charset="0"/>
              </a:rPr>
              <a:t>Kifer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3DA20D-0DAA-4540-AD07-C907FC1469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1"/>
            <a:ext cx="233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urier New" panose="02070309020205020404" pitchFamily="49" charset="0"/>
              </a:defRPr>
            </a:lvl1pPr>
          </a:lstStyle>
          <a:p>
            <a:fld id="{EC166C42-1755-4AE1-9852-ED1871DEB2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83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3860077-51B8-40E7-9366-5EB113B77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E361CF-67DF-4648-B8D8-6A792517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C6D994-8234-405D-A5FC-B02465E7C5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FBA119DE-5992-42E9-B0E6-A898D81B58F0}" type="datetime5">
              <a:rPr lang="zh-CN" altLang="en-US"/>
              <a:pPr>
                <a:defRPr/>
              </a:pPr>
              <a:t>2018/6/19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C152D1-2F6F-4EFC-B32F-58CB5A496C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1200" y="6400801"/>
            <a:ext cx="579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urlz MT" pitchFamily="82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FLORA-2 </a:t>
            </a:r>
            <a:r>
              <a:rPr lang="en-US" altLang="zh-CN">
                <a:latin typeface="+mn-lt"/>
              </a:rPr>
              <a:t> </a:t>
            </a:r>
            <a:r>
              <a:rPr lang="en-US" altLang="zh-CN">
                <a:latin typeface="Courier New" pitchFamily="49" charset="0"/>
              </a:rPr>
              <a:t>Tutorial</a:t>
            </a:r>
            <a:r>
              <a:rPr lang="en-US" altLang="zh-CN"/>
              <a:t>      </a:t>
            </a:r>
            <a:r>
              <a:rPr lang="en-US" altLang="zh-CN" sz="1000" i="1">
                <a:latin typeface="Courier New" pitchFamily="49" charset="0"/>
              </a:rPr>
              <a:t>2004-2007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>
                <a:latin typeface="Courier New" pitchFamily="49" charset="0"/>
              </a:rPr>
              <a:t>©</a:t>
            </a:r>
            <a:r>
              <a:rPr lang="en-US" altLang="zh-CN" sz="1000">
                <a:latin typeface="+mn-lt"/>
              </a:rPr>
              <a:t>  </a:t>
            </a:r>
            <a:r>
              <a:rPr lang="en-US" altLang="zh-CN" sz="1000" i="1">
                <a:latin typeface="Courier New" pitchFamily="49" charset="0"/>
              </a:rPr>
              <a:t>Michael</a:t>
            </a:r>
            <a:r>
              <a:rPr lang="en-US" altLang="zh-CN" sz="1000" i="1">
                <a:latin typeface="Arial Narrow" pitchFamily="34" charset="0"/>
              </a:rPr>
              <a:t> Kifer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A5879D-4EA7-4468-A577-2C599B1F1E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1"/>
            <a:ext cx="233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fld id="{939183E3-77C7-4CE3-9581-DC635403CB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flora.sourceforge.net/tutorial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wmf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herentknowledge.com/product-overview-ergo-suite-platfor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lora.sourceforge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SMIF Semantics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9580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Semantic grounding of SMIF using ERGO</a:t>
            </a:r>
          </a:p>
          <a:p>
            <a:pPr>
              <a:lnSpc>
                <a:spcPct val="120000"/>
              </a:lnSpc>
            </a:pPr>
            <a:r>
              <a:rPr lang="en-US" dirty="0"/>
              <a:t>Cory Casanave, Model Driven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FAA4D-9FFB-457F-8C0F-9D36475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1" y="555845"/>
            <a:ext cx="3264408" cy="1514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9EA01-A834-417D-ADBC-82CA0C064F66}"/>
              </a:ext>
            </a:extLst>
          </p:cNvPr>
          <p:cNvSpPr txBox="1"/>
          <p:nvPr/>
        </p:nvSpPr>
        <p:spPr>
          <a:xfrm>
            <a:off x="9803431" y="591160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2018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98AC-3A2D-4AC8-8056-11A3EA48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(Extended from FIBO)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264EA-EA14-4B35-9750-18844D4C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B8E8C-BE94-4C55-94BC-CFE1323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B0A0-B7B0-4A9C-9213-DF91CF16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" y="1320800"/>
            <a:ext cx="11814459" cy="4435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E3FA50-52AB-475B-A905-B21B1452FB3E}"/>
              </a:ext>
            </a:extLst>
          </p:cNvPr>
          <p:cNvSpPr txBox="1"/>
          <p:nvPr/>
        </p:nvSpPr>
        <p:spPr>
          <a:xfrm>
            <a:off x="972190" y="5756712"/>
            <a:ext cx="695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OWL Concepts are made more conceptual and extended for a stakeholder</a:t>
            </a:r>
          </a:p>
        </p:txBody>
      </p:sp>
    </p:spTree>
    <p:extLst>
      <p:ext uri="{BB962C8B-B14F-4D97-AF65-F5344CB8AC3E}">
        <p14:creationId xmlns:p14="http://schemas.microsoft.com/office/powerpoint/2010/main" val="106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AF2BBD3C-1C20-4980-9951-E55B4508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54" y="1340016"/>
            <a:ext cx="2734247" cy="4029415"/>
          </a:xfrm>
          <a:prstGeom prst="rect">
            <a:avLst/>
          </a:prstGeom>
          <a:ln w="31750">
            <a:solidFill>
              <a:srgbClr val="00B05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BF0CB-9DEE-44FB-ACD2-27761177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&amp; Lexical Scope Prefixes in ERGO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EFE38-4F52-49DC-BAEC-F04472AA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840" y="6437303"/>
            <a:ext cx="6128030" cy="222436"/>
          </a:xfrm>
        </p:spPr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CA3A-3ECE-4C09-93BA-970F18C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471" y="6505335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7564A7F-88B2-45BA-989A-F5BE9091CCFE}"/>
              </a:ext>
            </a:extLst>
          </p:cNvPr>
          <p:cNvSpPr/>
          <p:nvPr/>
        </p:nvSpPr>
        <p:spPr>
          <a:xfrm>
            <a:off x="4011413" y="2106429"/>
            <a:ext cx="1629170" cy="414917"/>
          </a:xfrm>
          <a:prstGeom prst="wedgeRoundRectCallout">
            <a:avLst>
              <a:gd name="adj1" fmla="val -72528"/>
              <a:gd name="adj2" fmla="val 970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Prefix Separator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42C67A9-6927-4761-BFF2-4D19901E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618" y="1521635"/>
            <a:ext cx="11814459" cy="44359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65B0BA2-164D-4262-BF83-DC712EB2B3CF}"/>
              </a:ext>
            </a:extLst>
          </p:cNvPr>
          <p:cNvSpPr txBox="1"/>
          <p:nvPr/>
        </p:nvSpPr>
        <p:spPr>
          <a:xfrm>
            <a:off x="2299166" y="2648819"/>
            <a:ext cx="3305136" cy="369332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LegalEntity#TradeAgreement</a:t>
            </a:r>
            <a:r>
              <a:rPr lang="en-US" dirty="0"/>
              <a:t> 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A2D156C-2A67-4250-AACA-481E2061D0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16238" y="1821957"/>
            <a:ext cx="3819521" cy="892488"/>
          </a:xfrm>
          <a:prstGeom prst="curvedConnector3">
            <a:avLst>
              <a:gd name="adj1" fmla="val 99875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ACF2D16-A5C2-42E4-BFF1-02B80E0B507E}"/>
              </a:ext>
            </a:extLst>
          </p:cNvPr>
          <p:cNvCxnSpPr>
            <a:cxnSpLocks/>
          </p:cNvCxnSpPr>
          <p:nvPr/>
        </p:nvCxnSpPr>
        <p:spPr>
          <a:xfrm rot="10800000">
            <a:off x="5052704" y="3000407"/>
            <a:ext cx="2462935" cy="1940381"/>
          </a:xfrm>
          <a:prstGeom prst="curvedConnector3">
            <a:avLst>
              <a:gd name="adj1" fmla="val 76298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04AF8FC-7E12-4DAA-A942-46AF023C2A88}"/>
              </a:ext>
            </a:extLst>
          </p:cNvPr>
          <p:cNvSpPr txBox="1"/>
          <p:nvPr/>
        </p:nvSpPr>
        <p:spPr>
          <a:xfrm>
            <a:off x="3382411" y="4645128"/>
            <a:ext cx="2390463" cy="369332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Partnering#agreesTo</a:t>
            </a:r>
            <a:endParaRPr lang="en-US" dirty="0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C615AD7-9D82-4582-A5F8-ABA215E90112}"/>
              </a:ext>
            </a:extLst>
          </p:cNvPr>
          <p:cNvCxnSpPr>
            <a:cxnSpLocks/>
          </p:cNvCxnSpPr>
          <p:nvPr/>
        </p:nvCxnSpPr>
        <p:spPr>
          <a:xfrm rot="10800000">
            <a:off x="4153370" y="4995862"/>
            <a:ext cx="6654330" cy="522122"/>
          </a:xfrm>
          <a:prstGeom prst="curvedConnector3">
            <a:avLst>
              <a:gd name="adj1" fmla="val 99049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1599E8B-9991-4332-8309-2067DA3D47C6}"/>
              </a:ext>
            </a:extLst>
          </p:cNvPr>
          <p:cNvSpPr txBox="1"/>
          <p:nvPr/>
        </p:nvSpPr>
        <p:spPr>
          <a:xfrm>
            <a:off x="271922" y="1152303"/>
            <a:ext cx="554991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https://model.modeldriven.org/Examples/LegalEntity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A65214A2-6CD1-4CB6-859D-D3285675D66C}"/>
              </a:ext>
            </a:extLst>
          </p:cNvPr>
          <p:cNvSpPr/>
          <p:nvPr/>
        </p:nvSpPr>
        <p:spPr>
          <a:xfrm>
            <a:off x="352596" y="1805860"/>
            <a:ext cx="1436185" cy="388760"/>
          </a:xfrm>
          <a:prstGeom prst="wedgeRoundRectCallout">
            <a:avLst>
              <a:gd name="adj1" fmla="val 47487"/>
              <a:gd name="adj2" fmla="val -11694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Full URI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02A7F58B-7666-436B-B077-9C1C46B5BFC6}"/>
              </a:ext>
            </a:extLst>
          </p:cNvPr>
          <p:cNvSpPr/>
          <p:nvPr/>
        </p:nvSpPr>
        <p:spPr>
          <a:xfrm>
            <a:off x="1490338" y="3265241"/>
            <a:ext cx="1629170" cy="369333"/>
          </a:xfrm>
          <a:prstGeom prst="wedgeRoundRectCallout">
            <a:avLst>
              <a:gd name="adj1" fmla="val 41804"/>
              <a:gd name="adj2" fmla="val -1322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Prefix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2BFA65D0-0B39-4C99-90F6-8A14F251535B}"/>
              </a:ext>
            </a:extLst>
          </p:cNvPr>
          <p:cNvSpPr/>
          <p:nvPr/>
        </p:nvSpPr>
        <p:spPr>
          <a:xfrm>
            <a:off x="1417710" y="3730132"/>
            <a:ext cx="1701798" cy="841981"/>
          </a:xfrm>
          <a:prstGeom prst="wedgeRoundRectCallout">
            <a:avLst>
              <a:gd name="adj1" fmla="val 68541"/>
              <a:gd name="adj2" fmla="val 580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Associations and classes are also Lexical Scope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A622360-A7C8-483F-8BB8-005DDBA4B541}"/>
              </a:ext>
            </a:extLst>
          </p:cNvPr>
          <p:cNvCxnSpPr>
            <a:cxnSpLocks/>
          </p:cNvCxnSpPr>
          <p:nvPr/>
        </p:nvCxnSpPr>
        <p:spPr>
          <a:xfrm rot="10800000">
            <a:off x="8665213" y="1698626"/>
            <a:ext cx="2028758" cy="20183"/>
          </a:xfrm>
          <a:prstGeom prst="curvedConnector3">
            <a:avLst>
              <a:gd name="adj1" fmla="val 50000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FB967FD-F6C4-4EE1-A950-F59F366D890E}"/>
              </a:ext>
            </a:extLst>
          </p:cNvPr>
          <p:cNvCxnSpPr>
            <a:cxnSpLocks/>
          </p:cNvCxnSpPr>
          <p:nvPr/>
        </p:nvCxnSpPr>
        <p:spPr>
          <a:xfrm rot="5400000">
            <a:off x="8289285" y="3193469"/>
            <a:ext cx="2033356" cy="1571436"/>
          </a:xfrm>
          <a:prstGeom prst="curvedConnector3">
            <a:avLst>
              <a:gd name="adj1" fmla="val 96844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565EFB3B-EEB6-430D-B208-F9D9C31ED5F7}"/>
              </a:ext>
            </a:extLst>
          </p:cNvPr>
          <p:cNvSpPr/>
          <p:nvPr/>
        </p:nvSpPr>
        <p:spPr>
          <a:xfrm>
            <a:off x="9479886" y="779308"/>
            <a:ext cx="1629170" cy="509469"/>
          </a:xfrm>
          <a:prstGeom prst="wedgeRoundRectCallout">
            <a:avLst>
              <a:gd name="adj1" fmla="val -61874"/>
              <a:gd name="adj2" fmla="val 843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SMIF Model</a:t>
            </a:r>
          </a:p>
        </p:txBody>
      </p:sp>
      <p:sp>
        <p:nvSpPr>
          <p:cNvPr id="97" name="Speech Bubble: Rectangle with Corners Rounded 96">
            <a:extLst>
              <a:ext uri="{FF2B5EF4-FFF2-40B4-BE49-F238E27FC236}">
                <a16:creationId xmlns:a16="http://schemas.microsoft.com/office/drawing/2014/main" id="{C796F819-14EF-4380-AE22-8D682945488A}"/>
              </a:ext>
            </a:extLst>
          </p:cNvPr>
          <p:cNvSpPr/>
          <p:nvPr/>
        </p:nvSpPr>
        <p:spPr>
          <a:xfrm>
            <a:off x="192434" y="2618400"/>
            <a:ext cx="1629170" cy="509469"/>
          </a:xfrm>
          <a:prstGeom prst="wedgeRoundRectCallout">
            <a:avLst>
              <a:gd name="adj1" fmla="val 76104"/>
              <a:gd name="adj2" fmla="val -54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Term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C9F83E1-C2C2-4219-B62B-13DDD9EEB2C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821839" y="1336969"/>
            <a:ext cx="1910410" cy="217279"/>
          </a:xfrm>
          <a:prstGeom prst="curvedConnector3">
            <a:avLst>
              <a:gd name="adj1" fmla="val 107171"/>
            </a:avLst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B246E2-789B-47C5-A80E-1E9F976180C2}"/>
              </a:ext>
            </a:extLst>
          </p:cNvPr>
          <p:cNvCxnSpPr>
            <a:cxnSpLocks/>
          </p:cNvCxnSpPr>
          <p:nvPr/>
        </p:nvCxnSpPr>
        <p:spPr>
          <a:xfrm rot="10800000">
            <a:off x="3515864" y="2962507"/>
            <a:ext cx="3735295" cy="1409151"/>
          </a:xfrm>
          <a:prstGeom prst="curvedConnector3">
            <a:avLst>
              <a:gd name="adj1" fmla="val 102360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78825D-D981-4775-B077-4C966D9DC153}"/>
              </a:ext>
            </a:extLst>
          </p:cNvPr>
          <p:cNvSpPr txBox="1"/>
          <p:nvPr/>
        </p:nvSpPr>
        <p:spPr>
          <a:xfrm>
            <a:off x="372558" y="5700979"/>
            <a:ext cx="8292655" cy="369332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:- iriprefix{LegalEntity = 'https://model.modeldriven.org/Examples/LegalEntity//'}.</a:t>
            </a:r>
            <a:endParaRPr lang="en-US" dirty="0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1A5E4704-B2C6-49FE-92B6-77B229B4EDB8}"/>
              </a:ext>
            </a:extLst>
          </p:cNvPr>
          <p:cNvSpPr/>
          <p:nvPr/>
        </p:nvSpPr>
        <p:spPr>
          <a:xfrm>
            <a:off x="319954" y="4939105"/>
            <a:ext cx="2459240" cy="573072"/>
          </a:xfrm>
          <a:prstGeom prst="wedgeRoundRectCallout">
            <a:avLst>
              <a:gd name="adj1" fmla="val 66019"/>
              <a:gd name="adj2" fmla="val 8025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Statement defining prefix</a:t>
            </a:r>
          </a:p>
        </p:txBody>
      </p:sp>
    </p:spTree>
    <p:extLst>
      <p:ext uri="{BB962C8B-B14F-4D97-AF65-F5344CB8AC3E}">
        <p14:creationId xmlns:p14="http://schemas.microsoft.com/office/powerpoint/2010/main" val="33429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CD7A8-CF8A-43F7-896C-0A532456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09" y="1075045"/>
            <a:ext cx="6457491" cy="5208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DEC86-79CF-43F9-95A3-82E4CB4C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5" y="500723"/>
            <a:ext cx="9601200" cy="1142385"/>
          </a:xfrm>
        </p:spPr>
        <p:txBody>
          <a:bodyPr/>
          <a:lstStyle/>
          <a:p>
            <a:r>
              <a:rPr lang="en-US" dirty="0"/>
              <a:t>SMIF Preferred identifiers and namespaces are used for ERGO Terms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17701-6BB5-4AA6-A756-E1092BEB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55ED-D4A8-4402-9EC4-9F5962F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86EC72-C8E1-4992-9F49-C60132E6B885}"/>
              </a:ext>
            </a:extLst>
          </p:cNvPr>
          <p:cNvSpPr/>
          <p:nvPr/>
        </p:nvSpPr>
        <p:spPr>
          <a:xfrm rot="20237612">
            <a:off x="5253417" y="1593730"/>
            <a:ext cx="25105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E0F38-F70C-4D88-9A2F-634681ED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8" y="2802467"/>
            <a:ext cx="2107934" cy="3106428"/>
          </a:xfrm>
          <a:prstGeom prst="rect">
            <a:avLst/>
          </a:prstGeom>
          <a:ln w="31750">
            <a:solidFill>
              <a:srgbClr val="00B050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3EE315F-6F9E-4B5A-B26C-EB8B85937445}"/>
              </a:ext>
            </a:extLst>
          </p:cNvPr>
          <p:cNvSpPr/>
          <p:nvPr/>
        </p:nvSpPr>
        <p:spPr>
          <a:xfrm>
            <a:off x="1598004" y="1524000"/>
            <a:ext cx="2161169" cy="897683"/>
          </a:xfrm>
          <a:prstGeom prst="wedgeRoundRectCallout">
            <a:avLst>
              <a:gd name="adj1" fmla="val -43743"/>
              <a:gd name="adj2" fmla="val 1101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Namespaces (a thing and a Lexical Scope) may be nested to any level</a:t>
            </a:r>
          </a:p>
        </p:txBody>
      </p:sp>
    </p:spTree>
    <p:extLst>
      <p:ext uri="{BB962C8B-B14F-4D97-AF65-F5344CB8AC3E}">
        <p14:creationId xmlns:p14="http://schemas.microsoft.com/office/powerpoint/2010/main" val="21371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0CB-9DEE-44FB-ACD2-27761177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04370"/>
            <a:ext cx="9601200" cy="1142385"/>
          </a:xfrm>
        </p:spPr>
        <p:txBody>
          <a:bodyPr/>
          <a:lstStyle/>
          <a:p>
            <a:r>
              <a:rPr lang="en-US" dirty="0"/>
              <a:t>Types and Instances in ERGO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EFE38-4F52-49DC-BAEC-F04472AA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CA3A-3ECE-4C09-93BA-970F18C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C959E-95A3-40C9-BE8C-2F33576A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761" y="3271095"/>
            <a:ext cx="2376349" cy="690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109EE-C0B2-45F8-97AE-C9692F19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761" y="1562942"/>
            <a:ext cx="2376349" cy="1149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6B14C-BC9F-451C-980F-A63DCFFAB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87" y="1134065"/>
            <a:ext cx="2633526" cy="2941542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7BCF711-A743-45A1-9DE3-D450477E1D86}"/>
              </a:ext>
            </a:extLst>
          </p:cNvPr>
          <p:cNvCxnSpPr>
            <a:cxnSpLocks/>
          </p:cNvCxnSpPr>
          <p:nvPr/>
        </p:nvCxnSpPr>
        <p:spPr>
          <a:xfrm flipV="1">
            <a:off x="5835912" y="1808017"/>
            <a:ext cx="5388701" cy="836698"/>
          </a:xfrm>
          <a:prstGeom prst="curvedConnector3">
            <a:avLst>
              <a:gd name="adj1" fmla="val 104353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E5271-A714-4708-A8AE-9CCFE423F1C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13805" y="3616376"/>
            <a:ext cx="2736956" cy="1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FF64BF-4B44-4209-AA5A-AFC0CE2A5E5C}"/>
              </a:ext>
            </a:extLst>
          </p:cNvPr>
          <p:cNvCxnSpPr>
            <a:cxnSpLocks/>
          </p:cNvCxnSpPr>
          <p:nvPr/>
        </p:nvCxnSpPr>
        <p:spPr>
          <a:xfrm>
            <a:off x="6226629" y="1620801"/>
            <a:ext cx="3081575" cy="187216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2775D5-CCE9-4826-BA57-3B73A8D3CD17}"/>
              </a:ext>
            </a:extLst>
          </p:cNvPr>
          <p:cNvSpPr txBox="1"/>
          <p:nvPr/>
        </p:nvSpPr>
        <p:spPr>
          <a:xfrm>
            <a:off x="232900" y="4739624"/>
            <a:ext cx="7134710" cy="400110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Agreements#AcmeAgreement1234</a:t>
            </a:r>
            <a:r>
              <a:rPr lang="en-US" sz="2000" b="1" dirty="0"/>
              <a:t> : </a:t>
            </a:r>
            <a:r>
              <a:rPr lang="en-US" dirty="0" err="1"/>
              <a:t>LegalEntity#TradeAgreement</a:t>
            </a:r>
            <a:r>
              <a:rPr lang="en-US" dirty="0"/>
              <a:t> .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BD34E6E-FD98-4444-ADCD-F3FD3229E567}"/>
              </a:ext>
            </a:extLst>
          </p:cNvPr>
          <p:cNvCxnSpPr>
            <a:cxnSpLocks/>
          </p:cNvCxnSpPr>
          <p:nvPr/>
        </p:nvCxnSpPr>
        <p:spPr>
          <a:xfrm flipV="1">
            <a:off x="6675119" y="1990306"/>
            <a:ext cx="3034438" cy="1626069"/>
          </a:xfrm>
          <a:prstGeom prst="curvedConnector3">
            <a:avLst>
              <a:gd name="adj1" fmla="val 50000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2EABC2D-F8A1-4724-8F3C-0F5E1575ABF8}"/>
              </a:ext>
            </a:extLst>
          </p:cNvPr>
          <p:cNvCxnSpPr>
            <a:cxnSpLocks/>
          </p:cNvCxnSpPr>
          <p:nvPr/>
        </p:nvCxnSpPr>
        <p:spPr>
          <a:xfrm rot="5400000">
            <a:off x="3826873" y="2834515"/>
            <a:ext cx="2205881" cy="1812199"/>
          </a:xfrm>
          <a:prstGeom prst="curvedConnector3">
            <a:avLst>
              <a:gd name="adj1" fmla="val 1423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474F558-D812-4022-AE4C-EF57D0D162E5}"/>
              </a:ext>
            </a:extLst>
          </p:cNvPr>
          <p:cNvCxnSpPr>
            <a:cxnSpLocks/>
          </p:cNvCxnSpPr>
          <p:nvPr/>
        </p:nvCxnSpPr>
        <p:spPr>
          <a:xfrm rot="5400000">
            <a:off x="4214569" y="4021321"/>
            <a:ext cx="1185290" cy="576125"/>
          </a:xfrm>
          <a:prstGeom prst="curvedConnector3">
            <a:avLst>
              <a:gd name="adj1" fmla="val 578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7564A7F-88B2-45BA-989A-F5BE9091CCFE}"/>
              </a:ext>
            </a:extLst>
          </p:cNvPr>
          <p:cNvSpPr/>
          <p:nvPr/>
        </p:nvSpPr>
        <p:spPr>
          <a:xfrm>
            <a:off x="4513950" y="5562422"/>
            <a:ext cx="2161169" cy="611069"/>
          </a:xfrm>
          <a:prstGeom prst="wedgeRoundRectCallout">
            <a:avLst>
              <a:gd name="adj1" fmla="val -73296"/>
              <a:gd name="adj2" fmla="val -131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“Instance Of”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53025D-ACA8-46D8-B522-ECFB0A6DF4AF}"/>
              </a:ext>
            </a:extLst>
          </p:cNvPr>
          <p:cNvCxnSpPr>
            <a:cxnSpLocks/>
          </p:cNvCxnSpPr>
          <p:nvPr/>
        </p:nvCxnSpPr>
        <p:spPr>
          <a:xfrm rot="5400000">
            <a:off x="2218402" y="1697126"/>
            <a:ext cx="3274214" cy="3135590"/>
          </a:xfrm>
          <a:prstGeom prst="curvedConnector3">
            <a:avLst>
              <a:gd name="adj1" fmla="val 1564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7D426B42-1A0C-4257-B8AF-FFE7193456D7}"/>
              </a:ext>
            </a:extLst>
          </p:cNvPr>
          <p:cNvSpPr/>
          <p:nvPr/>
        </p:nvSpPr>
        <p:spPr>
          <a:xfrm>
            <a:off x="155119" y="2345694"/>
            <a:ext cx="2161169" cy="611069"/>
          </a:xfrm>
          <a:prstGeom prst="wedgeRoundRectCallout">
            <a:avLst>
              <a:gd name="adj1" fmla="val -14752"/>
              <a:gd name="adj2" fmla="val 3266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Assertion</a:t>
            </a:r>
          </a:p>
        </p:txBody>
      </p:sp>
    </p:spTree>
    <p:extLst>
      <p:ext uri="{BB962C8B-B14F-4D97-AF65-F5344CB8AC3E}">
        <p14:creationId xmlns:p14="http://schemas.microsoft.com/office/powerpoint/2010/main" val="13999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6A92-6A31-42CB-B206-D854A38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based on fact instances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51E4B1-761E-45BA-8A4C-90961B75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50" y="1195021"/>
            <a:ext cx="9601200" cy="3809999"/>
          </a:xfrm>
        </p:spPr>
        <p:txBody>
          <a:bodyPr/>
          <a:lstStyle/>
          <a:p>
            <a:r>
              <a:rPr lang="en-US" dirty="0"/>
              <a:t>There is a company: “Acme Trading Partners”</a:t>
            </a:r>
          </a:p>
          <a:p>
            <a:r>
              <a:rPr lang="en-US" dirty="0"/>
              <a:t>Acme trading partners has a Partnering association (instance) where they have agreed to “AcmeAgreement1234”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10EF-DB49-41C6-BC03-142B02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49DB-E3D5-4C26-BA95-B6749AD9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34D25-BB68-4E57-8A51-201A2FAE40BA}"/>
              </a:ext>
            </a:extLst>
          </p:cNvPr>
          <p:cNvSpPr txBox="1"/>
          <p:nvPr/>
        </p:nvSpPr>
        <p:spPr>
          <a:xfrm>
            <a:off x="1553331" y="4639733"/>
            <a:ext cx="9462719" cy="923330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p1234:LegalEntity#Partnering [</a:t>
            </a:r>
          </a:p>
          <a:p>
            <a:r>
              <a:rPr lang="en-US" dirty="0"/>
              <a:t>       </a:t>
            </a:r>
            <a:r>
              <a:rPr lang="en-US" dirty="0" err="1"/>
              <a:t>Partnering#agreesTo</a:t>
            </a:r>
            <a:r>
              <a:rPr lang="en-US" dirty="0"/>
              <a:t> -&gt; Agreements#AcmeAgreement1234,</a:t>
            </a:r>
          </a:p>
          <a:p>
            <a:r>
              <a:rPr lang="en-US" dirty="0"/>
              <a:t>       </a:t>
            </a:r>
            <a:r>
              <a:rPr lang="en-US" dirty="0" err="1"/>
              <a:t>Partnering#hasTradingPartner</a:t>
            </a:r>
            <a:r>
              <a:rPr lang="en-US" dirty="0"/>
              <a:t> &gt; </a:t>
            </a:r>
            <a:r>
              <a:rPr lang="en-US" dirty="0" err="1"/>
              <a:t>Entities#AcmeTradingInc:LegalEntity#TradingPartner</a:t>
            </a:r>
            <a:r>
              <a:rPr lang="en-US" dirty="0"/>
              <a:t>].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84F949-28BB-42CF-85B2-35F0B43D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79" y="2660746"/>
            <a:ext cx="9269841" cy="153650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9CFAF94-1424-4F54-9A7A-DFA9EE842BA1}"/>
              </a:ext>
            </a:extLst>
          </p:cNvPr>
          <p:cNvSpPr/>
          <p:nvPr/>
        </p:nvSpPr>
        <p:spPr>
          <a:xfrm>
            <a:off x="6095999" y="3429000"/>
            <a:ext cx="641632" cy="121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6A92-6A31-42CB-B206-D854A38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Fact instances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51E4B1-761E-45BA-8A4C-90961B75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50" y="1195021"/>
            <a:ext cx="9601200" cy="3809999"/>
          </a:xfrm>
        </p:spPr>
        <p:txBody>
          <a:bodyPr>
            <a:normAutofit/>
          </a:bodyPr>
          <a:lstStyle/>
          <a:p>
            <a:r>
              <a:rPr lang="en-US" sz="1800" dirty="0"/>
              <a:t>There is a company: “Acme Trading Partners and trade agreement “AcmeAgreement1234”</a:t>
            </a:r>
          </a:p>
          <a:p>
            <a:r>
              <a:rPr lang="en-US" sz="1800" dirty="0"/>
              <a:t>Fact “p1234”: Acme trading partners participates in a Partnering association (instance) where they have agreed to “AcmeAgreement1234”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10EF-DB49-41C6-BC03-142B02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49DB-E3D5-4C26-BA95-B6749AD9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34D25-BB68-4E57-8A51-201A2FAE40BA}"/>
              </a:ext>
            </a:extLst>
          </p:cNvPr>
          <p:cNvSpPr txBox="1"/>
          <p:nvPr/>
        </p:nvSpPr>
        <p:spPr>
          <a:xfrm>
            <a:off x="2347954" y="4788965"/>
            <a:ext cx="9603783" cy="923330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p1234 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LegalEntity#Partnering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[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Partnering#agreesTo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Agreements#AcmeAgreement1234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Partnering#hasTradingPartner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Entities#AcmeTradingInc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LegalEntity#TradingPartner</a:t>
            </a:r>
            <a:r>
              <a:rPr lang="en-US" dirty="0"/>
              <a:t>].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84F949-28BB-42CF-85B2-35F0B43D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77" y="2559245"/>
            <a:ext cx="9269841" cy="153650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42FCA7-379F-4347-82B7-30D32ADF6082}"/>
              </a:ext>
            </a:extLst>
          </p:cNvPr>
          <p:cNvSpPr/>
          <p:nvPr/>
        </p:nvSpPr>
        <p:spPr>
          <a:xfrm rot="5400000">
            <a:off x="6116328" y="3634157"/>
            <a:ext cx="1536509" cy="59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ERGO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BC5EA53-31EC-418F-9EFB-C90EDBCE05DE}"/>
              </a:ext>
            </a:extLst>
          </p:cNvPr>
          <p:cNvSpPr/>
          <p:nvPr/>
        </p:nvSpPr>
        <p:spPr>
          <a:xfrm>
            <a:off x="240263" y="4312356"/>
            <a:ext cx="1588538" cy="1169557"/>
          </a:xfrm>
          <a:prstGeom prst="wedgeRoundRectCallout">
            <a:avLst>
              <a:gd name="adj1" fmla="val 90375"/>
              <a:gd name="adj2" fmla="val 100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This “fact” has an identity – can be tracked and/or contextual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D5DF108-0FA4-4C5E-8CC6-E3DF52311078}"/>
              </a:ext>
            </a:extLst>
          </p:cNvPr>
          <p:cNvSpPr/>
          <p:nvPr/>
        </p:nvSpPr>
        <p:spPr>
          <a:xfrm>
            <a:off x="4708752" y="3730531"/>
            <a:ext cx="1588538" cy="611069"/>
          </a:xfrm>
          <a:prstGeom prst="wedgeRoundRectCallout">
            <a:avLst>
              <a:gd name="adj1" fmla="val -36121"/>
              <a:gd name="adj2" fmla="val 1355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fact has a type – the association.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8673035-20DB-45D6-A02A-EE6B1512056C}"/>
              </a:ext>
            </a:extLst>
          </p:cNvPr>
          <p:cNvSpPr/>
          <p:nvPr/>
        </p:nvSpPr>
        <p:spPr>
          <a:xfrm>
            <a:off x="4669200" y="5854125"/>
            <a:ext cx="1588538" cy="611069"/>
          </a:xfrm>
          <a:prstGeom prst="wedgeRoundRectCallout">
            <a:avLst>
              <a:gd name="adj1" fmla="val -60283"/>
              <a:gd name="adj2" fmla="val -898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Each “end” property is identified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F079DCD-3945-4EFA-BA34-13B82B8F0CE8}"/>
              </a:ext>
            </a:extLst>
          </p:cNvPr>
          <p:cNvSpPr/>
          <p:nvPr/>
        </p:nvSpPr>
        <p:spPr>
          <a:xfrm>
            <a:off x="7889994" y="3824378"/>
            <a:ext cx="1588538" cy="822757"/>
          </a:xfrm>
          <a:prstGeom prst="wedgeRoundRectCallout">
            <a:avLst>
              <a:gd name="adj1" fmla="val -53887"/>
              <a:gd name="adj2" fmla="val 1054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Each “end” property is has a value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0D1DC3E-EC89-4931-84FB-ECDC2A8BF024}"/>
              </a:ext>
            </a:extLst>
          </p:cNvPr>
          <p:cNvSpPr/>
          <p:nvPr/>
        </p:nvSpPr>
        <p:spPr>
          <a:xfrm>
            <a:off x="10186167" y="3900693"/>
            <a:ext cx="1588538" cy="822757"/>
          </a:xfrm>
          <a:prstGeom prst="wedgeRoundRectCallout">
            <a:avLst>
              <a:gd name="adj1" fmla="val -38253"/>
              <a:gd name="adj2" fmla="val 13696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Role type of Acme can be asserted.</a:t>
            </a:r>
          </a:p>
        </p:txBody>
      </p:sp>
    </p:spTree>
    <p:extLst>
      <p:ext uri="{BB962C8B-B14F-4D97-AF65-F5344CB8AC3E}">
        <p14:creationId xmlns:p14="http://schemas.microsoft.com/office/powerpoint/2010/main" val="6690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E89A518-E592-414B-89EF-8C5FC85B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2" y="1529592"/>
            <a:ext cx="7824669" cy="9502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49F0E7-C61F-4DB9-B489-4551B345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10" y="232164"/>
            <a:ext cx="3238095" cy="4647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56A92-6A31-42CB-B206-D854A38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Bindings as instances</a:t>
            </a:r>
            <a:br>
              <a:rPr lang="en-US" dirty="0"/>
            </a:br>
            <a:r>
              <a:rPr lang="en-US" dirty="0"/>
              <a:t>of Property Types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10EF-DB49-41C6-BC03-142B02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49DB-E3D5-4C26-BA95-B6749AD9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34D25-BB68-4E57-8A51-201A2FAE40BA}"/>
              </a:ext>
            </a:extLst>
          </p:cNvPr>
          <p:cNvSpPr txBox="1"/>
          <p:nvPr/>
        </p:nvSpPr>
        <p:spPr>
          <a:xfrm>
            <a:off x="-3411" y="4995894"/>
            <a:ext cx="9603783" cy="923330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p1234 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LegalEntity#Partnering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[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Partnering#agreesTo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Agreements#AcmeAgreement1234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Partnering#hasTradingPartner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Entities#AcmeTradingInc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LegalEntity#TradingPartner</a:t>
            </a:r>
            <a:r>
              <a:rPr lang="en-US" dirty="0"/>
              <a:t>].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84F949-28BB-42CF-85B2-35F0B43D4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0119" y="2811756"/>
            <a:ext cx="9269841" cy="153650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562C75-B6CD-4629-9A94-0F311C91FCC5}"/>
              </a:ext>
            </a:extLst>
          </p:cNvPr>
          <p:cNvCxnSpPr>
            <a:cxnSpLocks/>
          </p:cNvCxnSpPr>
          <p:nvPr/>
        </p:nvCxnSpPr>
        <p:spPr>
          <a:xfrm flipH="1">
            <a:off x="6529388" y="4228650"/>
            <a:ext cx="4595364" cy="122065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03263D-5A6C-4575-9EAA-63E1B6A44409}"/>
              </a:ext>
            </a:extLst>
          </p:cNvPr>
          <p:cNvCxnSpPr>
            <a:cxnSpLocks/>
          </p:cNvCxnSpPr>
          <p:nvPr/>
        </p:nvCxnSpPr>
        <p:spPr>
          <a:xfrm flipH="1">
            <a:off x="3228975" y="4182929"/>
            <a:ext cx="6543676" cy="968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1F81046-A501-4C24-A8C2-C6121E581D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0" y="2599450"/>
            <a:ext cx="4578982" cy="468863"/>
          </a:xfrm>
          <a:prstGeom prst="curvedConnector3">
            <a:avLst>
              <a:gd name="adj1" fmla="val 99612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E23DF79-D1EE-44D2-96D4-7A73E91532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5422" y="659217"/>
            <a:ext cx="7314952" cy="4790089"/>
          </a:xfrm>
          <a:prstGeom prst="curvedConnector3">
            <a:avLst>
              <a:gd name="adj1" fmla="val 103322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1AE7B3E-44F7-4B66-8306-203A1C69A8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3314" y="2568846"/>
            <a:ext cx="6377668" cy="2831254"/>
          </a:xfrm>
          <a:prstGeom prst="curvedConnector3">
            <a:avLst>
              <a:gd name="adj1" fmla="val 99957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06D0E09-58A3-44B4-8C8F-E249AE994C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2149" y="647529"/>
            <a:ext cx="3505033" cy="1129575"/>
          </a:xfrm>
          <a:prstGeom prst="curvedConnector3">
            <a:avLst>
              <a:gd name="adj1" fmla="val 98508"/>
            </a:avLst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5D84AE0A-7DBD-49A0-9D72-CA9BEECCA4F2}"/>
              </a:ext>
            </a:extLst>
          </p:cNvPr>
          <p:cNvSpPr/>
          <p:nvPr/>
        </p:nvSpPr>
        <p:spPr>
          <a:xfrm>
            <a:off x="2131445" y="5988614"/>
            <a:ext cx="1283737" cy="602130"/>
          </a:xfrm>
          <a:prstGeom prst="wedgeRoundRectCallout">
            <a:avLst>
              <a:gd name="adj1" fmla="val 4306"/>
              <a:gd name="adj2" fmla="val -1164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Binding</a:t>
            </a:r>
          </a:p>
        </p:txBody>
      </p:sp>
    </p:spTree>
    <p:extLst>
      <p:ext uri="{BB962C8B-B14F-4D97-AF65-F5344CB8AC3E}">
        <p14:creationId xmlns:p14="http://schemas.microsoft.com/office/powerpoint/2010/main" val="31992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E25276-7553-47AE-915D-FB8B8CCF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5" y="1646238"/>
            <a:ext cx="7824669" cy="95024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B65CF21-33F2-4494-9E66-10AF17A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association – just more association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5E770-7183-431A-A2F5-F588F680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4014-C54C-4BAF-8D86-9A5F43BA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91D9-9DFC-468D-B2B1-51464775A741}"/>
              </a:ext>
            </a:extLst>
          </p:cNvPr>
          <p:cNvSpPr txBox="1"/>
          <p:nvPr/>
        </p:nvSpPr>
        <p:spPr>
          <a:xfrm>
            <a:off x="259646" y="3632601"/>
            <a:ext cx="5510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// Define Association Type '</a:t>
            </a:r>
            <a:r>
              <a:rPr lang="en-US" sz="1400" dirty="0" err="1"/>
              <a:t>LegalEntity#Partnering</a:t>
            </a:r>
            <a:r>
              <a:rPr lang="en-US" sz="1400" dirty="0"/>
              <a:t>’.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LegalEntity#Partnering:Associations#AssociationType</a:t>
            </a:r>
            <a:r>
              <a:rPr lang="en-US" sz="1400" dirty="0"/>
              <a:t>[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</a:t>
            </a:r>
            <a:r>
              <a:rPr lang="en-US" sz="1400" dirty="0" err="1">
                <a:solidFill>
                  <a:srgbClr val="7030A0"/>
                </a:solidFill>
              </a:rPr>
              <a:t>Partnering#agreesTo</a:t>
            </a:r>
            <a:r>
              <a:rPr lang="en-US" sz="1400" dirty="0">
                <a:solidFill>
                  <a:srgbClr val="7030A0"/>
                </a:solidFill>
              </a:rPr>
              <a:t> =&gt; </a:t>
            </a:r>
            <a:r>
              <a:rPr lang="en-US" sz="1400" dirty="0" err="1">
                <a:solidFill>
                  <a:srgbClr val="7030A0"/>
                </a:solidFill>
              </a:rPr>
              <a:t>LegalEntity#TradeAgreement</a:t>
            </a:r>
            <a:r>
              <a:rPr lang="en-US" sz="1400" dirty="0">
                <a:solidFill>
                  <a:srgbClr val="7030A0"/>
                </a:solidFill>
              </a:rPr>
              <a:t>,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</a:t>
            </a:r>
            <a:r>
              <a:rPr lang="en-US" sz="1400" dirty="0" err="1">
                <a:solidFill>
                  <a:srgbClr val="7030A0"/>
                </a:solidFill>
              </a:rPr>
              <a:t>Partnering#hasTradingPartner</a:t>
            </a:r>
            <a:r>
              <a:rPr lang="en-US" sz="1400" dirty="0">
                <a:solidFill>
                  <a:srgbClr val="7030A0"/>
                </a:solidFill>
              </a:rPr>
              <a:t> =&gt; </a:t>
            </a:r>
            <a:r>
              <a:rPr lang="en-US" sz="1400" dirty="0" err="1">
                <a:solidFill>
                  <a:srgbClr val="7030A0"/>
                </a:solidFill>
              </a:rPr>
              <a:t>LegalEntity#TradingPartner</a:t>
            </a:r>
            <a:r>
              <a:rPr lang="en-US" sz="1400" dirty="0"/>
              <a:t>].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14A4B3-B31B-49C9-B8D2-E904DA138E09}"/>
              </a:ext>
            </a:extLst>
          </p:cNvPr>
          <p:cNvSpPr/>
          <p:nvPr/>
        </p:nvSpPr>
        <p:spPr>
          <a:xfrm rot="5400000">
            <a:off x="4195350" y="2621382"/>
            <a:ext cx="1058368" cy="59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E4348-9683-4A72-9DD0-EE3BCE5BDC77}"/>
              </a:ext>
            </a:extLst>
          </p:cNvPr>
          <p:cNvSpPr txBox="1"/>
          <p:nvPr/>
        </p:nvSpPr>
        <p:spPr>
          <a:xfrm>
            <a:off x="6217522" y="3637549"/>
            <a:ext cx="54342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/. Define the property (end) type</a:t>
            </a:r>
          </a:p>
          <a:p>
            <a:r>
              <a:rPr lang="en-US" sz="1400" dirty="0" err="1"/>
              <a:t>LegalEntity#Partnering</a:t>
            </a:r>
            <a:r>
              <a:rPr lang="en-US" sz="1400" dirty="0"/>
              <a:t>[</a:t>
            </a:r>
            <a:r>
              <a:rPr lang="en-US" sz="1400" dirty="0" err="1"/>
              <a:t>Definition#defines</a:t>
            </a:r>
            <a:r>
              <a:rPr lang="en-US" sz="1400" dirty="0"/>
              <a:t>-&gt;</a:t>
            </a:r>
            <a:r>
              <a:rPr lang="en-US" sz="1400" dirty="0" err="1"/>
              <a:t>Partnering#agreesTo</a:t>
            </a:r>
            <a:r>
              <a:rPr lang="en-US" sz="1400" dirty="0"/>
              <a:t>].</a:t>
            </a:r>
          </a:p>
          <a:p>
            <a:endParaRPr lang="en-US" sz="1400" dirty="0"/>
          </a:p>
          <a:p>
            <a:r>
              <a:rPr lang="en-US" sz="1400" dirty="0" err="1"/>
              <a:t>Partnering#agreesTo</a:t>
            </a:r>
            <a:r>
              <a:rPr lang="en-US" sz="1400" dirty="0"/>
              <a:t> :  </a:t>
            </a:r>
            <a:r>
              <a:rPr lang="en-US" sz="1400" dirty="0" err="1"/>
              <a:t>Properties#OwnedPropertyType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// Property Range 'agreesTo#_PropertyRange_1’.</a:t>
            </a:r>
          </a:p>
          <a:p>
            <a:r>
              <a:rPr lang="en-US" sz="1400" dirty="0"/>
              <a:t>        agreesTo#_PropertyRange_1:Properties#PropertyRange[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PropertyRange#hasRange</a:t>
            </a:r>
            <a:r>
              <a:rPr lang="en-US" sz="1400" dirty="0"/>
              <a:t> -&gt; </a:t>
            </a:r>
            <a:r>
              <a:rPr lang="en-US" sz="1400" dirty="0" err="1"/>
              <a:t>LegalEntity#TradeAgreement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PropertyRange#rangeOf</a:t>
            </a:r>
            <a:r>
              <a:rPr lang="en-US" sz="1400" dirty="0"/>
              <a:t> -&gt; </a:t>
            </a:r>
            <a:r>
              <a:rPr lang="en-US" sz="1400" dirty="0" err="1"/>
              <a:t>Partnering#agreesTo</a:t>
            </a:r>
            <a:r>
              <a:rPr lang="en-US" sz="1400" dirty="0"/>
              <a:t>].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BC759B-5684-480A-AC98-71B2DD0F1840}"/>
              </a:ext>
            </a:extLst>
          </p:cNvPr>
          <p:cNvSpPr/>
          <p:nvPr/>
        </p:nvSpPr>
        <p:spPr>
          <a:xfrm rot="5400000">
            <a:off x="6342732" y="2602040"/>
            <a:ext cx="1058368" cy="59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B20AA-D4D2-49E3-B8AD-8C153AF57792}"/>
              </a:ext>
            </a:extLst>
          </p:cNvPr>
          <p:cNvSpPr txBox="1"/>
          <p:nvPr/>
        </p:nvSpPr>
        <p:spPr>
          <a:xfrm>
            <a:off x="259646" y="4828147"/>
            <a:ext cx="4978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It is association and property instances “all the way down” – (at all meta levels). The ergo semantics module translates these “facts” into logical predicates.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2B2C9F63-5277-417F-BE0C-C467EB48E8EA}"/>
              </a:ext>
            </a:extLst>
          </p:cNvPr>
          <p:cNvSpPr/>
          <p:nvPr/>
        </p:nvSpPr>
        <p:spPr>
          <a:xfrm flipH="1">
            <a:off x="5258805" y="4609202"/>
            <a:ext cx="890309" cy="5983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83">
            <a:extLst>
              <a:ext uri="{FF2B5EF4-FFF2-40B4-BE49-F238E27FC236}">
                <a16:creationId xmlns:a16="http://schemas.microsoft.com/office/drawing/2014/main" id="{B0AE05BD-389C-4A70-BCC6-AE9A02B6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3A31-E2C7-4107-99CC-0B10DFF9F6E7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8575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Example: Generalization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979" y="2529453"/>
            <a:ext cx="376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From UML 2.5 Specification: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1F081-BAC0-4EA3-9DBC-657C76FB5986}"/>
              </a:ext>
            </a:extLst>
          </p:cNvPr>
          <p:cNvGrpSpPr/>
          <p:nvPr/>
        </p:nvGrpSpPr>
        <p:grpSpPr>
          <a:xfrm>
            <a:off x="111074" y="2589895"/>
            <a:ext cx="12006643" cy="1984384"/>
            <a:chOff x="1549699" y="3494779"/>
            <a:chExt cx="9022251" cy="1491142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699" y="3513860"/>
              <a:ext cx="8915400" cy="147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580350" y="3494779"/>
              <a:ext cx="8991600" cy="149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-276423" y="5831227"/>
            <a:ext cx="12698939" cy="4370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accent5"/>
                </a:solidFill>
              </a:rPr>
              <a:t>How can we ensure more uniform interpretation of the spec?</a:t>
            </a:r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 flipV="1">
            <a:off x="5955573" y="1249743"/>
            <a:ext cx="0" cy="5059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 sz="1600" b="1"/>
          </a:p>
        </p:txBody>
      </p:sp>
      <p:sp>
        <p:nvSpPr>
          <p:cNvPr id="24" name="Freeform 82"/>
          <p:cNvSpPr>
            <a:spLocks/>
          </p:cNvSpPr>
          <p:nvPr/>
        </p:nvSpPr>
        <p:spPr bwMode="auto">
          <a:xfrm>
            <a:off x="5837651" y="1232946"/>
            <a:ext cx="235396" cy="210735"/>
          </a:xfrm>
          <a:custGeom>
            <a:avLst/>
            <a:gdLst>
              <a:gd name="T0" fmla="*/ 49 w 108"/>
              <a:gd name="T1" fmla="*/ 0 h 157"/>
              <a:gd name="T2" fmla="*/ 108 w 108"/>
              <a:gd name="T3" fmla="*/ 157 h 157"/>
              <a:gd name="T4" fmla="*/ 0 w 108"/>
              <a:gd name="T5" fmla="*/ 157 h 157"/>
              <a:gd name="T6" fmla="*/ 49 w 108"/>
              <a:gd name="T7" fmla="*/ 0 h 157"/>
              <a:gd name="connsiteX0" fmla="*/ 4966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4966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4966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4966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anchor="ctr" anchorCtr="1"/>
          <a:lstStyle/>
          <a:p>
            <a:endParaRPr lang="en-US" sz="1600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328558" y="649039"/>
            <a:ext cx="1270000" cy="5696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r>
              <a:rPr lang="en-US" altLang="en-US" sz="2400" b="1" dirty="0"/>
              <a:t>Vehicle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290458" y="1753939"/>
            <a:ext cx="1270000" cy="5696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r>
              <a:rPr lang="en-US" altLang="en-US" sz="2400" b="1" dirty="0"/>
              <a:t>Car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6000" y="4762389"/>
            <a:ext cx="3790587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“Every instance of Car is an instance of Vehicle”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31B6CED-1258-4FD2-9111-BCC70649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03" y="1310083"/>
            <a:ext cx="30383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What does this mean?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FA665C8-8B8F-4573-97DD-74F375D38C54}"/>
              </a:ext>
            </a:extLst>
          </p:cNvPr>
          <p:cNvSpPr/>
          <p:nvPr/>
        </p:nvSpPr>
        <p:spPr>
          <a:xfrm flipH="1">
            <a:off x="6745393" y="1187494"/>
            <a:ext cx="210673" cy="669911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4FEF0-CAB8-4C24-A4CB-F71BE5785BEC}"/>
              </a:ext>
            </a:extLst>
          </p:cNvPr>
          <p:cNvSpPr/>
          <p:nvPr/>
        </p:nvSpPr>
        <p:spPr>
          <a:xfrm>
            <a:off x="4601173" y="4934744"/>
            <a:ext cx="3383008" cy="44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“All cars are vehicles”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51D8D-42F9-45F1-BE83-F8199F04967B}"/>
              </a:ext>
            </a:extLst>
          </p:cNvPr>
          <p:cNvSpPr/>
          <p:nvPr/>
        </p:nvSpPr>
        <p:spPr>
          <a:xfrm>
            <a:off x="8401338" y="4934744"/>
            <a:ext cx="3093901" cy="44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“Cars are vehicles”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37D30-C9A1-4832-A876-91CAEA08DA24}"/>
              </a:ext>
            </a:extLst>
          </p:cNvPr>
          <p:cNvSpPr txBox="1"/>
          <p:nvPr/>
        </p:nvSpPr>
        <p:spPr>
          <a:xfrm>
            <a:off x="6689240" y="635214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Conrad Bock, SysML-2 Semantics</a:t>
            </a:r>
          </a:p>
        </p:txBody>
      </p:sp>
    </p:spTree>
    <p:extLst>
      <p:ext uri="{BB962C8B-B14F-4D97-AF65-F5344CB8AC3E}">
        <p14:creationId xmlns:p14="http://schemas.microsoft.com/office/powerpoint/2010/main" val="32519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83">
            <a:extLst>
              <a:ext uri="{FF2B5EF4-FFF2-40B4-BE49-F238E27FC236}">
                <a16:creationId xmlns:a16="http://schemas.microsoft.com/office/drawing/2014/main" id="{0DE1E567-A7E1-4FE8-84E8-1CF9884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3A31-E2C7-4107-99CC-0B10DFF9F6E7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8575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Formal Semantics</a:t>
            </a:r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 flipV="1">
            <a:off x="6075315" y="1957052"/>
            <a:ext cx="0" cy="5059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 sz="1600" b="1"/>
          </a:p>
        </p:txBody>
      </p:sp>
      <p:sp>
        <p:nvSpPr>
          <p:cNvPr id="24" name="Freeform 82"/>
          <p:cNvSpPr>
            <a:spLocks/>
          </p:cNvSpPr>
          <p:nvPr/>
        </p:nvSpPr>
        <p:spPr bwMode="auto">
          <a:xfrm>
            <a:off x="5957393" y="1940255"/>
            <a:ext cx="235396" cy="210735"/>
          </a:xfrm>
          <a:custGeom>
            <a:avLst/>
            <a:gdLst>
              <a:gd name="T0" fmla="*/ 49 w 108"/>
              <a:gd name="T1" fmla="*/ 0 h 157"/>
              <a:gd name="T2" fmla="*/ 108 w 108"/>
              <a:gd name="T3" fmla="*/ 157 h 157"/>
              <a:gd name="T4" fmla="*/ 0 w 108"/>
              <a:gd name="T5" fmla="*/ 157 h 157"/>
              <a:gd name="T6" fmla="*/ 49 w 108"/>
              <a:gd name="T7" fmla="*/ 0 h 157"/>
              <a:gd name="connsiteX0" fmla="*/ 4966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4966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4966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4966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anchor="ctr" anchorCtr="1"/>
          <a:lstStyle/>
          <a:p>
            <a:endParaRPr lang="en-US" sz="1600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448300" y="1356348"/>
            <a:ext cx="1270000" cy="5696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r>
              <a:rPr lang="en-US" altLang="en-US" sz="2400" b="1" dirty="0"/>
              <a:t>Vehicle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410200" y="2461248"/>
            <a:ext cx="1270000" cy="5696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r>
              <a:rPr lang="en-US" altLang="en-US" sz="2400" b="1" dirty="0"/>
              <a:t>Car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A3D0C-DCD6-435C-9C5A-4EC186163A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17931" y="1771168"/>
            <a:ext cx="231826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Using  Modeling </a:t>
            </a:r>
          </a:p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74E6FF56-1185-483C-A832-DAC225CC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52" y="1969047"/>
            <a:ext cx="101502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47F3833-6EF1-45BD-B188-BCA79CE86270}"/>
              </a:ext>
            </a:extLst>
          </p:cNvPr>
          <p:cNvSpPr/>
          <p:nvPr/>
        </p:nvSpPr>
        <p:spPr>
          <a:xfrm>
            <a:off x="3609152" y="1297245"/>
            <a:ext cx="210673" cy="1760280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02410321-F522-49D5-A09F-A6B02E3F3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3601614"/>
            <a:ext cx="103124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7A73B-ECB2-4159-A5B6-309925624DE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0600" y="5115355"/>
            <a:ext cx="174708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‘Real World’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36D8D15-D7F7-4AAD-BC67-A4E665B7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19" y="4821798"/>
            <a:ext cx="1680368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Things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Being Modeled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D118C2DA-84B8-4D78-8A8F-CEEEEB560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13" y="3238848"/>
            <a:ext cx="2211438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Interpreting the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39" name="Oval 84">
            <a:extLst>
              <a:ext uri="{FF2B5EF4-FFF2-40B4-BE49-F238E27FC236}">
                <a16:creationId xmlns:a16="http://schemas.microsoft.com/office/drawing/2014/main" id="{12FF52F7-009B-4DEC-8F70-F1CEB3C6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908" y="4408317"/>
            <a:ext cx="3136718" cy="2024877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5">
            <a:extLst>
              <a:ext uri="{FF2B5EF4-FFF2-40B4-BE49-F238E27FC236}">
                <a16:creationId xmlns:a16="http://schemas.microsoft.com/office/drawing/2014/main" id="{72D0A769-7D90-407F-9E36-A69F43B3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043" y="5450207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6">
            <a:extLst>
              <a:ext uri="{FF2B5EF4-FFF2-40B4-BE49-F238E27FC236}">
                <a16:creationId xmlns:a16="http://schemas.microsoft.com/office/drawing/2014/main" id="{53729495-8DBD-48C9-A761-D5DC648D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237" y="4938465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7">
            <a:extLst>
              <a:ext uri="{FF2B5EF4-FFF2-40B4-BE49-F238E27FC236}">
                <a16:creationId xmlns:a16="http://schemas.microsoft.com/office/drawing/2014/main" id="{65231E70-AFAB-4932-BEC9-7267E47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311" y="5487023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89">
            <a:extLst>
              <a:ext uri="{FF2B5EF4-FFF2-40B4-BE49-F238E27FC236}">
                <a16:creationId xmlns:a16="http://schemas.microsoft.com/office/drawing/2014/main" id="{E6B38AE5-457D-4402-8788-B6C386B3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03" y="4673391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90">
            <a:extLst>
              <a:ext uri="{FF2B5EF4-FFF2-40B4-BE49-F238E27FC236}">
                <a16:creationId xmlns:a16="http://schemas.microsoft.com/office/drawing/2014/main" id="{6BA15DB1-0686-46B0-B4AE-7E75AA5E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924" y="5796277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91">
            <a:extLst>
              <a:ext uri="{FF2B5EF4-FFF2-40B4-BE49-F238E27FC236}">
                <a16:creationId xmlns:a16="http://schemas.microsoft.com/office/drawing/2014/main" id="{9656FD41-F286-4471-9663-B9BF2149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132" y="5928814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94">
            <a:extLst>
              <a:ext uri="{FF2B5EF4-FFF2-40B4-BE49-F238E27FC236}">
                <a16:creationId xmlns:a16="http://schemas.microsoft.com/office/drawing/2014/main" id="{3F719CC1-61ED-4A0A-A252-8255E394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626" y="5452048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5">
            <a:extLst>
              <a:ext uri="{FF2B5EF4-FFF2-40B4-BE49-F238E27FC236}">
                <a16:creationId xmlns:a16="http://schemas.microsoft.com/office/drawing/2014/main" id="{31F8B77B-5200-44FE-9EF4-98218D29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924" y="4822495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6">
            <a:extLst>
              <a:ext uri="{FF2B5EF4-FFF2-40B4-BE49-F238E27FC236}">
                <a16:creationId xmlns:a16="http://schemas.microsoft.com/office/drawing/2014/main" id="{CDDDC3D5-C3ED-464C-824C-E30793E6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446" y="4883241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97">
            <a:extLst>
              <a:ext uri="{FF2B5EF4-FFF2-40B4-BE49-F238E27FC236}">
                <a16:creationId xmlns:a16="http://schemas.microsoft.com/office/drawing/2014/main" id="{5414A39D-8464-4DAB-BEE9-3D6D1F64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910" y="4585032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98">
            <a:extLst>
              <a:ext uri="{FF2B5EF4-FFF2-40B4-BE49-F238E27FC236}">
                <a16:creationId xmlns:a16="http://schemas.microsoft.com/office/drawing/2014/main" id="{2A231629-6E1A-4EB8-86AE-056B35AE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93" y="5336077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99">
            <a:extLst>
              <a:ext uri="{FF2B5EF4-FFF2-40B4-BE49-F238E27FC236}">
                <a16:creationId xmlns:a16="http://schemas.microsoft.com/office/drawing/2014/main" id="{F369AAF7-82A9-40F1-968F-EB0C4AF7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835" y="5777869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02">
            <a:extLst>
              <a:ext uri="{FF2B5EF4-FFF2-40B4-BE49-F238E27FC236}">
                <a16:creationId xmlns:a16="http://schemas.microsoft.com/office/drawing/2014/main" id="{C52B3A5F-8856-42A0-B4CE-8E163C33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880" y="4938465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5E50D4BB-A777-43FB-BCED-84588655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776" y="5380257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04">
            <a:extLst>
              <a:ext uri="{FF2B5EF4-FFF2-40B4-BE49-F238E27FC236}">
                <a16:creationId xmlns:a16="http://schemas.microsoft.com/office/drawing/2014/main" id="{6345A6DD-EEA6-42F8-98B2-83D9BB5F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985" y="5822048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07">
            <a:extLst>
              <a:ext uri="{FF2B5EF4-FFF2-40B4-BE49-F238E27FC236}">
                <a16:creationId xmlns:a16="http://schemas.microsoft.com/office/drawing/2014/main" id="{C029723D-C12E-4214-A67A-CD4A71F4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685" y="5822048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10">
            <a:extLst>
              <a:ext uri="{FF2B5EF4-FFF2-40B4-BE49-F238E27FC236}">
                <a16:creationId xmlns:a16="http://schemas.microsoft.com/office/drawing/2014/main" id="{B54425B5-F893-414C-8036-957B5313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6" y="6131302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11">
            <a:extLst>
              <a:ext uri="{FF2B5EF4-FFF2-40B4-BE49-F238E27FC236}">
                <a16:creationId xmlns:a16="http://schemas.microsoft.com/office/drawing/2014/main" id="{CEE91892-620A-49D7-ADB3-D8E890DF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833" y="4894286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13">
            <a:extLst>
              <a:ext uri="{FF2B5EF4-FFF2-40B4-BE49-F238E27FC236}">
                <a16:creationId xmlns:a16="http://schemas.microsoft.com/office/drawing/2014/main" id="{3D1E099D-51A5-4B74-A8C9-307FF8F6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536" y="5556973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14">
            <a:extLst>
              <a:ext uri="{FF2B5EF4-FFF2-40B4-BE49-F238E27FC236}">
                <a16:creationId xmlns:a16="http://schemas.microsoft.com/office/drawing/2014/main" id="{70885759-A04A-48FE-888C-1F8145F1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10" y="6420271"/>
            <a:ext cx="115050" cy="115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92">
            <a:extLst>
              <a:ext uri="{FF2B5EF4-FFF2-40B4-BE49-F238E27FC236}">
                <a16:creationId xmlns:a16="http://schemas.microsoft.com/office/drawing/2014/main" id="{1E3F39BA-0A30-4333-824A-C38810C1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521" y="5247719"/>
            <a:ext cx="2076419" cy="110447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D7BB1BF0-2851-455A-AD00-B99A8977F1DD}"/>
              </a:ext>
            </a:extLst>
          </p:cNvPr>
          <p:cNvSpPr/>
          <p:nvPr/>
        </p:nvSpPr>
        <p:spPr>
          <a:xfrm rot="2293117">
            <a:off x="6612016" y="3747239"/>
            <a:ext cx="1211098" cy="2390952"/>
          </a:xfrm>
          <a:prstGeom prst="arc">
            <a:avLst>
              <a:gd name="adj1" fmla="val 11568560"/>
              <a:gd name="adj2" fmla="val 3334488"/>
            </a:avLst>
          </a:prstGeom>
          <a:ln w="25400">
            <a:solidFill>
              <a:schemeClr val="accent6">
                <a:lumMod val="7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C76A01-528F-4A32-B94E-5B8B26928C16}"/>
              </a:ext>
            </a:extLst>
          </p:cNvPr>
          <p:cNvSpPr txBox="1"/>
          <p:nvPr/>
        </p:nvSpPr>
        <p:spPr>
          <a:xfrm>
            <a:off x="8120006" y="3934051"/>
            <a:ext cx="13528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subset of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F7B279-9A0A-478F-971E-D712738C5F4E}"/>
              </a:ext>
            </a:extLst>
          </p:cNvPr>
          <p:cNvSpPr/>
          <p:nvPr/>
        </p:nvSpPr>
        <p:spPr>
          <a:xfrm>
            <a:off x="3760598" y="5028825"/>
            <a:ext cx="618796" cy="181428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715" h="319020">
                <a:moveTo>
                  <a:pt x="0" y="309771"/>
                </a:moveTo>
                <a:cubicBezTo>
                  <a:pt x="512826" y="328683"/>
                  <a:pt x="726711" y="317410"/>
                  <a:pt x="852323" y="286717"/>
                </a:cubicBezTo>
                <a:cubicBezTo>
                  <a:pt x="977935" y="256024"/>
                  <a:pt x="986760" y="263159"/>
                  <a:pt x="1531715" y="0"/>
                </a:cubicBezTo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87B21DA-A570-4A97-8D1A-379458EC9E20}"/>
              </a:ext>
            </a:extLst>
          </p:cNvPr>
          <p:cNvSpPr/>
          <p:nvPr/>
        </p:nvSpPr>
        <p:spPr>
          <a:xfrm flipV="1">
            <a:off x="3760598" y="5390939"/>
            <a:ext cx="1091028" cy="100224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715" h="319020">
                <a:moveTo>
                  <a:pt x="0" y="309771"/>
                </a:moveTo>
                <a:cubicBezTo>
                  <a:pt x="512826" y="328683"/>
                  <a:pt x="726711" y="317410"/>
                  <a:pt x="852323" y="286717"/>
                </a:cubicBezTo>
                <a:cubicBezTo>
                  <a:pt x="977935" y="256024"/>
                  <a:pt x="986760" y="263159"/>
                  <a:pt x="1531715" y="0"/>
                </a:cubicBezTo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EFAFA41-C9F3-4E45-849C-2AAB5BD2B59F}"/>
              </a:ext>
            </a:extLst>
          </p:cNvPr>
          <p:cNvSpPr/>
          <p:nvPr/>
        </p:nvSpPr>
        <p:spPr>
          <a:xfrm flipV="1">
            <a:off x="3744244" y="5685367"/>
            <a:ext cx="1684612" cy="263192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715" h="319020">
                <a:moveTo>
                  <a:pt x="0" y="309771"/>
                </a:moveTo>
                <a:cubicBezTo>
                  <a:pt x="512826" y="328683"/>
                  <a:pt x="726711" y="317410"/>
                  <a:pt x="852323" y="286717"/>
                </a:cubicBezTo>
                <a:cubicBezTo>
                  <a:pt x="977935" y="256024"/>
                  <a:pt x="986760" y="263159"/>
                  <a:pt x="1531715" y="0"/>
                </a:cubicBezTo>
              </a:path>
            </a:pathLst>
          </a:custGeom>
          <a:noFill/>
          <a:ln w="25400">
            <a:solidFill>
              <a:schemeClr val="accent5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48002-5D84-418D-A49C-A84288032E8A}"/>
              </a:ext>
            </a:extLst>
          </p:cNvPr>
          <p:cNvSpPr/>
          <p:nvPr/>
        </p:nvSpPr>
        <p:spPr>
          <a:xfrm rot="16653437">
            <a:off x="3923666" y="3063283"/>
            <a:ext cx="12190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interpretedAs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7F2261B-8461-4153-8FF8-BEB89B48962C}"/>
              </a:ext>
            </a:extLst>
          </p:cNvPr>
          <p:cNvSpPr/>
          <p:nvPr/>
        </p:nvSpPr>
        <p:spPr>
          <a:xfrm rot="16200000" flipV="1">
            <a:off x="3617867" y="2987609"/>
            <a:ext cx="2797235" cy="702894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610866"/>
              <a:gd name="connsiteX1" fmla="*/ 852323 w 1672289"/>
              <a:gd name="connsiteY1" fmla="*/ 578271 h 610866"/>
              <a:gd name="connsiteX2" fmla="*/ 1672289 w 1672289"/>
              <a:gd name="connsiteY2" fmla="*/ 0 h 610866"/>
              <a:gd name="connsiteX0" fmla="*/ 0 w 1672289"/>
              <a:gd name="connsiteY0" fmla="*/ 530406 h 597463"/>
              <a:gd name="connsiteX1" fmla="*/ 852323 w 1672289"/>
              <a:gd name="connsiteY1" fmla="*/ 578271 h 597463"/>
              <a:gd name="connsiteX2" fmla="*/ 1672289 w 1672289"/>
              <a:gd name="connsiteY2" fmla="*/ 0 h 597463"/>
              <a:gd name="connsiteX0" fmla="*/ 0 w 1693115"/>
              <a:gd name="connsiteY0" fmla="*/ 309771 h 584213"/>
              <a:gd name="connsiteX1" fmla="*/ 873149 w 1693115"/>
              <a:gd name="connsiteY1" fmla="*/ 578271 h 584213"/>
              <a:gd name="connsiteX2" fmla="*/ 1693115 w 1693115"/>
              <a:gd name="connsiteY2" fmla="*/ 0 h 584213"/>
              <a:gd name="connsiteX0" fmla="*/ 0 w 1693115"/>
              <a:gd name="connsiteY0" fmla="*/ 309771 h 614745"/>
              <a:gd name="connsiteX1" fmla="*/ 873149 w 1693115"/>
              <a:gd name="connsiteY1" fmla="*/ 578271 h 614745"/>
              <a:gd name="connsiteX2" fmla="*/ 1693115 w 1693115"/>
              <a:gd name="connsiteY2" fmla="*/ 0 h 614745"/>
              <a:gd name="connsiteX0" fmla="*/ 0 w 1693115"/>
              <a:gd name="connsiteY0" fmla="*/ 309771 h 596445"/>
              <a:gd name="connsiteX1" fmla="*/ 873149 w 1693115"/>
              <a:gd name="connsiteY1" fmla="*/ 578271 h 596445"/>
              <a:gd name="connsiteX2" fmla="*/ 1693115 w 1693115"/>
              <a:gd name="connsiteY2" fmla="*/ 0 h 596445"/>
              <a:gd name="connsiteX0" fmla="*/ 0 w 1693115"/>
              <a:gd name="connsiteY0" fmla="*/ 309771 h 581488"/>
              <a:gd name="connsiteX1" fmla="*/ 873149 w 1693115"/>
              <a:gd name="connsiteY1" fmla="*/ 578271 h 581488"/>
              <a:gd name="connsiteX2" fmla="*/ 1693115 w 1693115"/>
              <a:gd name="connsiteY2" fmla="*/ 0 h 5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3115" h="581488">
                <a:moveTo>
                  <a:pt x="0" y="309771"/>
                </a:moveTo>
                <a:cubicBezTo>
                  <a:pt x="367045" y="580837"/>
                  <a:pt x="736743" y="590500"/>
                  <a:pt x="873149" y="578271"/>
                </a:cubicBezTo>
                <a:cubicBezTo>
                  <a:pt x="1009555" y="566042"/>
                  <a:pt x="1361624" y="538953"/>
                  <a:pt x="1693115" y="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A3FF6D-45A4-4051-B0B2-1B513A1C813E}"/>
              </a:ext>
            </a:extLst>
          </p:cNvPr>
          <p:cNvSpPr/>
          <p:nvPr/>
        </p:nvSpPr>
        <p:spPr>
          <a:xfrm rot="4954958" flipH="1">
            <a:off x="5856443" y="3623788"/>
            <a:ext cx="12190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interpretedAs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6C435CD-497C-4391-A115-51925A3709A6}"/>
              </a:ext>
            </a:extLst>
          </p:cNvPr>
          <p:cNvSpPr/>
          <p:nvPr/>
        </p:nvSpPr>
        <p:spPr>
          <a:xfrm rot="5400000" flipH="1" flipV="1">
            <a:off x="5185379" y="4067267"/>
            <a:ext cx="2117216" cy="161230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610866"/>
              <a:gd name="connsiteX1" fmla="*/ 852323 w 1672289"/>
              <a:gd name="connsiteY1" fmla="*/ 578271 h 610866"/>
              <a:gd name="connsiteX2" fmla="*/ 1672289 w 1672289"/>
              <a:gd name="connsiteY2" fmla="*/ 0 h 610866"/>
              <a:gd name="connsiteX0" fmla="*/ 0 w 1672289"/>
              <a:gd name="connsiteY0" fmla="*/ 530406 h 597463"/>
              <a:gd name="connsiteX1" fmla="*/ 852323 w 1672289"/>
              <a:gd name="connsiteY1" fmla="*/ 578271 h 597463"/>
              <a:gd name="connsiteX2" fmla="*/ 1672289 w 1672289"/>
              <a:gd name="connsiteY2" fmla="*/ 0 h 597463"/>
              <a:gd name="connsiteX0" fmla="*/ 0 w 1693115"/>
              <a:gd name="connsiteY0" fmla="*/ 309771 h 584213"/>
              <a:gd name="connsiteX1" fmla="*/ 873149 w 1693115"/>
              <a:gd name="connsiteY1" fmla="*/ 578271 h 584213"/>
              <a:gd name="connsiteX2" fmla="*/ 1693115 w 1693115"/>
              <a:gd name="connsiteY2" fmla="*/ 0 h 584213"/>
              <a:gd name="connsiteX0" fmla="*/ 0 w 1693115"/>
              <a:gd name="connsiteY0" fmla="*/ 309771 h 614745"/>
              <a:gd name="connsiteX1" fmla="*/ 873149 w 1693115"/>
              <a:gd name="connsiteY1" fmla="*/ 578271 h 614745"/>
              <a:gd name="connsiteX2" fmla="*/ 1693115 w 1693115"/>
              <a:gd name="connsiteY2" fmla="*/ 0 h 614745"/>
              <a:gd name="connsiteX0" fmla="*/ 0 w 1693115"/>
              <a:gd name="connsiteY0" fmla="*/ 309771 h 596445"/>
              <a:gd name="connsiteX1" fmla="*/ 873149 w 1693115"/>
              <a:gd name="connsiteY1" fmla="*/ 578271 h 596445"/>
              <a:gd name="connsiteX2" fmla="*/ 1693115 w 1693115"/>
              <a:gd name="connsiteY2" fmla="*/ 0 h 596445"/>
              <a:gd name="connsiteX0" fmla="*/ 0 w 1693115"/>
              <a:gd name="connsiteY0" fmla="*/ 309771 h 581488"/>
              <a:gd name="connsiteX1" fmla="*/ 873149 w 1693115"/>
              <a:gd name="connsiteY1" fmla="*/ 578271 h 581488"/>
              <a:gd name="connsiteX2" fmla="*/ 1693115 w 1693115"/>
              <a:gd name="connsiteY2" fmla="*/ 0 h 5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3115" h="581488">
                <a:moveTo>
                  <a:pt x="0" y="309771"/>
                </a:moveTo>
                <a:cubicBezTo>
                  <a:pt x="367045" y="580837"/>
                  <a:pt x="736743" y="590500"/>
                  <a:pt x="873149" y="578271"/>
                </a:cubicBezTo>
                <a:cubicBezTo>
                  <a:pt x="1009555" y="566042"/>
                  <a:pt x="1361624" y="538953"/>
                  <a:pt x="1693115" y="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EF75C9-60A4-4200-9288-4661E5128A70}"/>
              </a:ext>
            </a:extLst>
          </p:cNvPr>
          <p:cNvSpPr/>
          <p:nvPr/>
        </p:nvSpPr>
        <p:spPr>
          <a:xfrm rot="4225087" flipH="1">
            <a:off x="7183368" y="3030101"/>
            <a:ext cx="1291180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interpretedAs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9DB5370-1A66-4452-9016-60D85A46B1D1}"/>
              </a:ext>
            </a:extLst>
          </p:cNvPr>
          <p:cNvSpPr/>
          <p:nvPr/>
        </p:nvSpPr>
        <p:spPr>
          <a:xfrm rot="3526649" flipH="1" flipV="1">
            <a:off x="6057225" y="2560950"/>
            <a:ext cx="2177187" cy="836449"/>
          </a:xfrm>
          <a:custGeom>
            <a:avLst/>
            <a:gdLst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33137"/>
              <a:gd name="connsiteX1" fmla="*/ 1280160 w 1597794"/>
              <a:gd name="connsiteY1" fmla="*/ 240632 h 433137"/>
              <a:gd name="connsiteX2" fmla="*/ 1597794 w 1597794"/>
              <a:gd name="connsiteY2" fmla="*/ 0 h 433137"/>
              <a:gd name="connsiteX0" fmla="*/ 0 w 1597794"/>
              <a:gd name="connsiteY0" fmla="*/ 433137 h 498599"/>
              <a:gd name="connsiteX1" fmla="*/ 875899 w 1597794"/>
              <a:gd name="connsiteY1" fmla="*/ 481264 h 498599"/>
              <a:gd name="connsiteX2" fmla="*/ 1597794 w 1597794"/>
              <a:gd name="connsiteY2" fmla="*/ 0 h 498599"/>
              <a:gd name="connsiteX0" fmla="*/ 0 w 1597794"/>
              <a:gd name="connsiteY0" fmla="*/ 433137 h 484224"/>
              <a:gd name="connsiteX1" fmla="*/ 875899 w 1597794"/>
              <a:gd name="connsiteY1" fmla="*/ 481264 h 484224"/>
              <a:gd name="connsiteX2" fmla="*/ 1597794 w 1597794"/>
              <a:gd name="connsiteY2" fmla="*/ 0 h 484224"/>
              <a:gd name="connsiteX0" fmla="*/ 0 w 1597794"/>
              <a:gd name="connsiteY0" fmla="*/ 433137 h 493920"/>
              <a:gd name="connsiteX1" fmla="*/ 875899 w 1597794"/>
              <a:gd name="connsiteY1" fmla="*/ 481264 h 493920"/>
              <a:gd name="connsiteX2" fmla="*/ 1597794 w 1597794"/>
              <a:gd name="connsiteY2" fmla="*/ 0 h 493920"/>
              <a:gd name="connsiteX0" fmla="*/ 0 w 1478664"/>
              <a:gd name="connsiteY0" fmla="*/ 246963 h 351598"/>
              <a:gd name="connsiteX1" fmla="*/ 875899 w 1478664"/>
              <a:gd name="connsiteY1" fmla="*/ 295090 h 351598"/>
              <a:gd name="connsiteX2" fmla="*/ 1478664 w 1478664"/>
              <a:gd name="connsiteY2" fmla="*/ 0 h 351598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315344"/>
              <a:gd name="connsiteX1" fmla="*/ 875899 w 1478664"/>
              <a:gd name="connsiteY1" fmla="*/ 295090 h 315344"/>
              <a:gd name="connsiteX2" fmla="*/ 1478664 w 1478664"/>
              <a:gd name="connsiteY2" fmla="*/ 0 h 315344"/>
              <a:gd name="connsiteX0" fmla="*/ 0 w 1478664"/>
              <a:gd name="connsiteY0" fmla="*/ 246963 h 296339"/>
              <a:gd name="connsiteX1" fmla="*/ 822849 w 1478664"/>
              <a:gd name="connsiteY1" fmla="*/ 265780 h 296339"/>
              <a:gd name="connsiteX2" fmla="*/ 1478664 w 1478664"/>
              <a:gd name="connsiteY2" fmla="*/ 0 h 296339"/>
              <a:gd name="connsiteX0" fmla="*/ 0 w 1478664"/>
              <a:gd name="connsiteY0" fmla="*/ 246963 h 293058"/>
              <a:gd name="connsiteX1" fmla="*/ 822849 w 1478664"/>
              <a:gd name="connsiteY1" fmla="*/ 265780 h 293058"/>
              <a:gd name="connsiteX2" fmla="*/ 1478664 w 1478664"/>
              <a:gd name="connsiteY2" fmla="*/ 0 h 293058"/>
              <a:gd name="connsiteX0" fmla="*/ 0 w 1478664"/>
              <a:gd name="connsiteY0" fmla="*/ 246963 h 288374"/>
              <a:gd name="connsiteX1" fmla="*/ 822849 w 1478664"/>
              <a:gd name="connsiteY1" fmla="*/ 265780 h 288374"/>
              <a:gd name="connsiteX2" fmla="*/ 1478664 w 1478664"/>
              <a:gd name="connsiteY2" fmla="*/ 0 h 288374"/>
              <a:gd name="connsiteX0" fmla="*/ 0 w 1502241"/>
              <a:gd name="connsiteY0" fmla="*/ 267900 h 318675"/>
              <a:gd name="connsiteX1" fmla="*/ 822849 w 1502241"/>
              <a:gd name="connsiteY1" fmla="*/ 286717 h 318675"/>
              <a:gd name="connsiteX2" fmla="*/ 1502241 w 1502241"/>
              <a:gd name="connsiteY2" fmla="*/ 0 h 318675"/>
              <a:gd name="connsiteX0" fmla="*/ 0 w 1531715"/>
              <a:gd name="connsiteY0" fmla="*/ 309771 h 344653"/>
              <a:gd name="connsiteX1" fmla="*/ 852323 w 1531715"/>
              <a:gd name="connsiteY1" fmla="*/ 286717 h 344653"/>
              <a:gd name="connsiteX2" fmla="*/ 1531715 w 1531715"/>
              <a:gd name="connsiteY2" fmla="*/ 0 h 344653"/>
              <a:gd name="connsiteX0" fmla="*/ 0 w 1531715"/>
              <a:gd name="connsiteY0" fmla="*/ 309771 h 321593"/>
              <a:gd name="connsiteX1" fmla="*/ 852323 w 1531715"/>
              <a:gd name="connsiteY1" fmla="*/ 286717 h 321593"/>
              <a:gd name="connsiteX2" fmla="*/ 1531715 w 1531715"/>
              <a:gd name="connsiteY2" fmla="*/ 0 h 321593"/>
              <a:gd name="connsiteX0" fmla="*/ 0 w 1531715"/>
              <a:gd name="connsiteY0" fmla="*/ 309771 h 324939"/>
              <a:gd name="connsiteX1" fmla="*/ 852323 w 1531715"/>
              <a:gd name="connsiteY1" fmla="*/ 286717 h 324939"/>
              <a:gd name="connsiteX2" fmla="*/ 1531715 w 1531715"/>
              <a:gd name="connsiteY2" fmla="*/ 0 h 324939"/>
              <a:gd name="connsiteX0" fmla="*/ 0 w 1531715"/>
              <a:gd name="connsiteY0" fmla="*/ 309771 h 319020"/>
              <a:gd name="connsiteX1" fmla="*/ 852323 w 1531715"/>
              <a:gd name="connsiteY1" fmla="*/ 286717 h 319020"/>
              <a:gd name="connsiteX2" fmla="*/ 1531715 w 1531715"/>
              <a:gd name="connsiteY2" fmla="*/ 0 h 319020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559575"/>
              <a:gd name="connsiteX1" fmla="*/ 852323 w 1672289"/>
              <a:gd name="connsiteY1" fmla="*/ 507352 h 559575"/>
              <a:gd name="connsiteX2" fmla="*/ 1672289 w 1672289"/>
              <a:gd name="connsiteY2" fmla="*/ 0 h 559575"/>
              <a:gd name="connsiteX0" fmla="*/ 0 w 1672289"/>
              <a:gd name="connsiteY0" fmla="*/ 530406 h 610866"/>
              <a:gd name="connsiteX1" fmla="*/ 852323 w 1672289"/>
              <a:gd name="connsiteY1" fmla="*/ 578271 h 610866"/>
              <a:gd name="connsiteX2" fmla="*/ 1672289 w 1672289"/>
              <a:gd name="connsiteY2" fmla="*/ 0 h 610866"/>
              <a:gd name="connsiteX0" fmla="*/ 0 w 1672289"/>
              <a:gd name="connsiteY0" fmla="*/ 530406 h 597463"/>
              <a:gd name="connsiteX1" fmla="*/ 852323 w 1672289"/>
              <a:gd name="connsiteY1" fmla="*/ 578271 h 597463"/>
              <a:gd name="connsiteX2" fmla="*/ 1672289 w 1672289"/>
              <a:gd name="connsiteY2" fmla="*/ 0 h 597463"/>
              <a:gd name="connsiteX0" fmla="*/ 0 w 1693115"/>
              <a:gd name="connsiteY0" fmla="*/ 309771 h 584213"/>
              <a:gd name="connsiteX1" fmla="*/ 873149 w 1693115"/>
              <a:gd name="connsiteY1" fmla="*/ 578271 h 584213"/>
              <a:gd name="connsiteX2" fmla="*/ 1693115 w 1693115"/>
              <a:gd name="connsiteY2" fmla="*/ 0 h 584213"/>
              <a:gd name="connsiteX0" fmla="*/ 0 w 1693115"/>
              <a:gd name="connsiteY0" fmla="*/ 309771 h 614745"/>
              <a:gd name="connsiteX1" fmla="*/ 873149 w 1693115"/>
              <a:gd name="connsiteY1" fmla="*/ 578271 h 614745"/>
              <a:gd name="connsiteX2" fmla="*/ 1693115 w 1693115"/>
              <a:gd name="connsiteY2" fmla="*/ 0 h 614745"/>
              <a:gd name="connsiteX0" fmla="*/ 0 w 1693115"/>
              <a:gd name="connsiteY0" fmla="*/ 309771 h 596445"/>
              <a:gd name="connsiteX1" fmla="*/ 873149 w 1693115"/>
              <a:gd name="connsiteY1" fmla="*/ 578271 h 596445"/>
              <a:gd name="connsiteX2" fmla="*/ 1693115 w 1693115"/>
              <a:gd name="connsiteY2" fmla="*/ 0 h 596445"/>
              <a:gd name="connsiteX0" fmla="*/ 0 w 1693115"/>
              <a:gd name="connsiteY0" fmla="*/ 309771 h 581488"/>
              <a:gd name="connsiteX1" fmla="*/ 873149 w 1693115"/>
              <a:gd name="connsiteY1" fmla="*/ 578271 h 581488"/>
              <a:gd name="connsiteX2" fmla="*/ 1693115 w 1693115"/>
              <a:gd name="connsiteY2" fmla="*/ 0 h 5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3115" h="581488">
                <a:moveTo>
                  <a:pt x="0" y="309771"/>
                </a:moveTo>
                <a:cubicBezTo>
                  <a:pt x="367045" y="580837"/>
                  <a:pt x="736743" y="590500"/>
                  <a:pt x="873149" y="578271"/>
                </a:cubicBezTo>
                <a:cubicBezTo>
                  <a:pt x="1009555" y="566042"/>
                  <a:pt x="1361624" y="538953"/>
                  <a:pt x="1693115" y="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6273D6-1037-4650-B360-9E77153D829C}"/>
              </a:ext>
            </a:extLst>
          </p:cNvPr>
          <p:cNvSpPr txBox="1"/>
          <p:nvPr/>
        </p:nvSpPr>
        <p:spPr>
          <a:xfrm>
            <a:off x="6689240" y="635214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Conrad Bock, SysML-2 Semantics</a:t>
            </a:r>
          </a:p>
        </p:txBody>
      </p:sp>
    </p:spTree>
    <p:extLst>
      <p:ext uri="{BB962C8B-B14F-4D97-AF65-F5344CB8AC3E}">
        <p14:creationId xmlns:p14="http://schemas.microsoft.com/office/powerpoint/2010/main" val="28727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1630-56E1-43DB-A137-4B4FF2EE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6B4B-D197-4F15-A2DE-AD65EA69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 has focused on implementation</a:t>
            </a:r>
          </a:p>
          <a:p>
            <a:pPr lvl="1"/>
            <a:r>
              <a:rPr lang="en-US" dirty="0"/>
              <a:t>NoMagic – Cameo Concept Modeler</a:t>
            </a:r>
          </a:p>
          <a:p>
            <a:pPr lvl="1"/>
            <a:r>
              <a:rPr lang="en-US" dirty="0"/>
              <a:t>Model Driven – Federation Engine</a:t>
            </a:r>
          </a:p>
          <a:p>
            <a:r>
              <a:rPr lang="en-US" dirty="0"/>
              <a:t>SMIF has evolved and been improved as part of implementation, but the basic framework and structure is largely unchanged</a:t>
            </a:r>
          </a:p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Improvement and mapping of the UML profile to description logic, Jim Logan will present</a:t>
            </a:r>
          </a:p>
          <a:p>
            <a:pPr lvl="1"/>
            <a:r>
              <a:rPr lang="en-US" dirty="0"/>
              <a:t>Meta model and formalization using ERGO, this presentation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93F70-715D-43A0-878E-5458B4A1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08F15-9954-42FA-A342-3E24772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5D086EA-A979-46DC-8764-62C3234B0A5C}"/>
              </a:ext>
            </a:extLst>
          </p:cNvPr>
          <p:cNvSpPr txBox="1"/>
          <p:nvPr/>
        </p:nvSpPr>
        <p:spPr>
          <a:xfrm>
            <a:off x="172427" y="3707972"/>
            <a:ext cx="219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processed by ERGO rule in manually produced  “Ergo Semantics”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3FD4-07A8-4565-B42D-F0D98C0C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“Meta” example – Generalization -&gt; ERGO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68AD-E5AE-42FD-A8AE-469E63C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CCF4-D506-4FA8-97E9-3B3174B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20431-716F-4837-9808-A81BD54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1" y="1452860"/>
            <a:ext cx="1782146" cy="223578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8EE4775-CA55-4930-B38B-1066F5B62771}"/>
              </a:ext>
            </a:extLst>
          </p:cNvPr>
          <p:cNvSpPr/>
          <p:nvPr/>
        </p:nvSpPr>
        <p:spPr>
          <a:xfrm>
            <a:off x="440640" y="2115471"/>
            <a:ext cx="1441781" cy="747449"/>
          </a:xfrm>
          <a:prstGeom prst="wedgeRoundRectCallout">
            <a:avLst>
              <a:gd name="adj1" fmla="val 90375"/>
              <a:gd name="adj2" fmla="val 100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UML Generalization “Fact”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BFA1B-A840-43C6-A4F1-E7308A37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34" y="1431225"/>
            <a:ext cx="5093553" cy="22357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0BF16BC-53F6-4643-BEE6-AA43450EF770}"/>
              </a:ext>
            </a:extLst>
          </p:cNvPr>
          <p:cNvSpPr/>
          <p:nvPr/>
        </p:nvSpPr>
        <p:spPr>
          <a:xfrm>
            <a:off x="2704824" y="2312738"/>
            <a:ext cx="2099733" cy="51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Maps To Instance Of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1399705-51D4-4CBF-9598-5761F36C0496}"/>
              </a:ext>
            </a:extLst>
          </p:cNvPr>
          <p:cNvSpPr/>
          <p:nvPr/>
        </p:nvSpPr>
        <p:spPr>
          <a:xfrm>
            <a:off x="5822619" y="1271102"/>
            <a:ext cx="1441781" cy="598311"/>
          </a:xfrm>
          <a:prstGeom prst="wedgeRoundRectCallout">
            <a:avLst>
              <a:gd name="adj1" fmla="val -82664"/>
              <a:gd name="adj2" fmla="val 798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SMIF Model Generalization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5219E3-E8D0-4832-B6CF-0BAD189139F9}"/>
              </a:ext>
            </a:extLst>
          </p:cNvPr>
          <p:cNvSpPr/>
          <p:nvPr/>
        </p:nvSpPr>
        <p:spPr>
          <a:xfrm rot="2774676">
            <a:off x="5800218" y="3021546"/>
            <a:ext cx="1353771" cy="51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Maps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835B0-7C22-4073-AD59-98BE98375488}"/>
              </a:ext>
            </a:extLst>
          </p:cNvPr>
          <p:cNvSpPr txBox="1"/>
          <p:nvPr/>
        </p:nvSpPr>
        <p:spPr>
          <a:xfrm>
            <a:off x="3140579" y="3716354"/>
            <a:ext cx="82476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 LegalEntity_LegalEntity#LegalEntity_hasSupertype_LegalPerson: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Types#Generalization[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Generalization#hasSubtype</a:t>
            </a:r>
            <a:r>
              <a:rPr lang="en-US" sz="1600" dirty="0"/>
              <a:t> -&gt; </a:t>
            </a:r>
            <a:r>
              <a:rPr lang="en-US" sz="1600" dirty="0" err="1"/>
              <a:t>LegalEntity#LegalEntity:Types#Type</a:t>
            </a:r>
            <a:r>
              <a:rPr lang="en-US" sz="1600" dirty="0"/>
              <a:t>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Generalization#hasSupertype</a:t>
            </a:r>
            <a:r>
              <a:rPr lang="en-US" sz="1600" dirty="0"/>
              <a:t> -&gt; </a:t>
            </a:r>
            <a:r>
              <a:rPr lang="en-US" sz="1600" dirty="0" err="1"/>
              <a:t>LegalEntity#LegalPerson:Types#Type</a:t>
            </a:r>
            <a:r>
              <a:rPr lang="en-US" sz="1600" dirty="0"/>
              <a:t>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A8153-0FA2-471B-BB85-7B108317FFC2}"/>
              </a:ext>
            </a:extLst>
          </p:cNvPr>
          <p:cNvSpPr txBox="1"/>
          <p:nvPr/>
        </p:nvSpPr>
        <p:spPr>
          <a:xfrm>
            <a:off x="3130876" y="4676006"/>
            <a:ext cx="75344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?subtype </a:t>
            </a:r>
            <a:r>
              <a:rPr lang="en-US" sz="1600" dirty="0">
                <a:highlight>
                  <a:srgbClr val="FFFF00"/>
                </a:highlight>
              </a:rPr>
              <a:t>:: </a:t>
            </a:r>
            <a:r>
              <a:rPr lang="en-US" sz="1600" dirty="0"/>
              <a:t>?supertype :- ?</a:t>
            </a:r>
            <a:r>
              <a:rPr lang="en-US" sz="1600" dirty="0" err="1"/>
              <a:t>proposition:Types#Generalization</a:t>
            </a:r>
            <a:r>
              <a:rPr lang="en-US" sz="1600" dirty="0"/>
              <a:t>[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Generalization#hasSubtype</a:t>
            </a:r>
            <a:r>
              <a:rPr lang="en-US" sz="1600" dirty="0"/>
              <a:t> -&gt; ?subtype,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Generalization#hasSupertype</a:t>
            </a:r>
            <a:r>
              <a:rPr lang="en-US" sz="1600" dirty="0"/>
              <a:t> -&gt; ?supertype ], </a:t>
            </a:r>
            <a:r>
              <a:rPr lang="en-US" sz="1600" dirty="0" err="1">
                <a:solidFill>
                  <a:srgbClr val="7030A0"/>
                </a:solidFill>
              </a:rPr>
              <a:t>inContext</a:t>
            </a:r>
            <a:r>
              <a:rPr lang="en-US" sz="1600" dirty="0">
                <a:solidFill>
                  <a:srgbClr val="7030A0"/>
                </a:solidFill>
              </a:rPr>
              <a:t>(?proposition).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144AF-1767-4C68-A712-0AC4F1763FBF}"/>
              </a:ext>
            </a:extLst>
          </p:cNvPr>
          <p:cNvSpPr txBox="1"/>
          <p:nvPr/>
        </p:nvSpPr>
        <p:spPr>
          <a:xfrm>
            <a:off x="3140579" y="5678473"/>
            <a:ext cx="4985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LegalEntity#LegalEntity</a:t>
            </a:r>
            <a:r>
              <a:rPr lang="en-US" sz="1600" dirty="0"/>
              <a:t> </a:t>
            </a:r>
            <a:r>
              <a:rPr lang="en-US" b="1" dirty="0">
                <a:highlight>
                  <a:srgbClr val="FFFF00"/>
                </a:highlight>
              </a:rPr>
              <a:t>::</a:t>
            </a:r>
            <a:r>
              <a:rPr lang="en-US" sz="1600" dirty="0"/>
              <a:t>  </a:t>
            </a:r>
            <a:r>
              <a:rPr lang="en-US" sz="1600" dirty="0" err="1"/>
              <a:t>LegalEntity#LegalPerson</a:t>
            </a:r>
            <a:r>
              <a:rPr lang="en-US" sz="1600" dirty="0"/>
              <a:t>.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49A10F3-1BBF-4D06-AABE-8EFAEE5FAC73}"/>
              </a:ext>
            </a:extLst>
          </p:cNvPr>
          <p:cNvSpPr/>
          <p:nvPr/>
        </p:nvSpPr>
        <p:spPr>
          <a:xfrm>
            <a:off x="2279141" y="3946911"/>
            <a:ext cx="824315" cy="1126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15B4C5D8-BDEC-45BC-B9A8-DBBC1C4C5A4F}"/>
              </a:ext>
            </a:extLst>
          </p:cNvPr>
          <p:cNvSpPr/>
          <p:nvPr/>
        </p:nvSpPr>
        <p:spPr>
          <a:xfrm>
            <a:off x="2306561" y="5072997"/>
            <a:ext cx="824315" cy="9519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8923E-C0EA-4145-B7A9-7DF68429F838}"/>
              </a:ext>
            </a:extLst>
          </p:cNvPr>
          <p:cNvSpPr txBox="1"/>
          <p:nvPr/>
        </p:nvSpPr>
        <p:spPr>
          <a:xfrm>
            <a:off x="172427" y="5252010"/>
            <a:ext cx="21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Implies ERGO Formal Semantics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0730B6B0-4849-43ED-AC0F-A1977AFF11A4}"/>
              </a:ext>
            </a:extLst>
          </p:cNvPr>
          <p:cNvSpPr/>
          <p:nvPr/>
        </p:nvSpPr>
        <p:spPr>
          <a:xfrm>
            <a:off x="6128031" y="6221043"/>
            <a:ext cx="1441781" cy="598311"/>
          </a:xfrm>
          <a:prstGeom prst="wedgeRoundRectCallout">
            <a:avLst>
              <a:gd name="adj1" fmla="val -93626"/>
              <a:gd name="adj2" fmla="val -842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ERGO Supertype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5B8E546-180A-426E-895D-E14BFEB5A538}"/>
              </a:ext>
            </a:extLst>
          </p:cNvPr>
          <p:cNvSpPr/>
          <p:nvPr/>
        </p:nvSpPr>
        <p:spPr>
          <a:xfrm>
            <a:off x="8936287" y="2294890"/>
            <a:ext cx="1441781" cy="984669"/>
          </a:xfrm>
          <a:prstGeom prst="wedgeRoundRectCallout">
            <a:avLst>
              <a:gd name="adj1" fmla="val -83447"/>
              <a:gd name="adj2" fmla="val 97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Fact is an generated association instance.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ABAD79C-8510-4A8A-88E7-A21F6C46ADAA}"/>
              </a:ext>
            </a:extLst>
          </p:cNvPr>
          <p:cNvSpPr/>
          <p:nvPr/>
        </p:nvSpPr>
        <p:spPr>
          <a:xfrm>
            <a:off x="10665311" y="4129842"/>
            <a:ext cx="1441781" cy="1138664"/>
          </a:xfrm>
          <a:prstGeom prst="wedgeRoundRectCallout">
            <a:avLst>
              <a:gd name="adj1" fmla="val -139822"/>
              <a:gd name="adj2" fmla="val 454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Facts can be contextual, but we will not think about that yet..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05933E7-27D8-4D75-AA5F-719D2CE2302C}"/>
              </a:ext>
            </a:extLst>
          </p:cNvPr>
          <p:cNvSpPr/>
          <p:nvPr/>
        </p:nvSpPr>
        <p:spPr>
          <a:xfrm>
            <a:off x="10542427" y="2289718"/>
            <a:ext cx="1441781" cy="984669"/>
          </a:xfrm>
          <a:prstGeom prst="wedgeRoundRectCallout">
            <a:avLst>
              <a:gd name="adj1" fmla="val -83447"/>
              <a:gd name="adj2" fmla="val 97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 instance of Generalization defined in SMIF</a:t>
            </a:r>
          </a:p>
        </p:txBody>
      </p:sp>
    </p:spTree>
    <p:extLst>
      <p:ext uri="{BB962C8B-B14F-4D97-AF65-F5344CB8AC3E}">
        <p14:creationId xmlns:p14="http://schemas.microsoft.com/office/powerpoint/2010/main" val="21817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35DFC0A4-9D08-4D4F-8D67-3877AB28C3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F7CA1E-C752-4E5C-89C5-957791E61046}" type="datetime5"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2018/6/19</a:t>
            </a:fld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9B024F5D-A67B-4DBC-BA44-55AFCCCD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urlz MT" panose="04040404050702020202" pitchFamily="82" charset="0"/>
              </a:rPr>
              <a:t>FLORA-2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zh-CN">
                <a:solidFill>
                  <a:srgbClr val="000000"/>
                </a:solidFill>
              </a:rPr>
              <a:t>      </a:t>
            </a:r>
            <a:r>
              <a:rPr lang="en-US" altLang="zh-CN" sz="1000" i="1">
                <a:solidFill>
                  <a:srgbClr val="000000"/>
                </a:solidFill>
                <a:latin typeface="Courier New" panose="02070309020205020404" pitchFamily="49" charset="0"/>
              </a:rPr>
              <a:t>2004-2007</a:t>
            </a:r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000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000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zh-CN" sz="1000" i="1">
                <a:solidFill>
                  <a:srgbClr val="000000"/>
                </a:solidFill>
                <a:latin typeface="Arial Narrow" panose="020B0606020202030204" pitchFamily="34" charset="0"/>
              </a:rPr>
              <a:t> Kifer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17AA53EE-EDE7-4A4F-8EA0-A11157A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EEB6BF-10FC-453C-BAE3-F1909074B1F3}" type="slidenum"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14F7B2C7-F0B3-45C4-AF50-C6FE2CA6B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Logical Expressions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6D8703D8-ED36-492D-AF17-D49CD412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Literals in rule bodies can be combined using , and ; (alternatively: </a:t>
            </a:r>
            <a:r>
              <a:rPr lang="en-US" altLang="zh-CN" i="1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head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:-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a, (b or c).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Connectives , (and) and ; (or) can be used inside molecules: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a[b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c and 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e ; 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h].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“,”  binds stronger than “;”. The above is the same as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a[b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c, 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e]  ;  a[f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h].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Negation is </a:t>
            </a:r>
            <a:r>
              <a:rPr lang="en-US" altLang="zh-CN" dirty="0" err="1">
                <a:solidFill>
                  <a:srgbClr val="800000"/>
                </a:solidFill>
                <a:ea typeface="宋体" panose="02010600030101010101" pitchFamily="2" charset="-122"/>
              </a:rPr>
              <a:t>naf</a:t>
            </a:r>
            <a:r>
              <a:rPr lang="en-US" altLang="zh-CN" dirty="0">
                <a:ea typeface="宋体" panose="02010600030101010101" pitchFamily="2" charset="-122"/>
              </a:rPr>
              <a:t>. Can be also used inside molecules: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?-</a:t>
            </a:r>
            <a:r>
              <a:rPr lang="en-US" altLang="zh-CN" dirty="0">
                <a:ea typeface="宋体" panose="02010600030101010101" pitchFamily="2" charset="-122"/>
              </a:rPr>
              <a:t>  a[not b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c, 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e ; 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h].</a:t>
            </a:r>
            <a:endParaRPr lang="en-US" altLang="zh-CN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34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Federation Engine ™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4427152" y="4810043"/>
            <a:ext cx="1548960" cy="7620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“SMIF Full”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1802104" y="1181136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3703640" y="2451858"/>
            <a:ext cx="4621935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3703640" y="3061458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1961432" y="3061458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7411175" y="3045937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4753652" y="3061458"/>
            <a:ext cx="1018752" cy="71763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8325575" y="2450701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3104432" y="3256720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2380532" y="2357692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5055012" y="3779093"/>
            <a:ext cx="381000" cy="1030949"/>
          </a:xfrm>
          <a:prstGeom prst="up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7418102" y="3643929"/>
            <a:ext cx="900545" cy="60959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6134730" y="3061457"/>
            <a:ext cx="876300" cy="717637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ERGO Facet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7647381" y="508206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8444379" y="508206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9241377" y="5093536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7647381" y="4785306"/>
            <a:ext cx="3172865" cy="2803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9216595" y="1376903"/>
            <a:ext cx="1695450" cy="896867"/>
          </a:xfrm>
          <a:prstGeom prst="wedgeRoundRectCallout">
            <a:avLst>
              <a:gd name="adj1" fmla="val -65597"/>
              <a:gd name="adj2" fmla="val 100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Generated from SMIF Model by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1525505" y="3983220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8298173" y="5919464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9440307" y="5734896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7845155" y="5719591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73117E-8633-4F73-A5E1-A7B0745449B6}"/>
              </a:ext>
            </a:extLst>
          </p:cNvPr>
          <p:cNvSpPr/>
          <p:nvPr/>
        </p:nvSpPr>
        <p:spPr>
          <a:xfrm>
            <a:off x="8964301" y="3249078"/>
            <a:ext cx="1717967" cy="764042"/>
          </a:xfrm>
          <a:prstGeom prst="wedgeRoundRectCallout">
            <a:avLst>
              <a:gd name="adj1" fmla="val -86275"/>
              <a:gd name="adj2" fmla="val 40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Implements SMIF Semantics as Java code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53C76A3-8872-418B-B58C-CEE7E67EA83A}"/>
              </a:ext>
            </a:extLst>
          </p:cNvPr>
          <p:cNvSpPr/>
          <p:nvPr/>
        </p:nvSpPr>
        <p:spPr>
          <a:xfrm>
            <a:off x="10040928" y="5086965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9857417-0C08-4F43-97A7-E2F13B59220F}"/>
              </a:ext>
            </a:extLst>
          </p:cNvPr>
          <p:cNvSpPr/>
          <p:nvPr/>
        </p:nvSpPr>
        <p:spPr>
          <a:xfrm>
            <a:off x="6082752" y="4768596"/>
            <a:ext cx="1106027" cy="923317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ERGO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(Flora-2)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Rules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2A9EDAB6-C5BC-43A0-9407-685BBC8E90DD}"/>
              </a:ext>
            </a:extLst>
          </p:cNvPr>
          <p:cNvSpPr/>
          <p:nvPr/>
        </p:nvSpPr>
        <p:spPr>
          <a:xfrm>
            <a:off x="6398376" y="3779093"/>
            <a:ext cx="381000" cy="989503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AA5840D-4E93-4BBB-BD60-2282B3F10F18}"/>
              </a:ext>
            </a:extLst>
          </p:cNvPr>
          <p:cNvSpPr/>
          <p:nvPr/>
        </p:nvSpPr>
        <p:spPr>
          <a:xfrm>
            <a:off x="8952151" y="4210369"/>
            <a:ext cx="1717967" cy="436440"/>
          </a:xfrm>
          <a:prstGeom prst="wedgeRoundRectCallout">
            <a:avLst>
              <a:gd name="adj1" fmla="val -155079"/>
              <a:gd name="adj2" fmla="val 790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Formal Semantics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3682-39CE-4884-96E1-52A2C87F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E0430-EFAB-4CFE-BFF2-F8ECFC48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916E-DA1E-4A39-BC1F-E5A8FF3B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9D82B-2148-410C-BDA2-36DBEBC9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78" y="1554610"/>
            <a:ext cx="6349844" cy="4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832-953D-4F88-A8EA-0F4C64A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 Facts are generated for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6637F-8F3F-4C74-8DA9-C61D504F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3836F-A2E2-4D5E-B1A2-E3977B1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65BB9-9CA1-47DE-BD48-3131186E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8409"/>
            <a:ext cx="86582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D4EB-6CC3-478C-B8E6-48286130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59" y="180170"/>
            <a:ext cx="9601200" cy="1142385"/>
          </a:xfrm>
        </p:spPr>
        <p:txBody>
          <a:bodyPr/>
          <a:lstStyle/>
          <a:p>
            <a:r>
              <a:rPr lang="en-US" dirty="0"/>
              <a:t>Test fact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A2B5D-FD7A-4FF9-889C-F6D176A9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C8ACF-0568-4980-BE40-9AD802FE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F894-D9DB-4A92-922D-2A86DE701057}"/>
              </a:ext>
            </a:extLst>
          </p:cNvPr>
          <p:cNvSpPr txBox="1"/>
          <p:nvPr/>
        </p:nvSpPr>
        <p:spPr>
          <a:xfrm>
            <a:off x="875497" y="1058729"/>
            <a:ext cx="10144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"Ergo/Examples/</a:t>
            </a:r>
            <a:r>
              <a:rPr lang="en-US" dirty="0" err="1"/>
              <a:t>Examples_package.ergo</a:t>
            </a:r>
            <a:r>
              <a:rPr lang="en-US" dirty="0"/>
              <a:t>“</a:t>
            </a:r>
          </a:p>
          <a:p>
            <a:r>
              <a:rPr lang="en-US" dirty="0"/>
              <a:t>#include "</a:t>
            </a:r>
            <a:r>
              <a:rPr lang="en-US" dirty="0" err="1"/>
              <a:t>SmifErgoSemantics.ergo</a:t>
            </a:r>
            <a:r>
              <a:rPr lang="en-US" dirty="0"/>
              <a:t>“</a:t>
            </a:r>
          </a:p>
          <a:p>
            <a:r>
              <a:rPr lang="en-US" dirty="0" err="1"/>
              <a:t>inContext</a:t>
            </a:r>
            <a:r>
              <a:rPr lang="en-US" dirty="0"/>
              <a:t>(</a:t>
            </a:r>
            <a:r>
              <a:rPr lang="en-US" dirty="0" err="1"/>
              <a:t>KSMIFImplModelTestModelUml_Model#Examples</a:t>
            </a:r>
            <a:r>
              <a:rPr lang="en-US" dirty="0"/>
              <a:t>).</a:t>
            </a:r>
          </a:p>
          <a:p>
            <a:r>
              <a:rPr lang="en-US" dirty="0" err="1"/>
              <a:t>inferenceSemantics</a:t>
            </a:r>
            <a:r>
              <a:rPr lang="en-US" dirty="0"/>
              <a:t>(</a:t>
            </a:r>
            <a:r>
              <a:rPr lang="en-US" dirty="0" err="1"/>
              <a:t>Trees#Tree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    Fact1:Trees#LeafOnTree[  </a:t>
            </a:r>
            <a:r>
              <a:rPr lang="en-US" dirty="0" err="1"/>
              <a:t>LeafOnTree#hasLeaf</a:t>
            </a:r>
            <a:r>
              <a:rPr lang="en-US" dirty="0"/>
              <a:t> -&gt; leaf100,   </a:t>
            </a:r>
            <a:r>
              <a:rPr lang="en-US" dirty="0" err="1"/>
              <a:t>LeafOnTree#isOnTree</a:t>
            </a:r>
            <a:r>
              <a:rPr lang="en-US" dirty="0"/>
              <a:t> -&gt; tree12].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AB562-F7A3-42F6-8191-CDC3D72E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167"/>
            <a:ext cx="12555681" cy="2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94EDB-6201-4303-AAD3-3FFDE5DE8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Representation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0904B7-7F48-4C1E-9CA0-494FBB378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726C2-4126-4239-A718-9070F03432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62B5-4728-4C72-A20E-9A1A4A8391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3FD4-07A8-4565-B42D-F0D98C0C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Generalization, Java Representation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68AD-E5AE-42FD-A8AE-469E63C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CCF4-D506-4FA8-97E9-3B3174B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20431-716F-4837-9808-A81BD54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1" y="1452860"/>
            <a:ext cx="1782146" cy="223578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8EE4775-CA55-4930-B38B-1066F5B62771}"/>
              </a:ext>
            </a:extLst>
          </p:cNvPr>
          <p:cNvSpPr/>
          <p:nvPr/>
        </p:nvSpPr>
        <p:spPr>
          <a:xfrm>
            <a:off x="440640" y="2115471"/>
            <a:ext cx="1441781" cy="747449"/>
          </a:xfrm>
          <a:prstGeom prst="wedgeRoundRectCallout">
            <a:avLst>
              <a:gd name="adj1" fmla="val 90375"/>
              <a:gd name="adj2" fmla="val 100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UML Generalization “Fact”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BFA1B-A840-43C6-A4F1-E7308A37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34" y="1431225"/>
            <a:ext cx="5093553" cy="22357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0BF16BC-53F6-4643-BEE6-AA43450EF770}"/>
              </a:ext>
            </a:extLst>
          </p:cNvPr>
          <p:cNvSpPr/>
          <p:nvPr/>
        </p:nvSpPr>
        <p:spPr>
          <a:xfrm>
            <a:off x="2704824" y="2312738"/>
            <a:ext cx="2099733" cy="51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Maps To Instance Of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1399705-51D4-4CBF-9598-5761F36C0496}"/>
              </a:ext>
            </a:extLst>
          </p:cNvPr>
          <p:cNvSpPr/>
          <p:nvPr/>
        </p:nvSpPr>
        <p:spPr>
          <a:xfrm>
            <a:off x="5822619" y="1271102"/>
            <a:ext cx="1441781" cy="598311"/>
          </a:xfrm>
          <a:prstGeom prst="wedgeRoundRectCallout">
            <a:avLst>
              <a:gd name="adj1" fmla="val -82664"/>
              <a:gd name="adj2" fmla="val 798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SMIF Model Generalization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5219E3-E8D0-4832-B6CF-0BAD189139F9}"/>
              </a:ext>
            </a:extLst>
          </p:cNvPr>
          <p:cNvSpPr/>
          <p:nvPr/>
        </p:nvSpPr>
        <p:spPr>
          <a:xfrm rot="2774676">
            <a:off x="5733260" y="3178355"/>
            <a:ext cx="1787965" cy="51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Maps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79D91-B680-4490-9BF6-71954F26BD9A}"/>
              </a:ext>
            </a:extLst>
          </p:cNvPr>
          <p:cNvSpPr txBox="1"/>
          <p:nvPr/>
        </p:nvSpPr>
        <p:spPr>
          <a:xfrm>
            <a:off x="3754690" y="4133454"/>
            <a:ext cx="61414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 err="1"/>
              <a:t>LegalEntity</a:t>
            </a:r>
            <a:r>
              <a:rPr lang="en-US" sz="2000" dirty="0"/>
              <a:t> extends </a:t>
            </a:r>
            <a:r>
              <a:rPr lang="en-US" sz="2000" dirty="0" err="1"/>
              <a:t>LegalPerson</a:t>
            </a:r>
            <a:r>
              <a:rPr lang="en-US" sz="2000" dirty="0"/>
              <a:t> {…</a:t>
            </a:r>
          </a:p>
        </p:txBody>
      </p:sp>
    </p:spTree>
    <p:extLst>
      <p:ext uri="{BB962C8B-B14F-4D97-AF65-F5344CB8AC3E}">
        <p14:creationId xmlns:p14="http://schemas.microsoft.com/office/powerpoint/2010/main" val="7880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1E39-35DB-4C4F-92A6-720256A5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 for Signatory Assignment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9FA33-93BA-410F-B79B-5959CB4B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C02E-89AD-4C3F-86FB-179D2AA4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ADA5E-742D-4C38-BCBB-A97AAEBFF367}"/>
              </a:ext>
            </a:extLst>
          </p:cNvPr>
          <p:cNvSpPr txBox="1"/>
          <p:nvPr/>
        </p:nvSpPr>
        <p:spPr>
          <a:xfrm>
            <a:off x="259644" y="2088445"/>
            <a:ext cx="80543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SignatoryAssignment</a:t>
            </a:r>
            <a:r>
              <a:rPr lang="en-US" dirty="0"/>
              <a:t> extends ...</a:t>
            </a:r>
            <a:r>
              <a:rPr lang="en-US" dirty="0" err="1"/>
              <a:t>Associations.Association</a:t>
            </a:r>
            <a:r>
              <a:rPr lang="en-US" dirty="0"/>
              <a:t> {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   public static </a:t>
            </a:r>
            <a:r>
              <a:rPr lang="en-US" dirty="0" err="1"/>
              <a:t>SignatoryAssignment</a:t>
            </a:r>
            <a:r>
              <a:rPr lang="en-US" dirty="0"/>
              <a:t> </a:t>
            </a:r>
            <a:r>
              <a:rPr lang="en-US" dirty="0" err="1"/>
              <a:t>make_SignatoryAssignment</a:t>
            </a:r>
            <a:r>
              <a:rPr lang="en-US" dirty="0"/>
              <a:t>( </a:t>
            </a:r>
          </a:p>
          <a:p>
            <a:r>
              <a:rPr lang="en-US" dirty="0"/>
              <a:t>	…Resourced resource,</a:t>
            </a:r>
          </a:p>
          <a:p>
            <a:r>
              <a:rPr lang="en-US" dirty="0"/>
              <a:t>   	...</a:t>
            </a:r>
            <a:r>
              <a:rPr lang="en-US" dirty="0" err="1"/>
              <a:t>LegalEntity.Date</a:t>
            </a:r>
            <a:r>
              <a:rPr lang="en-US" dirty="0"/>
              <a:t> </a:t>
            </a:r>
            <a:r>
              <a:rPr lang="en-US" dirty="0" err="1"/>
              <a:t>dateOfAssignment_value</a:t>
            </a:r>
            <a:r>
              <a:rPr lang="en-US" dirty="0"/>
              <a:t>,</a:t>
            </a:r>
          </a:p>
          <a:p>
            <a:r>
              <a:rPr lang="en-US" dirty="0"/>
              <a:t>   	...</a:t>
            </a:r>
            <a:r>
              <a:rPr lang="en-US" dirty="0" err="1"/>
              <a:t>LegalEntity.Date</a:t>
            </a:r>
            <a:r>
              <a:rPr lang="en-US" dirty="0"/>
              <a:t> </a:t>
            </a:r>
            <a:r>
              <a:rPr lang="en-US" dirty="0" err="1"/>
              <a:t>dateOfCancellation_value</a:t>
            </a:r>
            <a:r>
              <a:rPr lang="en-US" dirty="0"/>
              <a:t>,</a:t>
            </a:r>
          </a:p>
          <a:p>
            <a:r>
              <a:rPr lang="en-US" dirty="0"/>
              <a:t>   	...Signatory </a:t>
            </a:r>
            <a:r>
              <a:rPr lang="en-US" dirty="0" err="1"/>
              <a:t>designatesSignatory_value</a:t>
            </a:r>
            <a:r>
              <a:rPr lang="en-US" dirty="0"/>
              <a:t>,</a:t>
            </a:r>
          </a:p>
          <a:p>
            <a:r>
              <a:rPr lang="en-US" dirty="0"/>
              <a:t>   	...</a:t>
            </a:r>
            <a:r>
              <a:rPr lang="en-US" dirty="0" err="1"/>
              <a:t>LegalPerson</a:t>
            </a:r>
            <a:r>
              <a:rPr lang="en-US" dirty="0"/>
              <a:t> </a:t>
            </a:r>
            <a:r>
              <a:rPr lang="en-US" dirty="0" err="1"/>
              <a:t>maySignFor_value</a:t>
            </a:r>
            <a:r>
              <a:rPr lang="en-US" dirty="0"/>
              <a:t> ) throws </a:t>
            </a:r>
            <a:r>
              <a:rPr lang="en-US" dirty="0" err="1"/>
              <a:t>ModelException</a:t>
            </a:r>
            <a:r>
              <a:rPr lang="en-US" dirty="0"/>
              <a:t>;</a:t>
            </a:r>
          </a:p>
          <a:p>
            <a:r>
              <a:rPr lang="en-US" dirty="0"/>
              <a:t> 	...</a:t>
            </a:r>
          </a:p>
          <a:p>
            <a:r>
              <a:rPr lang="en-US" dirty="0"/>
              <a:t>   public ...Date </a:t>
            </a:r>
            <a:r>
              <a:rPr lang="en-US" dirty="0" err="1"/>
              <a:t>getValue_dateOfAssignment</a:t>
            </a:r>
            <a:r>
              <a:rPr lang="en-US" dirty="0"/>
              <a:t>()</a:t>
            </a:r>
          </a:p>
          <a:p>
            <a:r>
              <a:rPr lang="en-US" dirty="0"/>
              <a:t>   public ...Date </a:t>
            </a:r>
            <a:r>
              <a:rPr lang="en-US" dirty="0" err="1"/>
              <a:t>getValue_dateOfCancellation</a:t>
            </a:r>
            <a:r>
              <a:rPr lang="en-US" dirty="0"/>
              <a:t>();</a:t>
            </a:r>
          </a:p>
          <a:p>
            <a:r>
              <a:rPr lang="en-US" dirty="0"/>
              <a:t>   void </a:t>
            </a:r>
            <a:r>
              <a:rPr lang="en-US" dirty="0" err="1"/>
              <a:t>set_dateOfCancellation</a:t>
            </a:r>
            <a:r>
              <a:rPr lang="en-US" dirty="0"/>
              <a:t>(...</a:t>
            </a:r>
            <a:r>
              <a:rPr lang="en-US" dirty="0" err="1"/>
              <a:t>LegalEntity.Date</a:t>
            </a:r>
            <a:r>
              <a:rPr lang="en-US" dirty="0"/>
              <a:t> </a:t>
            </a:r>
            <a:r>
              <a:rPr lang="en-US" dirty="0" err="1"/>
              <a:t>dateOfCancellation_value</a:t>
            </a:r>
            <a:r>
              <a:rPr lang="en-US" dirty="0"/>
              <a:t>);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6C2BB-EB93-41CA-A55A-A2877054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68" y="1580530"/>
            <a:ext cx="3552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429-208B-4069-9AD2-BD0EB2AE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 for Legal Person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C98E9-CA2D-45C1-B986-E8B8DDA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A52C-B3BE-4DE4-8840-AFD28AC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F9BCE-01C1-4896-9091-C3436EA089A8}"/>
              </a:ext>
            </a:extLst>
          </p:cNvPr>
          <p:cNvSpPr txBox="1"/>
          <p:nvPr/>
        </p:nvSpPr>
        <p:spPr>
          <a:xfrm>
            <a:off x="124177" y="1772355"/>
            <a:ext cx="122477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LegalPerson</a:t>
            </a:r>
            <a:r>
              <a:rPr lang="en-US" dirty="0"/>
              <a:t> extends ...</a:t>
            </a:r>
            <a:r>
              <a:rPr lang="en-US" dirty="0" err="1"/>
              <a:t>TopLevel.Entity</a:t>
            </a:r>
            <a:r>
              <a:rPr lang="en-US" dirty="0"/>
              <a:t> { …</a:t>
            </a:r>
          </a:p>
          <a:p>
            <a:r>
              <a:rPr lang="en-US" dirty="0"/>
              <a:t>   public static final String </a:t>
            </a:r>
            <a:r>
              <a:rPr lang="en-US" dirty="0" err="1"/>
              <a:t>LegalPerson_TYPE</a:t>
            </a:r>
            <a:r>
              <a:rPr lang="en-US" dirty="0"/>
              <a:t> = ".../</a:t>
            </a:r>
            <a:r>
              <a:rPr lang="en-US" dirty="0" err="1"/>
              <a:t>LegalEntity</a:t>
            </a:r>
            <a:r>
              <a:rPr lang="en-US" dirty="0"/>
              <a:t>/</a:t>
            </a:r>
            <a:r>
              <a:rPr lang="en-US" dirty="0" err="1"/>
              <a:t>LegalPerson</a:t>
            </a:r>
            <a:r>
              <a:rPr lang="en-US" dirty="0"/>
              <a:t>";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static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LegalPerson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make_LegalPerson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(Resourced resource);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LegalEntity.PostalAddress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get_legalAddress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LegalEntity.LegalPerson.legalAddress_Interface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traverse_legalAddress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LegalEntity.LegalPerson.legalAddress_Interface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set_legalAddress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(Resourced resource,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LegalEntity.PostalAddress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value)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get_legalName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LegalEntity.LegalPerson.legalName_Interface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traverse_legalName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public 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LegalEntity.LegalPerson.legalName_Interface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set_legalName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(Resourced resource,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...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LegalEntity.Name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value)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public Iterator&lt;...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LegalEntity.Signatory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getAll_designatesSignatory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public Iterator&lt;...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LegalEntity.SignatoryAssignment.designatesSignatory_Interface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traverseAll_designatesSignatory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…}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F1823-2E5D-4F07-B959-6F404995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25" y="1783669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2FC-AB66-47DC-907B-60765493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SMIF model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6C40-93E3-4916-8714-F03082AF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 of context and propositions</a:t>
            </a:r>
          </a:p>
          <a:p>
            <a:r>
              <a:rPr lang="en-US" dirty="0"/>
              <a:t>Some items removed such that the language does not commit to:</a:t>
            </a:r>
          </a:p>
          <a:p>
            <a:pPr lvl="1"/>
            <a:r>
              <a:rPr lang="en-US" dirty="0"/>
              <a:t>Situations - States and occurrences, including their types.</a:t>
            </a:r>
          </a:p>
          <a:p>
            <a:pPr lvl="1"/>
            <a:r>
              <a:rPr lang="en-US" dirty="0"/>
              <a:t>Temporal Entity</a:t>
            </a:r>
          </a:p>
          <a:p>
            <a:pPr lvl="1"/>
            <a:r>
              <a:rPr lang="en-US" dirty="0"/>
              <a:t>However SMIF models may define such concepts</a:t>
            </a:r>
          </a:p>
          <a:p>
            <a:r>
              <a:rPr lang="en-US" dirty="0"/>
              <a:t>Refinement of property based restrictions – works better with DL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7983-AF17-42E2-ADD9-453E18F0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8A085-BB17-481A-882A-54F3BDD0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5EC0D3-FA28-4A5A-B14A-BF98278E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F-Logic &amp; </a:t>
            </a:r>
            <a:r>
              <a:rPr lang="en-US" dirty="0" err="1"/>
              <a:t>HiLog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4BD89-0DF7-4CDB-8AC3-A7D45C1E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5"/>
            <a:ext cx="9601200" cy="762435"/>
          </a:xfrm>
        </p:spPr>
        <p:txBody>
          <a:bodyPr>
            <a:normAutofit/>
          </a:bodyPr>
          <a:lstStyle/>
          <a:p>
            <a:r>
              <a:rPr lang="en-US" dirty="0"/>
              <a:t>From “Programming Knowledge with Frames and Logic”, Michael Kifer</a:t>
            </a:r>
          </a:p>
          <a:p>
            <a:r>
              <a:rPr lang="en-US" dirty="0">
                <a:hlinkClick r:id="rId2"/>
              </a:rPr>
              <a:t>http://flora.sourceforge.net/tutorial.html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58E6-B3B3-426C-8E70-5FA9F96392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90CF-7680-4895-B571-90F6451B24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2357E203-45D8-4E9B-AF02-BCB0670496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8671FF-3782-4579-B1CD-89343B1E7E29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02FCC5DB-CB8B-404F-8193-E0ABCB0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2490A6DD-DAE4-4FBC-91A9-82F0F30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82D591E-CA66-4F7C-97F4-51920BC091BF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9" name="Rectangle 12" descr="Blue tissue paper">
            <a:extLst>
              <a:ext uri="{FF2B5EF4-FFF2-40B4-BE49-F238E27FC236}">
                <a16:creationId xmlns:a16="http://schemas.microsoft.com/office/drawing/2014/main" id="{427DEA24-FAC3-464D-A3FB-AE587145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2209800" cy="3352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50" name="Rectangle 11" descr="Diagonal brick">
            <a:extLst>
              <a:ext uri="{FF2B5EF4-FFF2-40B4-BE49-F238E27FC236}">
                <a16:creationId xmlns:a16="http://schemas.microsoft.com/office/drawing/2014/main" id="{989EF289-1AB3-4C68-9E57-9BF1C382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981200" cy="236220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Rectangle 15" descr="Blue tissue paper">
            <a:extLst>
              <a:ext uri="{FF2B5EF4-FFF2-40B4-BE49-F238E27FC236}">
                <a16:creationId xmlns:a16="http://schemas.microsoft.com/office/drawing/2014/main" id="{E5B423DE-EC2C-465C-B153-A2DB77B4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562600" cy="2286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CB1B295F-7D74-4898-A7FD-6B5D8030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4572000" cy="1295400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53" name="Rectangle 2">
            <a:extLst>
              <a:ext uri="{FF2B5EF4-FFF2-40B4-BE49-F238E27FC236}">
                <a16:creationId xmlns:a16="http://schemas.microsoft.com/office/drawing/2014/main" id="{0FA9D3B2-70E2-4C9A-8CE3-7260D05F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Relationship to Standard Logic (cont’d)</a:t>
            </a:r>
          </a:p>
        </p:txBody>
      </p:sp>
      <p:sp>
        <p:nvSpPr>
          <p:cNvPr id="31754" name="Text Box 6">
            <a:extLst>
              <a:ext uri="{FF2B5EF4-FFF2-40B4-BE49-F238E27FC236}">
                <a16:creationId xmlns:a16="http://schemas.microsoft.com/office/drawing/2014/main" id="{DF6BF53B-32E6-4D1D-ADDD-47051F07CD5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090839" y="4276602"/>
            <a:ext cx="1803699" cy="7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333399"/>
                </a:solidFill>
                <a:latin typeface="Arial" panose="020B0604020202020204" pitchFamily="34" charset="0"/>
              </a:rPr>
              <a:t>Predicate</a:t>
            </a: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333399"/>
                </a:solidFill>
                <a:latin typeface="Arial" panose="020B0604020202020204" pitchFamily="34" charset="0"/>
              </a:rPr>
              <a:t>logic</a:t>
            </a:r>
          </a:p>
        </p:txBody>
      </p:sp>
      <p:sp>
        <p:nvSpPr>
          <p:cNvPr id="31755" name="Text Box 7">
            <a:extLst>
              <a:ext uri="{FF2B5EF4-FFF2-40B4-BE49-F238E27FC236}">
                <a16:creationId xmlns:a16="http://schemas.microsoft.com/office/drawing/2014/main" id="{6FECAAF8-08FF-4D13-9B4E-AA15EF00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819400"/>
            <a:ext cx="140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800000"/>
                </a:solidFill>
                <a:latin typeface="Arial" panose="020B0604020202020204" pitchFamily="34" charset="0"/>
              </a:rPr>
              <a:t>F-logic</a:t>
            </a:r>
          </a:p>
        </p:txBody>
      </p:sp>
      <p:sp>
        <p:nvSpPr>
          <p:cNvPr id="31756" name="Text Box 9">
            <a:extLst>
              <a:ext uri="{FF2B5EF4-FFF2-40B4-BE49-F238E27FC236}">
                <a16:creationId xmlns:a16="http://schemas.microsoft.com/office/drawing/2014/main" id="{1027B5BE-A75A-45B7-AE9F-56B4A7343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3657600"/>
            <a:ext cx="216758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333399"/>
                </a:solidFill>
                <a:latin typeface="Arial" panose="020B0604020202020204" pitchFamily="34" charset="0"/>
              </a:rPr>
              <a:t>Logic</a:t>
            </a: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333399"/>
                </a:solidFill>
                <a:latin typeface="Arial" panose="020B0604020202020204" pitchFamily="34" charset="0"/>
              </a:rPr>
              <a:t>programming</a:t>
            </a:r>
          </a:p>
        </p:txBody>
      </p:sp>
      <p:sp>
        <p:nvSpPr>
          <p:cNvPr id="31757" name="Text Box 16">
            <a:extLst>
              <a:ext uri="{FF2B5EF4-FFF2-40B4-BE49-F238E27FC236}">
                <a16:creationId xmlns:a16="http://schemas.microsoft.com/office/drawing/2014/main" id="{037524E4-8426-4164-A21D-80481086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7526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800000"/>
                </a:solidFill>
                <a:latin typeface="Arial" panose="020B0604020202020204" pitchFamily="34" charset="0"/>
              </a:rPr>
              <a:t>F-logic programming</a:t>
            </a:r>
          </a:p>
        </p:txBody>
      </p:sp>
      <p:sp>
        <p:nvSpPr>
          <p:cNvPr id="31758" name="Line 17">
            <a:extLst>
              <a:ext uri="{FF2B5EF4-FFF2-40B4-BE49-F238E27FC236}">
                <a16:creationId xmlns:a16="http://schemas.microsoft.com/office/drawing/2014/main" id="{738093CB-7621-4B2B-8B5C-BC1BB15B8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62200"/>
            <a:ext cx="0" cy="2286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Curlz MT" panose="04040404050702020202" pitchFamily="82" charset="0"/>
            </a:endParaRPr>
          </a:p>
        </p:txBody>
      </p:sp>
      <p:sp>
        <p:nvSpPr>
          <p:cNvPr id="31759" name="Text Box 18">
            <a:extLst>
              <a:ext uri="{FF2B5EF4-FFF2-40B4-BE49-F238E27FC236}">
                <a16:creationId xmlns:a16="http://schemas.microsoft.com/office/drawing/2014/main" id="{6766F02B-EBF7-44F1-807A-941F8F55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001714"/>
            <a:ext cx="5357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First-order flavor vs. logic programming flavor.</a:t>
            </a:r>
          </a:p>
        </p:txBody>
      </p:sp>
    </p:spTree>
    <p:extLst>
      <p:ext uri="{BB962C8B-B14F-4D97-AF65-F5344CB8AC3E}">
        <p14:creationId xmlns:p14="http://schemas.microsoft.com/office/powerpoint/2010/main" val="242377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E5381F80-87DC-476E-B1B1-D8EF829D3C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1A6E88-4567-4A8E-BC90-6A8F33851631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DE922DC7-4048-4114-B01A-6CACEF26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B111862C-DEB3-496C-9964-0760DC69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7517E4-F993-4AF4-B73A-981B8D58A0F5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3" name="Rectangle 2" descr="Blue tissue paper">
            <a:extLst>
              <a:ext uri="{FF2B5EF4-FFF2-40B4-BE49-F238E27FC236}">
                <a16:creationId xmlns:a16="http://schemas.microsoft.com/office/drawing/2014/main" id="{CECBC148-3E79-4745-843F-1F9539C6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4572000" cy="3352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4" name="Rectangle 15" descr="Bouquet">
            <a:extLst>
              <a:ext uri="{FF2B5EF4-FFF2-40B4-BE49-F238E27FC236}">
                <a16:creationId xmlns:a16="http://schemas.microsoft.com/office/drawing/2014/main" id="{72417612-6F59-43DA-9F77-4D2B3DED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1981200" cy="2362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5" name="Rectangle 3" descr="Diagonal brick">
            <a:extLst>
              <a:ext uri="{FF2B5EF4-FFF2-40B4-BE49-F238E27FC236}">
                <a16:creationId xmlns:a16="http://schemas.microsoft.com/office/drawing/2014/main" id="{438BEFB2-5D07-43E0-9F4F-4453438A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4267200" cy="236220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E89F54D1-EC37-41F3-A6CB-1E37FB9C6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Relationship to Description Logic</a:t>
            </a:r>
          </a:p>
        </p:txBody>
      </p:sp>
      <p:sp>
        <p:nvSpPr>
          <p:cNvPr id="32777" name="Text Box 7">
            <a:extLst>
              <a:ext uri="{FF2B5EF4-FFF2-40B4-BE49-F238E27FC236}">
                <a16:creationId xmlns:a16="http://schemas.microsoft.com/office/drawing/2014/main" id="{18FFBBC3-9EF1-4BBA-A2B1-930CFC9F4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419601"/>
            <a:ext cx="1803699" cy="7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333399"/>
                </a:solidFill>
                <a:latin typeface="Arial" panose="020B0604020202020204" pitchFamily="34" charset="0"/>
              </a:rPr>
              <a:t>Predicate</a:t>
            </a: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333399"/>
                </a:solidFill>
                <a:latin typeface="Arial" panose="020B0604020202020204" pitchFamily="34" charset="0"/>
              </a:rPr>
              <a:t>logic</a:t>
            </a:r>
          </a:p>
        </p:txBody>
      </p:sp>
      <p:sp>
        <p:nvSpPr>
          <p:cNvPr id="32778" name="Rectangle 12" descr="Outlined diamond">
            <a:extLst>
              <a:ext uri="{FF2B5EF4-FFF2-40B4-BE49-F238E27FC236}">
                <a16:creationId xmlns:a16="http://schemas.microsoft.com/office/drawing/2014/main" id="{1B8F8E21-527C-433C-B0AE-3090B821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1752600" cy="16002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Text Box 14">
            <a:extLst>
              <a:ext uri="{FF2B5EF4-FFF2-40B4-BE49-F238E27FC236}">
                <a16:creationId xmlns:a16="http://schemas.microsoft.com/office/drawing/2014/main" id="{F929F1C3-9DC6-4824-ADF4-7FCBAAA9EA8E}"/>
              </a:ext>
            </a:extLst>
          </p:cNvPr>
          <p:cNvSpPr txBox="1">
            <a:spLocks noChangeArrowheads="1"/>
          </p:cNvSpPr>
          <p:nvPr/>
        </p:nvSpPr>
        <p:spPr bwMode="auto">
          <a:xfrm rot="-2199367">
            <a:off x="2743200" y="3429001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800000"/>
                </a:solidFill>
                <a:latin typeface="Arial" panose="020B0604020202020204" pitchFamily="34" charset="0"/>
              </a:rPr>
              <a:t>Description F-Logic</a:t>
            </a:r>
          </a:p>
        </p:txBody>
      </p:sp>
      <p:sp>
        <p:nvSpPr>
          <p:cNvPr id="32780" name="Text Box 8">
            <a:extLst>
              <a:ext uri="{FF2B5EF4-FFF2-40B4-BE49-F238E27FC236}">
                <a16:creationId xmlns:a16="http://schemas.microsoft.com/office/drawing/2014/main" id="{EA574481-C9A6-4F71-9FBF-1AC90EC9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956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800000"/>
                </a:solidFill>
                <a:latin typeface="Arial" panose="020B0604020202020204" pitchFamily="34" charset="0"/>
              </a:rPr>
              <a:t>F-logic</a:t>
            </a:r>
          </a:p>
        </p:txBody>
      </p:sp>
      <p:sp>
        <p:nvSpPr>
          <p:cNvPr id="32781" name="Text Box 16">
            <a:extLst>
              <a:ext uri="{FF2B5EF4-FFF2-40B4-BE49-F238E27FC236}">
                <a16:creationId xmlns:a16="http://schemas.microsoft.com/office/drawing/2014/main" id="{42606136-D031-4659-9B31-B8C356D19200}"/>
              </a:ext>
            </a:extLst>
          </p:cNvPr>
          <p:cNvSpPr txBox="1">
            <a:spLocks noChangeArrowheads="1"/>
          </p:cNvSpPr>
          <p:nvPr/>
        </p:nvSpPr>
        <p:spPr bwMode="auto">
          <a:xfrm rot="-2199367">
            <a:off x="2971800" y="4114801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333399"/>
                </a:solidFill>
                <a:latin typeface="Arial" panose="020B0604020202020204" pitchFamily="34" charset="0"/>
              </a:rPr>
              <a:t>Description Logic</a:t>
            </a:r>
          </a:p>
        </p:txBody>
      </p:sp>
      <p:sp>
        <p:nvSpPr>
          <p:cNvPr id="32782" name="Text Box 17">
            <a:extLst>
              <a:ext uri="{FF2B5EF4-FFF2-40B4-BE49-F238E27FC236}">
                <a16:creationId xmlns:a16="http://schemas.microsoft.com/office/drawing/2014/main" id="{21EEEA1D-C9C2-4D57-A91A-127EF35A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95400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logic subset can be developed in F-logic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[Balaban 1995, The F-logic Approach for Description Languages]</a:t>
            </a:r>
          </a:p>
        </p:txBody>
      </p:sp>
    </p:spTree>
    <p:extLst>
      <p:ext uri="{BB962C8B-B14F-4D97-AF65-F5344CB8AC3E}">
        <p14:creationId xmlns:p14="http://schemas.microsoft.com/office/powerpoint/2010/main" val="117771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90BAFD9E-0EFE-4B2F-90B0-FA865A2251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171ADB0-49F9-468E-8119-26F579FB6457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29E12964-B793-428E-9F79-213FE623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197B1441-5F30-41AE-B3C6-46BDD31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F192B2A-39D6-4D9A-A31D-91313C123A91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C4E11531-F99A-448A-AC8E-15417C41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F-logic: Simple Examples</a:t>
            </a:r>
          </a:p>
        </p:txBody>
      </p:sp>
      <p:sp>
        <p:nvSpPr>
          <p:cNvPr id="33798" name="Text Box 3">
            <a:extLst>
              <a:ext uri="{FF2B5EF4-FFF2-40B4-BE49-F238E27FC236}">
                <a16:creationId xmlns:a16="http://schemas.microsoft.com/office/drawing/2014/main" id="{8E4B5A1F-01CC-4592-BBAF-6F89EE4B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49463"/>
            <a:ext cx="8915400" cy="38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Object description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John[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name </a:t>
            </a:r>
            <a:r>
              <a:rPr lang="en-US" altLang="en-US" sz="2000">
                <a:solidFill>
                  <a:srgbClr val="333399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‘John Doe’, 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phones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6313214567, 6313214566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},</a:t>
            </a:r>
          </a:p>
          <a:p>
            <a:pPr eaLnBrk="1" fontAlgn="base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children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{Bob, Mary}]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Mary[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name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’Mary Doe’,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phones </a:t>
            </a:r>
            <a:r>
              <a:rPr lang="en-US" altLang="en-US" sz="2000">
                <a:solidFill>
                  <a:srgbClr val="333399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2121234567, 2121237645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},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children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{Anne, Alice}]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Structure can be nested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Sally[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spouse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John[</a:t>
            </a:r>
            <a:r>
              <a:rPr lang="en-US" altLang="en-US" sz="2400" i="1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address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3366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‘123 Main St.’]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]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3799" name="AutoShape 4">
            <a:extLst>
              <a:ext uri="{FF2B5EF4-FFF2-40B4-BE49-F238E27FC236}">
                <a16:creationId xmlns:a16="http://schemas.microsoft.com/office/drawing/2014/main" id="{F8C955C2-6035-429D-A267-ECD3F897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19200"/>
            <a:ext cx="2514600" cy="457200"/>
          </a:xfrm>
          <a:prstGeom prst="wedgeRoundRectCallout">
            <a:avLst>
              <a:gd name="adj1" fmla="val -126389"/>
              <a:gd name="adj2" fmla="val 271875"/>
              <a:gd name="adj3" fmla="val 16667"/>
            </a:avLst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333399"/>
                </a:solidFill>
                <a:latin typeface="Fixed Miriam Transparent" pitchFamily="49" charset="-79"/>
              </a:rPr>
              <a:t>Attribute</a:t>
            </a:r>
          </a:p>
        </p:txBody>
      </p:sp>
      <p:sp>
        <p:nvSpPr>
          <p:cNvPr id="33800" name="AutoShape 5">
            <a:extLst>
              <a:ext uri="{FF2B5EF4-FFF2-40B4-BE49-F238E27FC236}">
                <a16:creationId xmlns:a16="http://schemas.microsoft.com/office/drawing/2014/main" id="{7DAE84C3-F83C-49EF-AF1A-55CFEEFE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43400"/>
            <a:ext cx="2286000" cy="457200"/>
          </a:xfrm>
          <a:prstGeom prst="wedgeRoundRectCallout">
            <a:avLst>
              <a:gd name="adj1" fmla="val -96806"/>
              <a:gd name="adj2" fmla="val -168750"/>
              <a:gd name="adj3" fmla="val 16667"/>
            </a:avLst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333399"/>
                </a:solidFill>
                <a:latin typeface="Fixed Miriam Transparent" pitchFamily="49" charset="-79"/>
              </a:rPr>
              <a:t>Attribute</a:t>
            </a:r>
          </a:p>
        </p:txBody>
      </p:sp>
      <p:sp>
        <p:nvSpPr>
          <p:cNvPr id="33801" name="AutoShape 6">
            <a:extLst>
              <a:ext uri="{FF2B5EF4-FFF2-40B4-BE49-F238E27FC236}">
                <a16:creationId xmlns:a16="http://schemas.microsoft.com/office/drawing/2014/main" id="{9B534AD9-FF9F-40A1-B5EA-CD4C0592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143000"/>
            <a:ext cx="1981200" cy="457200"/>
          </a:xfrm>
          <a:prstGeom prst="wedgeRoundRectCallout">
            <a:avLst>
              <a:gd name="adj1" fmla="val -48319"/>
              <a:gd name="adj2" fmla="val 271528"/>
              <a:gd name="adj3" fmla="val 16667"/>
            </a:avLst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333399"/>
                </a:solidFill>
                <a:latin typeface="Fixed Miriam Transparent" pitchFamily="49" charset="-79"/>
              </a:rPr>
              <a:t>Object Id</a:t>
            </a:r>
            <a:endParaRPr lang="en-US" altLang="en-US" sz="2000" b="1">
              <a:solidFill>
                <a:srgbClr val="333399"/>
              </a:solidFill>
              <a:latin typeface="Fixed Miriam Transparent" pitchFamily="49" charset="-79"/>
            </a:endParaRPr>
          </a:p>
        </p:txBody>
      </p:sp>
      <p:sp>
        <p:nvSpPr>
          <p:cNvPr id="33802" name="Freeform 9">
            <a:extLst>
              <a:ext uri="{FF2B5EF4-FFF2-40B4-BE49-F238E27FC236}">
                <a16:creationId xmlns:a16="http://schemas.microsoft.com/office/drawing/2014/main" id="{90F1689C-4788-4616-9405-579E7EFADC7E}"/>
              </a:ext>
            </a:extLst>
          </p:cNvPr>
          <p:cNvSpPr>
            <a:spLocks/>
          </p:cNvSpPr>
          <p:nvPr/>
        </p:nvSpPr>
        <p:spPr bwMode="auto">
          <a:xfrm>
            <a:off x="2286000" y="3276600"/>
            <a:ext cx="2743200" cy="152400"/>
          </a:xfrm>
          <a:custGeom>
            <a:avLst/>
            <a:gdLst>
              <a:gd name="T0" fmla="*/ 0 w 1728"/>
              <a:gd name="T1" fmla="*/ 2147483647 h 96"/>
              <a:gd name="T2" fmla="*/ 2147483647 w 1728"/>
              <a:gd name="T3" fmla="*/ 2147483647 h 96"/>
              <a:gd name="T4" fmla="*/ 2147483647 w 1728"/>
              <a:gd name="T5" fmla="*/ 2147483647 h 96"/>
              <a:gd name="T6" fmla="*/ 2147483647 w 1728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96"/>
              <a:gd name="T14" fmla="*/ 1728 w 1728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96">
                <a:moveTo>
                  <a:pt x="0" y="96"/>
                </a:moveTo>
                <a:cubicBezTo>
                  <a:pt x="63" y="86"/>
                  <a:pt x="137" y="38"/>
                  <a:pt x="377" y="34"/>
                </a:cubicBezTo>
                <a:cubicBezTo>
                  <a:pt x="617" y="30"/>
                  <a:pt x="1215" y="75"/>
                  <a:pt x="1440" y="69"/>
                </a:cubicBezTo>
                <a:cubicBezTo>
                  <a:pt x="1665" y="63"/>
                  <a:pt x="1668" y="14"/>
                  <a:pt x="1728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18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515CAA0B-7961-4923-8CC1-1B049A0D2F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EDBB11A-86AA-4854-B41B-867225571BD6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EE2F65AE-07A9-46D7-B5E8-CEADFEBC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85CFC270-AC06-4FE7-8F20-C08070F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97F6C93-4BC5-4938-AB60-1FAD6BA9A887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216D79B7-6AB1-409D-99DE-EA7FDECB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Examples (cont’d)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57E20CF0-CABE-4B29-A802-86A17D8D8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Historic notes:</a:t>
            </a:r>
          </a:p>
          <a:p>
            <a:pPr lvl="1" eaLnBrk="1" hangingPunct="1"/>
            <a:r>
              <a:rPr lang="en-US" altLang="en-US"/>
              <a:t>The original F-logic distinguished between functional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/>
              <a:t>) and set-valued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-&gt;&gt;</a:t>
            </a:r>
            <a:r>
              <a:rPr lang="en-US" altLang="en-US"/>
              <a:t>) attributes</a:t>
            </a:r>
          </a:p>
          <a:p>
            <a:pPr lvl="2" eaLnBrk="1" hangingPunct="1"/>
            <a:r>
              <a:rPr lang="en-US" altLang="en-US"/>
              <a:t>In </a:t>
            </a:r>
            <a:r>
              <a:rPr lang="en-US" altLang="en-US">
                <a:latin typeface="Curlz MT" panose="04040404050702020202" pitchFamily="82" charset="0"/>
              </a:rPr>
              <a:t>FLORA</a:t>
            </a:r>
            <a:r>
              <a:rPr lang="en-US" altLang="en-US"/>
              <a:t>-2 this has been simplified and generalized:</a:t>
            </a:r>
          </a:p>
          <a:p>
            <a:pPr lvl="3" eaLnBrk="1" hangingPunct="1"/>
            <a:r>
              <a:rPr lang="en-US" altLang="en-US" sz="1800"/>
              <a:t>Only set-valued methods and only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/>
              <a:t> are used</a:t>
            </a:r>
          </a:p>
          <a:p>
            <a:pPr lvl="3" eaLnBrk="1" hangingPunct="1"/>
            <a:r>
              <a:rPr lang="en-US" altLang="en-US" sz="1800"/>
              <a:t>Can specify cardinality constraints. The constraint {0:1} corresponds to functional attributes</a:t>
            </a:r>
          </a:p>
          <a:p>
            <a:pPr lvl="1" eaLnBrk="1" hangingPunct="1"/>
            <a:r>
              <a:rPr lang="en-US" altLang="en-US"/>
              <a:t>In F-logic, variables were denoted by capitalized symbols</a:t>
            </a:r>
          </a:p>
          <a:p>
            <a:pPr lvl="2" eaLnBrk="1" hangingPunct="1"/>
            <a:r>
              <a:rPr lang="en-US" altLang="en-US"/>
              <a:t>In </a:t>
            </a:r>
            <a:r>
              <a:rPr lang="en-US" altLang="en-US">
                <a:latin typeface="Curlz MT" panose="04040404050702020202" pitchFamily="82" charset="0"/>
              </a:rPr>
              <a:t>FLORA</a:t>
            </a:r>
            <a:r>
              <a:rPr lang="en-US" altLang="en-US"/>
              <a:t>-2 variables are preceded with a ?.</a:t>
            </a:r>
          </a:p>
          <a:p>
            <a:pPr lvl="2" eaLnBrk="1" hangingPunct="1"/>
            <a:r>
              <a:rPr lang="en-US" altLang="en-US"/>
              <a:t>Constants can start with lowercase or uppercase – does not matter:</a:t>
            </a:r>
          </a:p>
          <a:p>
            <a:pPr lvl="3" eaLnBrk="1" hangingPunct="1"/>
            <a:r>
              <a:rPr lang="en-US" altLang="en-US" sz="1800"/>
              <a:t>John, betty.</a:t>
            </a:r>
          </a:p>
        </p:txBody>
      </p:sp>
    </p:spTree>
    <p:extLst>
      <p:ext uri="{BB962C8B-B14F-4D97-AF65-F5344CB8AC3E}">
        <p14:creationId xmlns:p14="http://schemas.microsoft.com/office/powerpoint/2010/main" val="175144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F1C9AD6E-ACAD-43FF-9B0B-0B73C3FE3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C878422-ED59-4DE6-9CE9-EB88C6B8DE8D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535D0BC1-0647-4C31-AE9D-7A37632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AE9A6712-3856-4952-AC7B-66AEE395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1377328-3510-47FC-9EBF-90A924401491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4B7ABF9F-D6EA-4096-AF9A-4AB72396F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Examples (contd.)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1375C153-2D31-43E4-937B-B07B02E4B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US" sz="2000" b="1">
              <a:sym typeface="Wingdings" panose="05000000000000000000" pitchFamily="2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ISA hierarchy</a:t>
            </a:r>
            <a:r>
              <a:rPr lang="en-US" altLang="en-US" sz="2000">
                <a:sym typeface="Wingdings" panose="05000000000000000000" pitchFamily="2" charset="2"/>
              </a:rPr>
              <a:t>: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John </a:t>
            </a:r>
            <a:r>
              <a:rPr lang="en-US" altLang="en-US" sz="2000" b="1">
                <a:solidFill>
                  <a:srgbClr val="336600"/>
                </a:solidFill>
                <a:sym typeface="Wingdings" panose="05000000000000000000" pitchFamily="2" charset="2"/>
              </a:rPr>
              <a:t>: </a:t>
            </a:r>
            <a:r>
              <a:rPr lang="en-US" altLang="en-US" sz="2000">
                <a:sym typeface="Wingdings" panose="05000000000000000000" pitchFamily="2" charset="2"/>
              </a:rPr>
              <a:t>Person             </a:t>
            </a:r>
            <a:r>
              <a:rPr lang="en-US" altLang="en-US" sz="2000" i="1">
                <a:sym typeface="Wingdings" panose="05000000000000000000" pitchFamily="2" charset="2"/>
              </a:rPr>
              <a:t>- </a:t>
            </a:r>
            <a:r>
              <a:rPr lang="en-US" altLang="en-US" sz="2000" i="1">
                <a:solidFill>
                  <a:schemeClr val="accent2"/>
                </a:solidFill>
                <a:sym typeface="Wingdings" panose="05000000000000000000" pitchFamily="2" charset="2"/>
              </a:rPr>
              <a:t>class membership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Mary </a:t>
            </a:r>
            <a:r>
              <a:rPr lang="en-US" altLang="en-US" sz="2000" b="1">
                <a:solidFill>
                  <a:srgbClr val="336600"/>
                </a:solidFill>
                <a:sym typeface="Wingdings" panose="05000000000000000000" pitchFamily="2" charset="2"/>
              </a:rPr>
              <a:t>: </a:t>
            </a:r>
            <a:r>
              <a:rPr lang="en-US" altLang="en-US" sz="2000">
                <a:sym typeface="Wingdings" panose="05000000000000000000" pitchFamily="2" charset="2"/>
              </a:rPr>
              <a:t>Person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alice </a:t>
            </a:r>
            <a:r>
              <a:rPr lang="en-US" altLang="en-US" sz="2000" b="1">
                <a:solidFill>
                  <a:srgbClr val="336600"/>
                </a:solidFill>
                <a:sym typeface="Wingdings" panose="05000000000000000000" pitchFamily="2" charset="2"/>
              </a:rPr>
              <a:t>: </a:t>
            </a:r>
            <a:r>
              <a:rPr lang="en-US" altLang="en-US" sz="2000">
                <a:solidFill>
                  <a:schemeClr val="hlink"/>
                </a:solidFill>
                <a:sym typeface="Wingdings" panose="05000000000000000000" pitchFamily="2" charset="2"/>
              </a:rPr>
              <a:t>Student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</a:t>
            </a:r>
            <a:r>
              <a:rPr lang="en-US" altLang="en-US" sz="2000">
                <a:solidFill>
                  <a:schemeClr val="hlink"/>
                </a:solidFill>
                <a:sym typeface="Wingdings" panose="05000000000000000000" pitchFamily="2" charset="2"/>
              </a:rPr>
              <a:t>Student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 b="1">
                <a:solidFill>
                  <a:srgbClr val="990033"/>
                </a:solidFill>
                <a:sym typeface="Wingdings" panose="05000000000000000000" pitchFamily="2" charset="2"/>
              </a:rPr>
              <a:t>:: </a:t>
            </a:r>
            <a:r>
              <a:rPr lang="en-US" altLang="en-US" sz="2000">
                <a:sym typeface="Wingdings" panose="05000000000000000000" pitchFamily="2" charset="2"/>
              </a:rPr>
              <a:t>Person       - </a:t>
            </a:r>
            <a:r>
              <a:rPr lang="en-US" altLang="en-US" sz="2000" i="1">
                <a:solidFill>
                  <a:schemeClr val="accent2"/>
                </a:solidFill>
                <a:sym typeface="Wingdings" panose="05000000000000000000" pitchFamily="2" charset="2"/>
              </a:rPr>
              <a:t>subclass relationship</a:t>
            </a:r>
            <a:endParaRPr lang="en-US" altLang="en-US" sz="2000" i="1">
              <a:solidFill>
                <a:schemeClr val="accent2"/>
              </a:solidFill>
              <a:latin typeface="Wingdings 3" panose="05040102010807070707" pitchFamily="18" charset="2"/>
            </a:endParaRP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solidFill>
                  <a:schemeClr val="hlink"/>
                </a:solidFill>
              </a:rPr>
              <a:t>Student</a:t>
            </a:r>
            <a:r>
              <a:rPr lang="en-US" altLang="en-US" sz="2000"/>
              <a:t> </a:t>
            </a:r>
            <a:r>
              <a:rPr lang="en-US" altLang="en-US" sz="2000" b="1"/>
              <a:t>:</a:t>
            </a:r>
            <a:r>
              <a:rPr lang="en-US" altLang="en-US" sz="2000"/>
              <a:t> EntityType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 Person </a:t>
            </a:r>
            <a:r>
              <a:rPr lang="en-US" altLang="en-US" sz="2000" b="1"/>
              <a:t>:</a:t>
            </a:r>
            <a:r>
              <a:rPr lang="en-US" altLang="en-US" sz="2000"/>
              <a:t> EntityType</a:t>
            </a:r>
          </a:p>
        </p:txBody>
      </p:sp>
      <p:sp>
        <p:nvSpPr>
          <p:cNvPr id="35847" name="AutoShape 6">
            <a:extLst>
              <a:ext uri="{FF2B5EF4-FFF2-40B4-BE49-F238E27FC236}">
                <a16:creationId xmlns:a16="http://schemas.microsoft.com/office/drawing/2014/main" id="{AF59298C-4A61-439C-86E5-1F9EDA93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352800"/>
            <a:ext cx="2133600" cy="685800"/>
          </a:xfrm>
          <a:prstGeom prst="wedgeRoundRectCallout">
            <a:avLst>
              <a:gd name="adj1" fmla="val -281250"/>
              <a:gd name="adj2" fmla="val 99074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8" name="AutoShape 7">
            <a:extLst>
              <a:ext uri="{FF2B5EF4-FFF2-40B4-BE49-F238E27FC236}">
                <a16:creationId xmlns:a16="http://schemas.microsoft.com/office/drawing/2014/main" id="{C76077CE-4717-4DE9-89A3-059C0EE1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352800"/>
            <a:ext cx="2133600" cy="685800"/>
          </a:xfrm>
          <a:prstGeom prst="wedgeRoundRectCallout">
            <a:avLst>
              <a:gd name="adj1" fmla="val -238394"/>
              <a:gd name="adj2" fmla="val -100000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9999"/>
                </a:solidFill>
                <a:latin typeface="Arial" panose="020B0604020202020204" pitchFamily="34" charset="0"/>
              </a:rPr>
              <a:t>Class &amp; instance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193087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D6DE17CE-F767-4D4D-A948-5A667FBA6E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7DB2BD7-C542-4516-A657-32356C744FC3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927059ED-5413-4A50-8AF4-7157F436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0D53C4A7-2031-434B-9A44-C20DE43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C67A9D7-AB75-4E12-BB76-4EA621E97771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D878F8EB-2362-4E73-A13B-9713C2465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365125"/>
          </a:xfrm>
        </p:spPr>
        <p:txBody>
          <a:bodyPr/>
          <a:lstStyle/>
          <a:p>
            <a:pPr eaLnBrk="1" hangingPunct="1"/>
            <a:r>
              <a:rPr lang="en-US" altLang="en-US"/>
              <a:t>Examples (Contd.)</a:t>
            </a:r>
          </a:p>
        </p:txBody>
      </p:sp>
      <p:sp>
        <p:nvSpPr>
          <p:cNvPr id="36870" name="Text Box 3">
            <a:extLst>
              <a:ext uri="{FF2B5EF4-FFF2-40B4-BE49-F238E27FC236}">
                <a16:creationId xmlns:a16="http://schemas.microsoft.com/office/drawing/2014/main" id="{3EC8300B-B25F-405E-8B5E-5D197F6B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219200"/>
            <a:ext cx="83423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Methods: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like attributes, but take arguments</a:t>
            </a:r>
          </a:p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Fixed Miriam Transparent" pitchFamily="49" charset="-79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Fixed Miriam Transparent" pitchFamily="49" charset="-79"/>
              </a:rPr>
              <a:t>     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en-US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ageAsOf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(?Year)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Wingdings" panose="05000000000000000000" pitchFamily="2" charset="2"/>
              </a:rPr>
              <a:t>-&gt;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Age] 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altLang="en-US" sz="24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P:Person, ?P[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born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Wingdings" panose="05000000000000000000" pitchFamily="2" charset="2"/>
              </a:rPr>
              <a:t>-&gt;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B],  ?Age \is ?Year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?B.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Attributes can be viewed as  methods with no arguments</a:t>
            </a:r>
            <a:r>
              <a:rPr lang="en-US" altLang="en-US" sz="2400">
                <a:solidFill>
                  <a:srgbClr val="000000"/>
                </a:solidFill>
                <a:latin typeface="Fixed Miriam Transparent" pitchFamily="49" charset="-79"/>
                <a:sym typeface="Wingdings" panose="05000000000000000000" pitchFamily="2" charset="2"/>
              </a:rPr>
              <a:t> </a:t>
            </a:r>
            <a:endParaRPr lang="en-US" altLang="en-US" sz="2400" b="1">
              <a:solidFill>
                <a:srgbClr val="000000"/>
              </a:solidFill>
              <a:latin typeface="Fixed Miriam Transparent" pitchFamily="49" charset="-79"/>
            </a:endParaRPr>
          </a:p>
        </p:txBody>
      </p:sp>
      <p:sp>
        <p:nvSpPr>
          <p:cNvPr id="36871" name="Text Box 4">
            <a:extLst>
              <a:ext uri="{FF2B5EF4-FFF2-40B4-BE49-F238E27FC236}">
                <a16:creationId xmlns:a16="http://schemas.microsoft.com/office/drawing/2014/main" id="{61DA1991-1215-47BD-92B9-6DB3BF493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8077200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Query</a:t>
            </a:r>
            <a:r>
              <a:rPr lang="en-US" altLang="en-US" sz="2400" b="1">
                <a:solidFill>
                  <a:srgbClr val="000000"/>
                </a:solidFill>
                <a:latin typeface="Fixed Miriam Transparent" pitchFamily="49" charset="-79"/>
              </a:rPr>
              <a:t>:</a:t>
            </a:r>
          </a:p>
          <a:p>
            <a:pPr eaLnBrk="1" fontAlgn="base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solidFill>
                <a:srgbClr val="000000"/>
              </a:solidFill>
              <a:latin typeface="Fixed Miriam Transparent" pitchFamily="49" charset="-79"/>
            </a:endParaRP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John’s children who were born when he was 30+ years old:</a:t>
            </a: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solidFill>
                <a:srgbClr val="000000"/>
              </a:solidFill>
              <a:latin typeface="Fixed Miriam Transparent" pitchFamily="49" charset="-79"/>
            </a:endParaRP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Fixed Miriam Transparent" pitchFamily="49" charset="-79"/>
              </a:rPr>
              <a:t>   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4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Y,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children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C],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?C[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born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B],  ?B &gt; ?Y+30.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4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John[</a:t>
            </a:r>
            <a:r>
              <a:rPr lang="en-US" altLang="en-US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ageAsOf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(?Y) </a:t>
            </a: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30,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children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  <a:cs typeface="Courier New" panose="02070309020205020404" pitchFamily="49" charset="0"/>
                <a:sym typeface="Wingdings" panose="05000000000000000000" pitchFamily="2" charset="2"/>
              </a:rPr>
              <a:t>-&gt; ?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C],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C[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born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  <a:cs typeface="Courier New" panose="02070309020205020404" pitchFamily="49" charset="0"/>
                <a:sym typeface="Wingdings" panose="05000000000000000000" pitchFamily="2" charset="2"/>
              </a:rPr>
              <a:t>-&gt; ?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B],  ?B&gt;?Y.</a:t>
            </a:r>
            <a:endParaRPr lang="en-US" altLang="en-US" sz="2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615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>
            <a:extLst>
              <a:ext uri="{FF2B5EF4-FFF2-40B4-BE49-F238E27FC236}">
                <a16:creationId xmlns:a16="http://schemas.microsoft.com/office/drawing/2014/main" id="{060B80D9-92BA-429A-A293-64F1D5286A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4433FF-6891-4900-8320-A591DEEBEE5D}" type="datetime1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6/19/2018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4D82F2E8-5178-4649-84AA-5836961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FLORA-2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2004 - 2007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©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10CC7BBD-3E2C-477A-BDE6-6CD4CDFF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FAE9C2-90E0-4DCE-9391-2058F7A698D4}" type="slidenum"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3305B439-2913-4979-9013-556951CA3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03238"/>
          </a:xfrm>
        </p:spPr>
        <p:txBody>
          <a:bodyPr/>
          <a:lstStyle/>
          <a:p>
            <a:pPr eaLnBrk="1" hangingPunct="1"/>
            <a:r>
              <a:rPr lang="en-US" altLang="en-US"/>
              <a:t>Examples (Contd.)</a:t>
            </a:r>
          </a:p>
        </p:txBody>
      </p:sp>
      <p:sp>
        <p:nvSpPr>
          <p:cNvPr id="37894" name="Text Box 3">
            <a:extLst>
              <a:ext uri="{FF2B5EF4-FFF2-40B4-BE49-F238E27FC236}">
                <a16:creationId xmlns:a16="http://schemas.microsoft.com/office/drawing/2014/main" id="{FEF763EC-2944-4922-8022-9E84566F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66800"/>
            <a:ext cx="68580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Type signatures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: Define the types for method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arguments and for their results</a:t>
            </a:r>
          </a:p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	Person[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born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=&gt; \integer,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ageAsOf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(integer) =&gt; \integer,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=&gt; \string,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address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=&gt; \string,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children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=&gt;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person].</a:t>
            </a:r>
          </a:p>
          <a:p>
            <a:pPr eaLnBrk="1" fontAlgn="base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Signatures can be </a:t>
            </a:r>
            <a:r>
              <a:rPr lang="en-US" altLang="en-US" sz="2000" u="sng">
                <a:solidFill>
                  <a:srgbClr val="000000"/>
                </a:solidFill>
                <a:latin typeface="Times New Roman" panose="02020603050405020304" pitchFamily="18" charset="0"/>
              </a:rPr>
              <a:t>queried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Person[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</a:rPr>
              <a:t>=&gt;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?Type].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Answer:    ?Type = \string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?-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Person[?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Attr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=&gt; \string].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Answer:     ?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Attr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 name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?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Attr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= address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Note: builtin types, like \integer, start with a backslash.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52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>
            <a:extLst>
              <a:ext uri="{FF2B5EF4-FFF2-40B4-BE49-F238E27FC236}">
                <a16:creationId xmlns:a16="http://schemas.microsoft.com/office/drawing/2014/main" id="{3AF2C311-63F4-4979-9C2D-C1657472F2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42D9BFC9-1F81-4394-8923-9630E142A122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456BDAD9-0236-43D3-8864-D2D0521D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A782D496-7135-486B-AB48-9667566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33E638A8-1B70-4E38-8AEC-B8FFFF9E62C4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38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B97B5E03-C49A-4521-B4A0-3F3815198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Model Theory for Object Definitions</a:t>
            </a:r>
          </a:p>
        </p:txBody>
      </p:sp>
      <p:sp>
        <p:nvSpPr>
          <p:cNvPr id="40966" name="Text Box 3">
            <a:extLst>
              <a:ext uri="{FF2B5EF4-FFF2-40B4-BE49-F238E27FC236}">
                <a16:creationId xmlns:a16="http://schemas.microsoft.com/office/drawing/2014/main" id="{24B38172-B33D-4C22-85A6-1FFD3764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Simplified (so-called </a:t>
            </a:r>
            <a:r>
              <a:rPr lang="en-US" altLang="en-US" sz="2800" i="1">
                <a:latin typeface="Times New Roman" panose="02020603050405020304" pitchFamily="18" charset="0"/>
              </a:rPr>
              <a:t>Herbrand</a:t>
            </a:r>
            <a:r>
              <a:rPr lang="en-US" altLang="en-US" sz="2800">
                <a:latin typeface="Times New Roman" panose="02020603050405020304" pitchFamily="18" charset="0"/>
              </a:rPr>
              <a:t>) semantics: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   </a:t>
            </a:r>
            <a:r>
              <a:rPr lang="en-US" altLang="en-US" sz="2400" b="1">
                <a:latin typeface="Times New Roman" panose="02020603050405020304" pitchFamily="18" charset="0"/>
              </a:rPr>
              <a:t>Universe:  </a:t>
            </a:r>
            <a:r>
              <a:rPr lang="en-US" altLang="en-US" sz="2400">
                <a:latin typeface="Times New Roman" panose="02020603050405020304" pitchFamily="18" charset="0"/>
              </a:rPr>
              <a:t>HB </a:t>
            </a:r>
            <a:r>
              <a:rPr lang="en-US" altLang="en-US" sz="2400" i="1">
                <a:latin typeface="Times New Roman" panose="02020603050405020304" pitchFamily="18" charset="0"/>
              </a:rPr>
              <a:t>–</a:t>
            </a:r>
            <a:r>
              <a:rPr lang="en-US" altLang="en-US" sz="2400">
                <a:latin typeface="Times New Roman" panose="02020603050405020304" pitchFamily="18" charset="0"/>
              </a:rPr>
              <a:t> set of all variable-free terms (“ground” terms)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    Interpretation: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400" b="1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 (HB,I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,&lt;)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where   &lt; 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partial order on HB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 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binary relationship on HB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I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HB  (HB   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powerset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HB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Satisfaction of formulas in I: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           I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Wingdings" panose="05000000000000000000" pitchFamily="2" charset="2"/>
              </a:rPr>
              <a:t>|=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o[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v]    if  v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)(o)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Wingdings" panose="05000000000000000000" pitchFamily="2" charset="2"/>
              </a:rPr>
              <a:t>|=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o:c               if  o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c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Wingdings" panose="05000000000000000000" pitchFamily="2" charset="2"/>
              </a:rPr>
              <a:t>|=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c::s               if  c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&lt;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A1BD841C-38D1-4659-B788-CCBAC7CD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3124201"/>
            <a:ext cx="601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effectLst>
                  <a:outerShdw blurRad="38100" dist="38100" dir="2700000" algn="tl">
                    <a:srgbClr val="C0C0C0"/>
                  </a:outerShdw>
                </a:effectLst>
                <a:latin typeface="Fixed Miriam Transparent" pitchFamily="49" charset="-79"/>
              </a:rPr>
              <a:t>partial</a:t>
            </a:r>
          </a:p>
        </p:txBody>
      </p:sp>
      <p:sp>
        <p:nvSpPr>
          <p:cNvPr id="40968" name="Freeform 6">
            <a:extLst>
              <a:ext uri="{FF2B5EF4-FFF2-40B4-BE49-F238E27FC236}">
                <a16:creationId xmlns:a16="http://schemas.microsoft.com/office/drawing/2014/main" id="{0A9DDE8F-A17F-4EBC-8792-C49CB515B09C}"/>
              </a:ext>
            </a:extLst>
          </p:cNvPr>
          <p:cNvSpPr>
            <a:spLocks/>
          </p:cNvSpPr>
          <p:nvPr/>
        </p:nvSpPr>
        <p:spPr bwMode="auto">
          <a:xfrm>
            <a:off x="4292600" y="3173413"/>
            <a:ext cx="558800" cy="501650"/>
          </a:xfrm>
          <a:custGeom>
            <a:avLst/>
            <a:gdLst>
              <a:gd name="T0" fmla="*/ 2147483647 w 352"/>
              <a:gd name="T1" fmla="*/ 0 h 316"/>
              <a:gd name="T2" fmla="*/ 2147483647 w 352"/>
              <a:gd name="T3" fmla="*/ 2147483647 h 316"/>
              <a:gd name="T4" fmla="*/ 2147483647 w 352"/>
              <a:gd name="T5" fmla="*/ 2147483647 h 316"/>
              <a:gd name="T6" fmla="*/ 2147483647 w 352"/>
              <a:gd name="T7" fmla="*/ 2147483647 h 316"/>
              <a:gd name="T8" fmla="*/ 2147483647 w 352"/>
              <a:gd name="T9" fmla="*/ 2147483647 h 316"/>
              <a:gd name="T10" fmla="*/ 2147483647 w 352"/>
              <a:gd name="T11" fmla="*/ 2147483647 h 316"/>
              <a:gd name="T12" fmla="*/ 2147483647 w 352"/>
              <a:gd name="T13" fmla="*/ 2147483647 h 316"/>
              <a:gd name="T14" fmla="*/ 2147483647 w 352"/>
              <a:gd name="T15" fmla="*/ 2147483647 h 316"/>
              <a:gd name="T16" fmla="*/ 2147483647 w 352"/>
              <a:gd name="T17" fmla="*/ 0 h 3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2"/>
              <a:gd name="T28" fmla="*/ 0 h 316"/>
              <a:gd name="T29" fmla="*/ 352 w 352"/>
              <a:gd name="T30" fmla="*/ 316 h 3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2" h="316">
                <a:moveTo>
                  <a:pt x="275" y="0"/>
                </a:moveTo>
                <a:cubicBezTo>
                  <a:pt x="203" y="5"/>
                  <a:pt x="132" y="13"/>
                  <a:pt x="60" y="20"/>
                </a:cubicBezTo>
                <a:cubicBezTo>
                  <a:pt x="41" y="27"/>
                  <a:pt x="31" y="27"/>
                  <a:pt x="19" y="48"/>
                </a:cubicBezTo>
                <a:cubicBezTo>
                  <a:pt x="12" y="61"/>
                  <a:pt x="5" y="90"/>
                  <a:pt x="5" y="90"/>
                </a:cubicBezTo>
                <a:cubicBezTo>
                  <a:pt x="13" y="184"/>
                  <a:pt x="0" y="193"/>
                  <a:pt x="74" y="243"/>
                </a:cubicBezTo>
                <a:cubicBezTo>
                  <a:pt x="121" y="275"/>
                  <a:pt x="70" y="255"/>
                  <a:pt x="116" y="270"/>
                </a:cubicBezTo>
                <a:cubicBezTo>
                  <a:pt x="297" y="264"/>
                  <a:pt x="321" y="316"/>
                  <a:pt x="352" y="194"/>
                </a:cubicBezTo>
                <a:cubicBezTo>
                  <a:pt x="350" y="164"/>
                  <a:pt x="349" y="134"/>
                  <a:pt x="345" y="104"/>
                </a:cubicBezTo>
                <a:cubicBezTo>
                  <a:pt x="339" y="57"/>
                  <a:pt x="294" y="37"/>
                  <a:pt x="275" y="0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7">
            <a:extLst>
              <a:ext uri="{FF2B5EF4-FFF2-40B4-BE49-F238E27FC236}">
                <a16:creationId xmlns:a16="http://schemas.microsoft.com/office/drawing/2014/main" id="{D89A4DA9-5C06-4069-9E9F-53863D98FE19}"/>
              </a:ext>
            </a:extLst>
          </p:cNvPr>
          <p:cNvSpPr>
            <a:spLocks/>
          </p:cNvSpPr>
          <p:nvPr/>
        </p:nvSpPr>
        <p:spPr bwMode="auto">
          <a:xfrm>
            <a:off x="5257801" y="3124201"/>
            <a:ext cx="466725" cy="460375"/>
          </a:xfrm>
          <a:custGeom>
            <a:avLst/>
            <a:gdLst>
              <a:gd name="T0" fmla="*/ 2147483647 w 354"/>
              <a:gd name="T1" fmla="*/ 2147483647 h 290"/>
              <a:gd name="T2" fmla="*/ 2147483647 w 354"/>
              <a:gd name="T3" fmla="*/ 0 h 290"/>
              <a:gd name="T4" fmla="*/ 2147483647 w 354"/>
              <a:gd name="T5" fmla="*/ 2147483647 h 290"/>
              <a:gd name="T6" fmla="*/ 2147483647 w 354"/>
              <a:gd name="T7" fmla="*/ 2147483647 h 290"/>
              <a:gd name="T8" fmla="*/ 2147483647 w 354"/>
              <a:gd name="T9" fmla="*/ 2147483647 h 290"/>
              <a:gd name="T10" fmla="*/ 2147483647 w 354"/>
              <a:gd name="T11" fmla="*/ 2147483647 h 290"/>
              <a:gd name="T12" fmla="*/ 2147483647 w 354"/>
              <a:gd name="T13" fmla="*/ 2147483647 h 290"/>
              <a:gd name="T14" fmla="*/ 2147483647 w 354"/>
              <a:gd name="T15" fmla="*/ 2147483647 h 290"/>
              <a:gd name="T16" fmla="*/ 2147483647 w 354"/>
              <a:gd name="T17" fmla="*/ 2147483647 h 290"/>
              <a:gd name="T18" fmla="*/ 2147483647 w 354"/>
              <a:gd name="T19" fmla="*/ 2147483647 h 290"/>
              <a:gd name="T20" fmla="*/ 2147483647 w 354"/>
              <a:gd name="T21" fmla="*/ 2147483647 h 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4"/>
              <a:gd name="T34" fmla="*/ 0 h 290"/>
              <a:gd name="T35" fmla="*/ 354 w 354"/>
              <a:gd name="T36" fmla="*/ 290 h 29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4" h="290">
                <a:moveTo>
                  <a:pt x="249" y="21"/>
                </a:moveTo>
                <a:cubicBezTo>
                  <a:pt x="198" y="4"/>
                  <a:pt x="221" y="11"/>
                  <a:pt x="180" y="0"/>
                </a:cubicBezTo>
                <a:cubicBezTo>
                  <a:pt x="170" y="1"/>
                  <a:pt x="116" y="3"/>
                  <a:pt x="96" y="14"/>
                </a:cubicBezTo>
                <a:cubicBezTo>
                  <a:pt x="82" y="22"/>
                  <a:pt x="69" y="33"/>
                  <a:pt x="55" y="42"/>
                </a:cubicBezTo>
                <a:cubicBezTo>
                  <a:pt x="48" y="47"/>
                  <a:pt x="34" y="56"/>
                  <a:pt x="34" y="56"/>
                </a:cubicBezTo>
                <a:cubicBezTo>
                  <a:pt x="3" y="101"/>
                  <a:pt x="0" y="169"/>
                  <a:pt x="48" y="201"/>
                </a:cubicBezTo>
                <a:cubicBezTo>
                  <a:pt x="82" y="253"/>
                  <a:pt x="156" y="270"/>
                  <a:pt x="214" y="285"/>
                </a:cubicBezTo>
                <a:cubicBezTo>
                  <a:pt x="244" y="283"/>
                  <a:pt x="277" y="290"/>
                  <a:pt x="305" y="278"/>
                </a:cubicBezTo>
                <a:cubicBezTo>
                  <a:pt x="320" y="272"/>
                  <a:pt x="332" y="236"/>
                  <a:pt x="332" y="236"/>
                </a:cubicBezTo>
                <a:cubicBezTo>
                  <a:pt x="329" y="175"/>
                  <a:pt x="354" y="104"/>
                  <a:pt x="291" y="83"/>
                </a:cubicBezTo>
                <a:cubicBezTo>
                  <a:pt x="270" y="51"/>
                  <a:pt x="259" y="61"/>
                  <a:pt x="249" y="21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Freeform 8">
            <a:extLst>
              <a:ext uri="{FF2B5EF4-FFF2-40B4-BE49-F238E27FC236}">
                <a16:creationId xmlns:a16="http://schemas.microsoft.com/office/drawing/2014/main" id="{E1A5C573-DFB3-495F-A704-0103E795A1DD}"/>
              </a:ext>
            </a:extLst>
          </p:cNvPr>
          <p:cNvSpPr>
            <a:spLocks/>
          </p:cNvSpPr>
          <p:nvPr/>
        </p:nvSpPr>
        <p:spPr bwMode="auto">
          <a:xfrm>
            <a:off x="6400800" y="3124200"/>
            <a:ext cx="1957388" cy="539750"/>
          </a:xfrm>
          <a:custGeom>
            <a:avLst/>
            <a:gdLst>
              <a:gd name="T0" fmla="*/ 2147483647 w 1233"/>
              <a:gd name="T1" fmla="*/ 2147483647 h 340"/>
              <a:gd name="T2" fmla="*/ 2147483647 w 1233"/>
              <a:gd name="T3" fmla="*/ 2147483647 h 340"/>
              <a:gd name="T4" fmla="*/ 2147483647 w 1233"/>
              <a:gd name="T5" fmla="*/ 2147483647 h 340"/>
              <a:gd name="T6" fmla="*/ 2147483647 w 1233"/>
              <a:gd name="T7" fmla="*/ 2147483647 h 340"/>
              <a:gd name="T8" fmla="*/ 2147483647 w 1233"/>
              <a:gd name="T9" fmla="*/ 2147483647 h 340"/>
              <a:gd name="T10" fmla="*/ 2147483647 w 1233"/>
              <a:gd name="T11" fmla="*/ 2147483647 h 340"/>
              <a:gd name="T12" fmla="*/ 2147483647 w 1233"/>
              <a:gd name="T13" fmla="*/ 2147483647 h 340"/>
              <a:gd name="T14" fmla="*/ 2147483647 w 1233"/>
              <a:gd name="T15" fmla="*/ 2147483647 h 340"/>
              <a:gd name="T16" fmla="*/ 2147483647 w 1233"/>
              <a:gd name="T17" fmla="*/ 2147483647 h 340"/>
              <a:gd name="T18" fmla="*/ 2147483647 w 1233"/>
              <a:gd name="T19" fmla="*/ 2147483647 h 340"/>
              <a:gd name="T20" fmla="*/ 2147483647 w 1233"/>
              <a:gd name="T21" fmla="*/ 2147483647 h 340"/>
              <a:gd name="T22" fmla="*/ 2147483647 w 1233"/>
              <a:gd name="T23" fmla="*/ 2147483647 h 340"/>
              <a:gd name="T24" fmla="*/ 2147483647 w 1233"/>
              <a:gd name="T25" fmla="*/ 2147483647 h 340"/>
              <a:gd name="T26" fmla="*/ 2147483647 w 1233"/>
              <a:gd name="T27" fmla="*/ 2147483647 h 340"/>
              <a:gd name="T28" fmla="*/ 2147483647 w 1233"/>
              <a:gd name="T29" fmla="*/ 2147483647 h 340"/>
              <a:gd name="T30" fmla="*/ 2147483647 w 1233"/>
              <a:gd name="T31" fmla="*/ 0 h 340"/>
              <a:gd name="T32" fmla="*/ 2147483647 w 1233"/>
              <a:gd name="T33" fmla="*/ 2147483647 h 340"/>
              <a:gd name="T34" fmla="*/ 2147483647 w 1233"/>
              <a:gd name="T35" fmla="*/ 2147483647 h 3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3"/>
              <a:gd name="T55" fmla="*/ 0 h 340"/>
              <a:gd name="T56" fmla="*/ 1233 w 1233"/>
              <a:gd name="T57" fmla="*/ 340 h 34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3" h="340">
                <a:moveTo>
                  <a:pt x="337" y="21"/>
                </a:moveTo>
                <a:cubicBezTo>
                  <a:pt x="311" y="22"/>
                  <a:pt x="186" y="21"/>
                  <a:pt x="129" y="35"/>
                </a:cubicBezTo>
                <a:cubicBezTo>
                  <a:pt x="108" y="40"/>
                  <a:pt x="85" y="44"/>
                  <a:pt x="67" y="56"/>
                </a:cubicBezTo>
                <a:cubicBezTo>
                  <a:pt x="53" y="65"/>
                  <a:pt x="25" y="83"/>
                  <a:pt x="25" y="83"/>
                </a:cubicBezTo>
                <a:cubicBezTo>
                  <a:pt x="0" y="159"/>
                  <a:pt x="3" y="243"/>
                  <a:pt x="88" y="271"/>
                </a:cubicBezTo>
                <a:cubicBezTo>
                  <a:pt x="120" y="294"/>
                  <a:pt x="160" y="306"/>
                  <a:pt x="199" y="312"/>
                </a:cubicBezTo>
                <a:cubicBezTo>
                  <a:pt x="261" y="334"/>
                  <a:pt x="329" y="335"/>
                  <a:pt x="393" y="340"/>
                </a:cubicBezTo>
                <a:cubicBezTo>
                  <a:pt x="506" y="338"/>
                  <a:pt x="620" y="337"/>
                  <a:pt x="733" y="333"/>
                </a:cubicBezTo>
                <a:cubicBezTo>
                  <a:pt x="837" y="329"/>
                  <a:pt x="938" y="298"/>
                  <a:pt x="1038" y="271"/>
                </a:cubicBezTo>
                <a:cubicBezTo>
                  <a:pt x="1116" y="250"/>
                  <a:pt x="1202" y="248"/>
                  <a:pt x="1233" y="160"/>
                </a:cubicBezTo>
                <a:cubicBezTo>
                  <a:pt x="1231" y="146"/>
                  <a:pt x="1232" y="131"/>
                  <a:pt x="1226" y="118"/>
                </a:cubicBezTo>
                <a:cubicBezTo>
                  <a:pt x="1222" y="110"/>
                  <a:pt x="1211" y="110"/>
                  <a:pt x="1205" y="104"/>
                </a:cubicBezTo>
                <a:cubicBezTo>
                  <a:pt x="1199" y="98"/>
                  <a:pt x="1198" y="87"/>
                  <a:pt x="1191" y="83"/>
                </a:cubicBezTo>
                <a:cubicBezTo>
                  <a:pt x="1180" y="76"/>
                  <a:pt x="1063" y="36"/>
                  <a:pt x="1052" y="35"/>
                </a:cubicBezTo>
                <a:cubicBezTo>
                  <a:pt x="992" y="31"/>
                  <a:pt x="932" y="30"/>
                  <a:pt x="872" y="28"/>
                </a:cubicBezTo>
                <a:cubicBezTo>
                  <a:pt x="803" y="14"/>
                  <a:pt x="734" y="7"/>
                  <a:pt x="664" y="0"/>
                </a:cubicBezTo>
                <a:cubicBezTo>
                  <a:pt x="585" y="4"/>
                  <a:pt x="517" y="5"/>
                  <a:pt x="441" y="14"/>
                </a:cubicBezTo>
                <a:cubicBezTo>
                  <a:pt x="402" y="19"/>
                  <a:pt x="375" y="31"/>
                  <a:pt x="337" y="21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9">
            <a:extLst>
              <a:ext uri="{FF2B5EF4-FFF2-40B4-BE49-F238E27FC236}">
                <a16:creationId xmlns:a16="http://schemas.microsoft.com/office/drawing/2014/main" id="{36E23FDC-466B-4F74-B17D-309AEE13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25511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800" i="1"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40972" name="Text Box 10">
            <a:extLst>
              <a:ext uri="{FF2B5EF4-FFF2-40B4-BE49-F238E27FC236}">
                <a16:creationId xmlns:a16="http://schemas.microsoft.com/office/drawing/2014/main" id="{54014E7F-71D9-41D0-A386-B16990C9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768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800" i="1">
                <a:latin typeface="Arial" panose="020B0604020202020204" pitchFamily="34" charset="0"/>
              </a:rPr>
              <a:t>objects</a:t>
            </a:r>
          </a:p>
        </p:txBody>
      </p:sp>
      <p:sp>
        <p:nvSpPr>
          <p:cNvPr id="40973" name="Text Box 11">
            <a:extLst>
              <a:ext uri="{FF2B5EF4-FFF2-40B4-BE49-F238E27FC236}">
                <a16:creationId xmlns:a16="http://schemas.microsoft.com/office/drawing/2014/main" id="{BBAAE0A8-C661-4450-84B0-24FC8583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25" y="41513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800" i="1">
                <a:latin typeface="Arial" panose="020B0604020202020204" pitchFamily="34" charset="0"/>
              </a:rPr>
              <a:t>values</a:t>
            </a:r>
          </a:p>
        </p:txBody>
      </p:sp>
      <p:sp>
        <p:nvSpPr>
          <p:cNvPr id="40974" name="Freeform 12">
            <a:extLst>
              <a:ext uri="{FF2B5EF4-FFF2-40B4-BE49-F238E27FC236}">
                <a16:creationId xmlns:a16="http://schemas.microsoft.com/office/drawing/2014/main" id="{0198353B-1AAD-40FF-8DD4-D3AFAA30B8CB}"/>
              </a:ext>
            </a:extLst>
          </p:cNvPr>
          <p:cNvSpPr>
            <a:spLocks/>
          </p:cNvSpPr>
          <p:nvPr/>
        </p:nvSpPr>
        <p:spPr bwMode="auto">
          <a:xfrm>
            <a:off x="5791200" y="3505200"/>
            <a:ext cx="1905000" cy="1371600"/>
          </a:xfrm>
          <a:custGeom>
            <a:avLst/>
            <a:gdLst>
              <a:gd name="T0" fmla="*/ 2147483647 w 1104"/>
              <a:gd name="T1" fmla="*/ 2147483647 h 480"/>
              <a:gd name="T2" fmla="*/ 2147483647 w 1104"/>
              <a:gd name="T3" fmla="*/ 2147483647 h 480"/>
              <a:gd name="T4" fmla="*/ 2147483647 w 1104"/>
              <a:gd name="T5" fmla="*/ 2147483647 h 480"/>
              <a:gd name="T6" fmla="*/ 0 w 110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80"/>
              <a:gd name="T14" fmla="*/ 1104 w 110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80">
                <a:moveTo>
                  <a:pt x="1104" y="480"/>
                </a:moveTo>
                <a:cubicBezTo>
                  <a:pt x="1072" y="412"/>
                  <a:pt x="1040" y="344"/>
                  <a:pt x="912" y="288"/>
                </a:cubicBezTo>
                <a:cubicBezTo>
                  <a:pt x="784" y="232"/>
                  <a:pt x="488" y="192"/>
                  <a:pt x="336" y="144"/>
                </a:cubicBezTo>
                <a:cubicBezTo>
                  <a:pt x="184" y="96"/>
                  <a:pt x="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Freeform 13">
            <a:extLst>
              <a:ext uri="{FF2B5EF4-FFF2-40B4-BE49-F238E27FC236}">
                <a16:creationId xmlns:a16="http://schemas.microsoft.com/office/drawing/2014/main" id="{E69F9885-2C4B-4D57-9EAC-0FC538B3B913}"/>
              </a:ext>
            </a:extLst>
          </p:cNvPr>
          <p:cNvSpPr>
            <a:spLocks/>
          </p:cNvSpPr>
          <p:nvPr/>
        </p:nvSpPr>
        <p:spPr bwMode="auto">
          <a:xfrm>
            <a:off x="4876800" y="2654300"/>
            <a:ext cx="3733800" cy="546100"/>
          </a:xfrm>
          <a:custGeom>
            <a:avLst/>
            <a:gdLst>
              <a:gd name="T0" fmla="*/ 2147483647 w 2352"/>
              <a:gd name="T1" fmla="*/ 2147483647 h 344"/>
              <a:gd name="T2" fmla="*/ 2147483647 w 2352"/>
              <a:gd name="T3" fmla="*/ 2147483647 h 344"/>
              <a:gd name="T4" fmla="*/ 2147483647 w 2352"/>
              <a:gd name="T5" fmla="*/ 2147483647 h 344"/>
              <a:gd name="T6" fmla="*/ 0 w 2352"/>
              <a:gd name="T7" fmla="*/ 2147483647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2352"/>
              <a:gd name="T13" fmla="*/ 0 h 344"/>
              <a:gd name="T14" fmla="*/ 2352 w 235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2" h="344">
                <a:moveTo>
                  <a:pt x="2352" y="56"/>
                </a:moveTo>
                <a:cubicBezTo>
                  <a:pt x="2156" y="28"/>
                  <a:pt x="1960" y="0"/>
                  <a:pt x="1632" y="8"/>
                </a:cubicBezTo>
                <a:cubicBezTo>
                  <a:pt x="1304" y="16"/>
                  <a:pt x="656" y="48"/>
                  <a:pt x="384" y="104"/>
                </a:cubicBezTo>
                <a:cubicBezTo>
                  <a:pt x="112" y="160"/>
                  <a:pt x="56" y="252"/>
                  <a:pt x="0" y="3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Freeform 14">
            <a:extLst>
              <a:ext uri="{FF2B5EF4-FFF2-40B4-BE49-F238E27FC236}">
                <a16:creationId xmlns:a16="http://schemas.microsoft.com/office/drawing/2014/main" id="{551C2E15-F1AD-4F97-9CB6-C2EC703396E8}"/>
              </a:ext>
            </a:extLst>
          </p:cNvPr>
          <p:cNvSpPr>
            <a:spLocks/>
          </p:cNvSpPr>
          <p:nvPr/>
        </p:nvSpPr>
        <p:spPr bwMode="auto">
          <a:xfrm>
            <a:off x="7924800" y="3657600"/>
            <a:ext cx="1219200" cy="800100"/>
          </a:xfrm>
          <a:custGeom>
            <a:avLst/>
            <a:gdLst>
              <a:gd name="T0" fmla="*/ 2147483647 w 576"/>
              <a:gd name="T1" fmla="*/ 2147483647 h 168"/>
              <a:gd name="T2" fmla="*/ 2147483647 w 576"/>
              <a:gd name="T3" fmla="*/ 2147483647 h 168"/>
              <a:gd name="T4" fmla="*/ 0 w 576"/>
              <a:gd name="T5" fmla="*/ 0 h 168"/>
              <a:gd name="T6" fmla="*/ 0 60000 65536"/>
              <a:gd name="T7" fmla="*/ 0 60000 65536"/>
              <a:gd name="T8" fmla="*/ 0 60000 65536"/>
              <a:gd name="T9" fmla="*/ 0 w 576"/>
              <a:gd name="T10" fmla="*/ 0 h 168"/>
              <a:gd name="T11" fmla="*/ 576 w 57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68">
                <a:moveTo>
                  <a:pt x="576" y="144"/>
                </a:moveTo>
                <a:cubicBezTo>
                  <a:pt x="432" y="156"/>
                  <a:pt x="288" y="168"/>
                  <a:pt x="192" y="144"/>
                </a:cubicBezTo>
                <a:cubicBezTo>
                  <a:pt x="96" y="120"/>
                  <a:pt x="48" y="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>
            <a:extLst>
              <a:ext uri="{FF2B5EF4-FFF2-40B4-BE49-F238E27FC236}">
                <a16:creationId xmlns:a16="http://schemas.microsoft.com/office/drawing/2014/main" id="{9287B284-CBAC-48CD-8A4C-0869636A9C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532CA86F-9802-4C85-B085-BB048D157A23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9800D4A8-6885-4644-BFE2-BCA8893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26B1E0C0-E8DD-45E5-B699-E7F54BC7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BB87996C-02D7-4651-B7E2-4B8989036843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39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674C8046-3ABE-416F-A2DF-9E8673687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Model Theory for Types</a:t>
            </a:r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EBA4B604-5497-4816-BEAF-976A0CAA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1"/>
            <a:ext cx="838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Interpretation: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400" b="1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= (HB,I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,&lt;,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baseline="-25000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Wingdings" panose="05000000000000000000" pitchFamily="2" charset="2"/>
              </a:rPr>
              <a:t>=&gt;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where  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HB  (HB   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powerset(HB))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Satisfaction of method signatures: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|=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c[</a:t>
            </a:r>
            <a:r>
              <a:rPr lang="en-US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t]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if  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some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element in  I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)(c)   is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 t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Basically, we want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c[</a:t>
            </a:r>
            <a:r>
              <a:rPr lang="en-US" altLang="en-US" sz="2000" i="1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t]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and  t</a:t>
            </a:r>
            <a:r>
              <a:rPr lang="en-US" altLang="en-US" sz="2000" b="1">
                <a:latin typeface="Arial" panose="020B0604020202020204" pitchFamily="34" charset="0"/>
                <a:sym typeface="Wingdings" panose="05000000000000000000" pitchFamily="2" charset="2"/>
              </a:rPr>
              <a:t>::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  to imply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c[</a:t>
            </a:r>
            <a:r>
              <a:rPr lang="en-US" altLang="en-US" sz="2000" i="1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endParaRPr lang="en-US" altLang="en-US" sz="2000"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	(if the result is of type t then it also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conforms to any supertype of  t)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DAC85B09-B41B-48D9-9946-4FD582A0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1600200"/>
            <a:ext cx="828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effectLst>
                  <a:outerShdw blurRad="38100" dist="38100" dir="2700000" algn="tl">
                    <a:srgbClr val="C0C0C0"/>
                  </a:outerShdw>
                </a:effectLst>
                <a:latin typeface="Fixed Miriam Transparent" pitchFamily="49" charset="-79"/>
              </a:rPr>
              <a:t>partial</a:t>
            </a:r>
          </a:p>
        </p:txBody>
      </p:sp>
      <p:sp>
        <p:nvSpPr>
          <p:cNvPr id="41992" name="Freeform 6">
            <a:extLst>
              <a:ext uri="{FF2B5EF4-FFF2-40B4-BE49-F238E27FC236}">
                <a16:creationId xmlns:a16="http://schemas.microsoft.com/office/drawing/2014/main" id="{0DF2196D-4CA2-4A90-BDF6-8050CE66ED77}"/>
              </a:ext>
            </a:extLst>
          </p:cNvPr>
          <p:cNvSpPr>
            <a:spLocks/>
          </p:cNvSpPr>
          <p:nvPr/>
        </p:nvSpPr>
        <p:spPr bwMode="auto">
          <a:xfrm>
            <a:off x="4343401" y="1600200"/>
            <a:ext cx="657225" cy="419100"/>
          </a:xfrm>
          <a:custGeom>
            <a:avLst/>
            <a:gdLst>
              <a:gd name="T0" fmla="*/ 2147483647 w 414"/>
              <a:gd name="T1" fmla="*/ 0 h 264"/>
              <a:gd name="T2" fmla="*/ 2147483647 w 414"/>
              <a:gd name="T3" fmla="*/ 2147483647 h 264"/>
              <a:gd name="T4" fmla="*/ 2147483647 w 414"/>
              <a:gd name="T5" fmla="*/ 2147483647 h 264"/>
              <a:gd name="T6" fmla="*/ 2147483647 w 414"/>
              <a:gd name="T7" fmla="*/ 2147483647 h 264"/>
              <a:gd name="T8" fmla="*/ 2147483647 w 414"/>
              <a:gd name="T9" fmla="*/ 2147483647 h 264"/>
              <a:gd name="T10" fmla="*/ 2147483647 w 414"/>
              <a:gd name="T11" fmla="*/ 2147483647 h 264"/>
              <a:gd name="T12" fmla="*/ 2147483647 w 414"/>
              <a:gd name="T13" fmla="*/ 2147483647 h 264"/>
              <a:gd name="T14" fmla="*/ 2147483647 w 414"/>
              <a:gd name="T15" fmla="*/ 2147483647 h 264"/>
              <a:gd name="T16" fmla="*/ 2147483647 w 414"/>
              <a:gd name="T17" fmla="*/ 2147483647 h 264"/>
              <a:gd name="T18" fmla="*/ 2147483647 w 414"/>
              <a:gd name="T19" fmla="*/ 2147483647 h 264"/>
              <a:gd name="T20" fmla="*/ 2147483647 w 414"/>
              <a:gd name="T21" fmla="*/ 2147483647 h 264"/>
              <a:gd name="T22" fmla="*/ 2147483647 w 414"/>
              <a:gd name="T23" fmla="*/ 2147483647 h 264"/>
              <a:gd name="T24" fmla="*/ 2147483647 w 414"/>
              <a:gd name="T25" fmla="*/ 2147483647 h 264"/>
              <a:gd name="T26" fmla="*/ 2147483647 w 414"/>
              <a:gd name="T27" fmla="*/ 2147483647 h 264"/>
              <a:gd name="T28" fmla="*/ 2147483647 w 414"/>
              <a:gd name="T29" fmla="*/ 0 h 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4"/>
              <a:gd name="T46" fmla="*/ 0 h 264"/>
              <a:gd name="T47" fmla="*/ 414 w 414"/>
              <a:gd name="T48" fmla="*/ 264 h 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4" h="264">
                <a:moveTo>
                  <a:pt x="320" y="0"/>
                </a:moveTo>
                <a:cubicBezTo>
                  <a:pt x="241" y="2"/>
                  <a:pt x="162" y="1"/>
                  <a:pt x="84" y="7"/>
                </a:cubicBezTo>
                <a:cubicBezTo>
                  <a:pt x="69" y="8"/>
                  <a:pt x="42" y="21"/>
                  <a:pt x="42" y="21"/>
                </a:cubicBezTo>
                <a:cubicBezTo>
                  <a:pt x="18" y="58"/>
                  <a:pt x="14" y="72"/>
                  <a:pt x="1" y="112"/>
                </a:cubicBezTo>
                <a:cubicBezTo>
                  <a:pt x="3" y="147"/>
                  <a:pt x="0" y="182"/>
                  <a:pt x="8" y="216"/>
                </a:cubicBezTo>
                <a:cubicBezTo>
                  <a:pt x="10" y="223"/>
                  <a:pt x="22" y="220"/>
                  <a:pt x="28" y="223"/>
                </a:cubicBezTo>
                <a:cubicBezTo>
                  <a:pt x="35" y="227"/>
                  <a:pt x="42" y="232"/>
                  <a:pt x="49" y="236"/>
                </a:cubicBezTo>
                <a:cubicBezTo>
                  <a:pt x="104" y="262"/>
                  <a:pt x="179" y="259"/>
                  <a:pt x="237" y="264"/>
                </a:cubicBezTo>
                <a:cubicBezTo>
                  <a:pt x="272" y="262"/>
                  <a:pt x="307" y="262"/>
                  <a:pt x="341" y="257"/>
                </a:cubicBezTo>
                <a:cubicBezTo>
                  <a:pt x="355" y="255"/>
                  <a:pt x="382" y="243"/>
                  <a:pt x="382" y="243"/>
                </a:cubicBezTo>
                <a:cubicBezTo>
                  <a:pt x="398" y="195"/>
                  <a:pt x="391" y="216"/>
                  <a:pt x="403" y="181"/>
                </a:cubicBezTo>
                <a:cubicBezTo>
                  <a:pt x="405" y="174"/>
                  <a:pt x="410" y="160"/>
                  <a:pt x="410" y="160"/>
                </a:cubicBezTo>
                <a:cubicBezTo>
                  <a:pt x="408" y="130"/>
                  <a:pt x="414" y="98"/>
                  <a:pt x="403" y="70"/>
                </a:cubicBezTo>
                <a:cubicBezTo>
                  <a:pt x="397" y="55"/>
                  <a:pt x="376" y="51"/>
                  <a:pt x="362" y="42"/>
                </a:cubicBezTo>
                <a:cubicBezTo>
                  <a:pt x="331" y="21"/>
                  <a:pt x="347" y="36"/>
                  <a:pt x="320" y="0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Freeform 7">
            <a:extLst>
              <a:ext uri="{FF2B5EF4-FFF2-40B4-BE49-F238E27FC236}">
                <a16:creationId xmlns:a16="http://schemas.microsoft.com/office/drawing/2014/main" id="{B4230A3D-B7C3-452D-9746-BF2CFC630C95}"/>
              </a:ext>
            </a:extLst>
          </p:cNvPr>
          <p:cNvSpPr>
            <a:spLocks/>
          </p:cNvSpPr>
          <p:nvPr/>
        </p:nvSpPr>
        <p:spPr bwMode="auto">
          <a:xfrm>
            <a:off x="5334001" y="1600201"/>
            <a:ext cx="620713" cy="409575"/>
          </a:xfrm>
          <a:custGeom>
            <a:avLst/>
            <a:gdLst>
              <a:gd name="T0" fmla="*/ 2147483647 w 391"/>
              <a:gd name="T1" fmla="*/ 2147483647 h 258"/>
              <a:gd name="T2" fmla="*/ 2147483647 w 391"/>
              <a:gd name="T3" fmla="*/ 2147483647 h 258"/>
              <a:gd name="T4" fmla="*/ 0 w 391"/>
              <a:gd name="T5" fmla="*/ 2147483647 h 258"/>
              <a:gd name="T6" fmla="*/ 2147483647 w 391"/>
              <a:gd name="T7" fmla="*/ 2147483647 h 258"/>
              <a:gd name="T8" fmla="*/ 2147483647 w 391"/>
              <a:gd name="T9" fmla="*/ 2147483647 h 258"/>
              <a:gd name="T10" fmla="*/ 2147483647 w 391"/>
              <a:gd name="T11" fmla="*/ 2147483647 h 258"/>
              <a:gd name="T12" fmla="*/ 2147483647 w 391"/>
              <a:gd name="T13" fmla="*/ 2147483647 h 258"/>
              <a:gd name="T14" fmla="*/ 2147483647 w 391"/>
              <a:gd name="T15" fmla="*/ 2147483647 h 258"/>
              <a:gd name="T16" fmla="*/ 2147483647 w 391"/>
              <a:gd name="T17" fmla="*/ 2147483647 h 258"/>
              <a:gd name="T18" fmla="*/ 2147483647 w 391"/>
              <a:gd name="T19" fmla="*/ 2147483647 h 2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91"/>
              <a:gd name="T31" fmla="*/ 0 h 258"/>
              <a:gd name="T32" fmla="*/ 391 w 391"/>
              <a:gd name="T33" fmla="*/ 258 h 2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91" h="258">
                <a:moveTo>
                  <a:pt x="208" y="9"/>
                </a:moveTo>
                <a:cubicBezTo>
                  <a:pt x="135" y="13"/>
                  <a:pt x="79" y="0"/>
                  <a:pt x="21" y="36"/>
                </a:cubicBezTo>
                <a:cubicBezTo>
                  <a:pt x="14" y="47"/>
                  <a:pt x="0" y="64"/>
                  <a:pt x="0" y="78"/>
                </a:cubicBezTo>
                <a:cubicBezTo>
                  <a:pt x="0" y="110"/>
                  <a:pt x="3" y="143"/>
                  <a:pt x="7" y="175"/>
                </a:cubicBezTo>
                <a:cubicBezTo>
                  <a:pt x="16" y="247"/>
                  <a:pt x="100" y="253"/>
                  <a:pt x="153" y="258"/>
                </a:cubicBezTo>
                <a:cubicBezTo>
                  <a:pt x="199" y="256"/>
                  <a:pt x="245" y="257"/>
                  <a:pt x="291" y="252"/>
                </a:cubicBezTo>
                <a:cubicBezTo>
                  <a:pt x="306" y="250"/>
                  <a:pt x="321" y="246"/>
                  <a:pt x="333" y="238"/>
                </a:cubicBezTo>
                <a:cubicBezTo>
                  <a:pt x="347" y="229"/>
                  <a:pt x="375" y="210"/>
                  <a:pt x="375" y="210"/>
                </a:cubicBezTo>
                <a:cubicBezTo>
                  <a:pt x="388" y="170"/>
                  <a:pt x="391" y="131"/>
                  <a:pt x="354" y="106"/>
                </a:cubicBezTo>
                <a:cubicBezTo>
                  <a:pt x="320" y="55"/>
                  <a:pt x="260" y="35"/>
                  <a:pt x="208" y="9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Freeform 8">
            <a:extLst>
              <a:ext uri="{FF2B5EF4-FFF2-40B4-BE49-F238E27FC236}">
                <a16:creationId xmlns:a16="http://schemas.microsoft.com/office/drawing/2014/main" id="{02B4373C-B477-43BA-B693-6D2ABF7DFC3C}"/>
              </a:ext>
            </a:extLst>
          </p:cNvPr>
          <p:cNvSpPr>
            <a:spLocks/>
          </p:cNvSpPr>
          <p:nvPr/>
        </p:nvSpPr>
        <p:spPr bwMode="auto">
          <a:xfrm>
            <a:off x="6629400" y="1524001"/>
            <a:ext cx="1906588" cy="646113"/>
          </a:xfrm>
          <a:custGeom>
            <a:avLst/>
            <a:gdLst>
              <a:gd name="T0" fmla="*/ 2147483647 w 1201"/>
              <a:gd name="T1" fmla="*/ 2147483647 h 407"/>
              <a:gd name="T2" fmla="*/ 2147483647 w 1201"/>
              <a:gd name="T3" fmla="*/ 2147483647 h 407"/>
              <a:gd name="T4" fmla="*/ 2147483647 w 1201"/>
              <a:gd name="T5" fmla="*/ 2147483647 h 407"/>
              <a:gd name="T6" fmla="*/ 2147483647 w 1201"/>
              <a:gd name="T7" fmla="*/ 2147483647 h 407"/>
              <a:gd name="T8" fmla="*/ 2147483647 w 1201"/>
              <a:gd name="T9" fmla="*/ 2147483647 h 407"/>
              <a:gd name="T10" fmla="*/ 2147483647 w 1201"/>
              <a:gd name="T11" fmla="*/ 2147483647 h 407"/>
              <a:gd name="T12" fmla="*/ 2147483647 w 1201"/>
              <a:gd name="T13" fmla="*/ 2147483647 h 407"/>
              <a:gd name="T14" fmla="*/ 0 w 1201"/>
              <a:gd name="T15" fmla="*/ 2147483647 h 407"/>
              <a:gd name="T16" fmla="*/ 2147483647 w 1201"/>
              <a:gd name="T17" fmla="*/ 2147483647 h 407"/>
              <a:gd name="T18" fmla="*/ 2147483647 w 1201"/>
              <a:gd name="T19" fmla="*/ 2147483647 h 407"/>
              <a:gd name="T20" fmla="*/ 2147483647 w 1201"/>
              <a:gd name="T21" fmla="*/ 2147483647 h 407"/>
              <a:gd name="T22" fmla="*/ 2147483647 w 1201"/>
              <a:gd name="T23" fmla="*/ 2147483647 h 407"/>
              <a:gd name="T24" fmla="*/ 2147483647 w 1201"/>
              <a:gd name="T25" fmla="*/ 2147483647 h 407"/>
              <a:gd name="T26" fmla="*/ 2147483647 w 1201"/>
              <a:gd name="T27" fmla="*/ 2147483647 h 407"/>
              <a:gd name="T28" fmla="*/ 2147483647 w 1201"/>
              <a:gd name="T29" fmla="*/ 2147483647 h 407"/>
              <a:gd name="T30" fmla="*/ 2147483647 w 1201"/>
              <a:gd name="T31" fmla="*/ 2147483647 h 407"/>
              <a:gd name="T32" fmla="*/ 2147483647 w 1201"/>
              <a:gd name="T33" fmla="*/ 2147483647 h 407"/>
              <a:gd name="T34" fmla="*/ 2147483647 w 1201"/>
              <a:gd name="T35" fmla="*/ 2147483647 h 407"/>
              <a:gd name="T36" fmla="*/ 2147483647 w 1201"/>
              <a:gd name="T37" fmla="*/ 2147483647 h 4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1"/>
              <a:gd name="T58" fmla="*/ 0 h 407"/>
              <a:gd name="T59" fmla="*/ 1201 w 1201"/>
              <a:gd name="T60" fmla="*/ 407 h 4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1" h="407">
                <a:moveTo>
                  <a:pt x="951" y="67"/>
                </a:moveTo>
                <a:cubicBezTo>
                  <a:pt x="699" y="57"/>
                  <a:pt x="382" y="0"/>
                  <a:pt x="159" y="74"/>
                </a:cubicBezTo>
                <a:cubicBezTo>
                  <a:pt x="155" y="92"/>
                  <a:pt x="122" y="73"/>
                  <a:pt x="110" y="88"/>
                </a:cubicBezTo>
                <a:cubicBezTo>
                  <a:pt x="101" y="100"/>
                  <a:pt x="82" y="118"/>
                  <a:pt x="68" y="123"/>
                </a:cubicBezTo>
                <a:cubicBezTo>
                  <a:pt x="60" y="126"/>
                  <a:pt x="42" y="147"/>
                  <a:pt x="34" y="151"/>
                </a:cubicBezTo>
                <a:cubicBezTo>
                  <a:pt x="13" y="162"/>
                  <a:pt x="21" y="192"/>
                  <a:pt x="21" y="192"/>
                </a:cubicBezTo>
                <a:cubicBezTo>
                  <a:pt x="16" y="206"/>
                  <a:pt x="12" y="219"/>
                  <a:pt x="7" y="233"/>
                </a:cubicBezTo>
                <a:cubicBezTo>
                  <a:pt x="5" y="240"/>
                  <a:pt x="0" y="254"/>
                  <a:pt x="0" y="254"/>
                </a:cubicBezTo>
                <a:cubicBezTo>
                  <a:pt x="2" y="277"/>
                  <a:pt x="3" y="300"/>
                  <a:pt x="7" y="323"/>
                </a:cubicBezTo>
                <a:cubicBezTo>
                  <a:pt x="16" y="380"/>
                  <a:pt x="85" y="399"/>
                  <a:pt x="132" y="407"/>
                </a:cubicBezTo>
                <a:cubicBezTo>
                  <a:pt x="229" y="405"/>
                  <a:pt x="326" y="404"/>
                  <a:pt x="423" y="400"/>
                </a:cubicBezTo>
                <a:cubicBezTo>
                  <a:pt x="462" y="398"/>
                  <a:pt x="503" y="382"/>
                  <a:pt x="541" y="372"/>
                </a:cubicBezTo>
                <a:cubicBezTo>
                  <a:pt x="611" y="355"/>
                  <a:pt x="697" y="354"/>
                  <a:pt x="770" y="344"/>
                </a:cubicBezTo>
                <a:cubicBezTo>
                  <a:pt x="897" y="327"/>
                  <a:pt x="1037" y="330"/>
                  <a:pt x="1159" y="289"/>
                </a:cubicBezTo>
                <a:cubicBezTo>
                  <a:pt x="1168" y="275"/>
                  <a:pt x="1177" y="261"/>
                  <a:pt x="1186" y="247"/>
                </a:cubicBezTo>
                <a:cubicBezTo>
                  <a:pt x="1191" y="240"/>
                  <a:pt x="1200" y="226"/>
                  <a:pt x="1200" y="226"/>
                </a:cubicBezTo>
                <a:cubicBezTo>
                  <a:pt x="1194" y="182"/>
                  <a:pt x="1201" y="157"/>
                  <a:pt x="1159" y="143"/>
                </a:cubicBezTo>
                <a:cubicBezTo>
                  <a:pt x="1128" y="97"/>
                  <a:pt x="1065" y="82"/>
                  <a:pt x="1013" y="67"/>
                </a:cubicBezTo>
                <a:cubicBezTo>
                  <a:pt x="962" y="52"/>
                  <a:pt x="984" y="44"/>
                  <a:pt x="951" y="67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0">
            <a:extLst>
              <a:ext uri="{FF2B5EF4-FFF2-40B4-BE49-F238E27FC236}">
                <a16:creationId xmlns:a16="http://schemas.microsoft.com/office/drawing/2014/main" id="{3FE11F18-5992-44D3-ADCF-8FD04134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67000"/>
            <a:ext cx="151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chemeClr val="accent2"/>
                </a:solidFill>
                <a:latin typeface="Arial" panose="020B0604020202020204" pitchFamily="34" charset="0"/>
              </a:rPr>
              <a:t>set of methods</a:t>
            </a:r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5CBF4157-D369-4333-9DD3-82179BF0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819400"/>
            <a:ext cx="162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chemeClr val="accent2"/>
                </a:solidFill>
                <a:latin typeface="Arial" panose="020B0604020202020204" pitchFamily="34" charset="0"/>
              </a:rPr>
              <a:t>types for results</a:t>
            </a:r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B34BA008-7C98-4D18-87DC-C8D85C0A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1416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chemeClr val="accent2"/>
                </a:solidFill>
                <a:latin typeface="Arial" panose="020B0604020202020204" pitchFamily="34" charset="0"/>
              </a:rPr>
              <a:t>set of classes</a:t>
            </a:r>
          </a:p>
        </p:txBody>
      </p:sp>
      <p:sp>
        <p:nvSpPr>
          <p:cNvPr id="41998" name="Freeform 14">
            <a:extLst>
              <a:ext uri="{FF2B5EF4-FFF2-40B4-BE49-F238E27FC236}">
                <a16:creationId xmlns:a16="http://schemas.microsoft.com/office/drawing/2014/main" id="{04DA83EE-6A55-47E9-B3D7-5A92B14C05A9}"/>
              </a:ext>
            </a:extLst>
          </p:cNvPr>
          <p:cNvSpPr>
            <a:spLocks/>
          </p:cNvSpPr>
          <p:nvPr/>
        </p:nvSpPr>
        <p:spPr bwMode="auto">
          <a:xfrm>
            <a:off x="8305800" y="2133600"/>
            <a:ext cx="838200" cy="609600"/>
          </a:xfrm>
          <a:custGeom>
            <a:avLst/>
            <a:gdLst>
              <a:gd name="T0" fmla="*/ 2147483647 w 528"/>
              <a:gd name="T1" fmla="*/ 2147483647 h 384"/>
              <a:gd name="T2" fmla="*/ 2147483647 w 528"/>
              <a:gd name="T3" fmla="*/ 2147483647 h 384"/>
              <a:gd name="T4" fmla="*/ 0 w 528"/>
              <a:gd name="T5" fmla="*/ 0 h 384"/>
              <a:gd name="T6" fmla="*/ 0 60000 65536"/>
              <a:gd name="T7" fmla="*/ 0 60000 65536"/>
              <a:gd name="T8" fmla="*/ 0 60000 65536"/>
              <a:gd name="T9" fmla="*/ 0 w 528"/>
              <a:gd name="T10" fmla="*/ 0 h 384"/>
              <a:gd name="T11" fmla="*/ 528 w 52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84">
                <a:moveTo>
                  <a:pt x="528" y="384"/>
                </a:moveTo>
                <a:cubicBezTo>
                  <a:pt x="380" y="320"/>
                  <a:pt x="232" y="256"/>
                  <a:pt x="144" y="192"/>
                </a:cubicBezTo>
                <a:cubicBezTo>
                  <a:pt x="56" y="128"/>
                  <a:pt x="28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AutoShape 15">
            <a:extLst>
              <a:ext uri="{FF2B5EF4-FFF2-40B4-BE49-F238E27FC236}">
                <a16:creationId xmlns:a16="http://schemas.microsoft.com/office/drawing/2014/main" id="{956B27D2-0B55-4840-9B57-C4FD15B1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2209800" cy="533400"/>
          </a:xfrm>
          <a:prstGeom prst="wedgeRoundRectCallout">
            <a:avLst>
              <a:gd name="adj1" fmla="val 45690"/>
              <a:gd name="adj2" fmla="val -166667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rgbClr val="800000"/>
                </a:solidFill>
                <a:latin typeface="Arial" panose="020B0604020202020204" pitchFamily="34" charset="0"/>
              </a:rPr>
              <a:t>The function assigns types to methods</a:t>
            </a:r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531E7375-CD31-4399-8BA2-B53C4F4E82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DAA48824-2ACE-4224-A222-24AA422B6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057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Freeform 18">
            <a:extLst>
              <a:ext uri="{FF2B5EF4-FFF2-40B4-BE49-F238E27FC236}">
                <a16:creationId xmlns:a16="http://schemas.microsoft.com/office/drawing/2014/main" id="{8ACC1E7B-219A-4948-AF25-097DCB5B0E9F}"/>
              </a:ext>
            </a:extLst>
          </p:cNvPr>
          <p:cNvSpPr>
            <a:spLocks/>
          </p:cNvSpPr>
          <p:nvPr/>
        </p:nvSpPr>
        <p:spPr bwMode="auto">
          <a:xfrm>
            <a:off x="5943600" y="1066801"/>
            <a:ext cx="762000" cy="504825"/>
          </a:xfrm>
          <a:custGeom>
            <a:avLst/>
            <a:gdLst>
              <a:gd name="T0" fmla="*/ 2147483647 w 807"/>
              <a:gd name="T1" fmla="*/ 2147483647 h 414"/>
              <a:gd name="T2" fmla="*/ 2147483647 w 807"/>
              <a:gd name="T3" fmla="*/ 2147483647 h 414"/>
              <a:gd name="T4" fmla="*/ 2147483647 w 807"/>
              <a:gd name="T5" fmla="*/ 2147483647 h 414"/>
              <a:gd name="T6" fmla="*/ 2147483647 w 807"/>
              <a:gd name="T7" fmla="*/ 2147483647 h 414"/>
              <a:gd name="T8" fmla="*/ 2147483647 w 807"/>
              <a:gd name="T9" fmla="*/ 2147483647 h 414"/>
              <a:gd name="T10" fmla="*/ 2147483647 w 807"/>
              <a:gd name="T11" fmla="*/ 2147483647 h 414"/>
              <a:gd name="T12" fmla="*/ 2147483647 w 807"/>
              <a:gd name="T13" fmla="*/ 2147483647 h 414"/>
              <a:gd name="T14" fmla="*/ 2147483647 w 807"/>
              <a:gd name="T15" fmla="*/ 2147483647 h 414"/>
              <a:gd name="T16" fmla="*/ 2147483647 w 807"/>
              <a:gd name="T17" fmla="*/ 2147483647 h 414"/>
              <a:gd name="T18" fmla="*/ 2147483647 w 807"/>
              <a:gd name="T19" fmla="*/ 2147483647 h 414"/>
              <a:gd name="T20" fmla="*/ 2147483647 w 807"/>
              <a:gd name="T21" fmla="*/ 2147483647 h 414"/>
              <a:gd name="T22" fmla="*/ 2147483647 w 807"/>
              <a:gd name="T23" fmla="*/ 2147483647 h 414"/>
              <a:gd name="T24" fmla="*/ 2147483647 w 807"/>
              <a:gd name="T25" fmla="*/ 2147483647 h 414"/>
              <a:gd name="T26" fmla="*/ 2147483647 w 807"/>
              <a:gd name="T27" fmla="*/ 2147483647 h 4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7"/>
              <a:gd name="T43" fmla="*/ 0 h 414"/>
              <a:gd name="T44" fmla="*/ 807 w 807"/>
              <a:gd name="T45" fmla="*/ 414 h 4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7" h="414">
                <a:moveTo>
                  <a:pt x="296" y="35"/>
                </a:moveTo>
                <a:cubicBezTo>
                  <a:pt x="249" y="39"/>
                  <a:pt x="203" y="42"/>
                  <a:pt x="157" y="51"/>
                </a:cubicBezTo>
                <a:cubicBezTo>
                  <a:pt x="114" y="67"/>
                  <a:pt x="67" y="73"/>
                  <a:pt x="24" y="89"/>
                </a:cubicBezTo>
                <a:cubicBezTo>
                  <a:pt x="0" y="123"/>
                  <a:pt x="23" y="154"/>
                  <a:pt x="29" y="190"/>
                </a:cubicBezTo>
                <a:cubicBezTo>
                  <a:pt x="37" y="238"/>
                  <a:pt x="38" y="287"/>
                  <a:pt x="51" y="334"/>
                </a:cubicBezTo>
                <a:cubicBezTo>
                  <a:pt x="54" y="345"/>
                  <a:pt x="52" y="360"/>
                  <a:pt x="61" y="366"/>
                </a:cubicBezTo>
                <a:cubicBezTo>
                  <a:pt x="99" y="391"/>
                  <a:pt x="135" y="404"/>
                  <a:pt x="179" y="414"/>
                </a:cubicBezTo>
                <a:cubicBezTo>
                  <a:pt x="321" y="412"/>
                  <a:pt x="463" y="412"/>
                  <a:pt x="605" y="409"/>
                </a:cubicBezTo>
                <a:cubicBezTo>
                  <a:pt x="631" y="408"/>
                  <a:pt x="680" y="393"/>
                  <a:pt x="680" y="393"/>
                </a:cubicBezTo>
                <a:cubicBezTo>
                  <a:pt x="696" y="387"/>
                  <a:pt x="728" y="377"/>
                  <a:pt x="728" y="377"/>
                </a:cubicBezTo>
                <a:cubicBezTo>
                  <a:pt x="743" y="362"/>
                  <a:pt x="759" y="352"/>
                  <a:pt x="771" y="334"/>
                </a:cubicBezTo>
                <a:cubicBezTo>
                  <a:pt x="807" y="218"/>
                  <a:pt x="785" y="150"/>
                  <a:pt x="685" y="105"/>
                </a:cubicBezTo>
                <a:cubicBezTo>
                  <a:pt x="621" y="41"/>
                  <a:pt x="532" y="30"/>
                  <a:pt x="445" y="25"/>
                </a:cubicBezTo>
                <a:cubicBezTo>
                  <a:pt x="392" y="17"/>
                  <a:pt x="342" y="0"/>
                  <a:pt x="296" y="35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AutoShape 19">
            <a:extLst>
              <a:ext uri="{FF2B5EF4-FFF2-40B4-BE49-F238E27FC236}">
                <a16:creationId xmlns:a16="http://schemas.microsoft.com/office/drawing/2014/main" id="{C6B930E0-B1A4-4440-8DBF-0CC395A9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914400"/>
            <a:ext cx="914400" cy="381000"/>
          </a:xfrm>
          <a:prstGeom prst="wedgeRoundRectCallout">
            <a:avLst>
              <a:gd name="adj1" fmla="val -251042"/>
              <a:gd name="adj2" fmla="val 3375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23293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7E4B17-6F66-40E5-B9DB-76643CBA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Grounding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7774AA-87B3-45BA-9B0C-DC6A9AE2D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A5D02-44E6-4DD4-952D-BB7D97FF7E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57CD-F577-407B-ABCF-C8DC498B95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>
            <a:extLst>
              <a:ext uri="{FF2B5EF4-FFF2-40B4-BE49-F238E27FC236}">
                <a16:creationId xmlns:a16="http://schemas.microsoft.com/office/drawing/2014/main" id="{013C610A-4E7A-4CAA-973B-6249058EF3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A2608122-08A5-41E6-B816-54C4DD36A230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688C7F3C-2DAB-42E2-8A37-18D2CEBD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AA84F0AC-F0C0-42DA-B6D4-D8293E9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5AF6A69A-BCDF-49DD-B122-90C1C7236796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40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7CCC9397-C70E-4DAD-9A5F-9E436DB62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Semantics (cont’d)</a:t>
            </a:r>
          </a:p>
        </p:txBody>
      </p:sp>
      <p:sp>
        <p:nvSpPr>
          <p:cNvPr id="43014" name="Text Box 3">
            <a:extLst>
              <a:ext uri="{FF2B5EF4-FFF2-40B4-BE49-F238E27FC236}">
                <a16:creationId xmlns:a16="http://schemas.microsoft.com/office/drawing/2014/main" id="{5AEACE91-769C-4E98-B144-8AF4A11F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066800"/>
            <a:ext cx="7788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  The well-typing condition: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   o[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Wingdings" panose="05000000000000000000" pitchFamily="2" charset="2"/>
              </a:rPr>
              <a:t>-&gt;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v] is </a:t>
            </a:r>
            <a:r>
              <a:rPr lang="en-US" altLang="en-US" sz="2400" b="1" i="1">
                <a:latin typeface="Times New Roman" panose="02020603050405020304" pitchFamily="18" charset="0"/>
                <a:sym typeface="Wingdings" panose="05000000000000000000" pitchFamily="2" charset="2"/>
              </a:rPr>
              <a:t>well-typed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             iff  whenever  o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 then  v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)(c))</a:t>
            </a:r>
          </a:p>
          <a:p>
            <a:pPr eaLnBrk="1" hangingPunct="1"/>
            <a:endParaRPr lang="en-US" altLang="en-US" sz="2400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well-typed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every true object atom is well-typed.</a:t>
            </a:r>
          </a:p>
          <a:p>
            <a:pPr eaLnBrk="1" hangingPunct="1"/>
            <a:endParaRPr lang="en-US" altLang="en-US" sz="2400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Here we want 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=&gt;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 o[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-&gt;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v],  o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to imply   v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buFont typeface="Symbol" panose="05050102010706020507" pitchFamily="18" charset="2"/>
              <a:buChar char=" 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I.e., typing is a constraint</a:t>
            </a:r>
          </a:p>
        </p:txBody>
      </p:sp>
    </p:spTree>
    <p:extLst>
      <p:ext uri="{BB962C8B-B14F-4D97-AF65-F5344CB8AC3E}">
        <p14:creationId xmlns:p14="http://schemas.microsoft.com/office/powerpoint/2010/main" val="3549383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74B7145F-607C-4365-8CB5-FFC5E8160D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7E4F0CBF-AB75-45AF-937E-51114E352B70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B274D1A0-F566-4572-A90B-E23E1D49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591D3108-DD48-4D9F-932E-4F276F01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CBE74C50-E065-4CAC-90F8-BD310149C4EC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41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AEBABDD7-C1C6-494F-9DA7-653C941A0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Semantics (cont’d)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FFAAE11F-0B8E-4061-81D6-63DE2B771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|=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P /\ Q  iff</a:t>
            </a:r>
            <a:r>
              <a:rPr lang="en-US" altLang="en-US"/>
              <a:t> 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P  and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Q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|=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P \/ Q  iff</a:t>
            </a:r>
            <a:r>
              <a:rPr lang="en-US" altLang="en-US"/>
              <a:t> 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P  or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Q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|=</a:t>
            </a:r>
            <a:r>
              <a:rPr lang="en-US" altLang="en-US"/>
              <a:t> 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altLang="en-US">
                <a:cs typeface="Times New Roman" panose="02020603050405020304" pitchFamily="18" charset="0"/>
              </a:rPr>
              <a:t>P  iff</a:t>
            </a:r>
            <a:r>
              <a:rPr lang="en-US" altLang="en-US"/>
              <a:t>   not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P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|=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?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en-US">
                <a:cs typeface="Times New Roman" panose="02020603050405020304" pitchFamily="18" charset="0"/>
              </a:rPr>
              <a:t>P  iff</a:t>
            </a:r>
            <a:r>
              <a:rPr lang="en-US" altLang="en-US"/>
              <a:t>   </a:t>
            </a:r>
            <a:r>
              <a:rPr lang="en-US" altLang="en-US">
                <a:cs typeface="Times New Roman" panose="02020603050405020304" pitchFamily="18" charset="0"/>
              </a:rPr>
              <a:t>for all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c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cs typeface="Times New Roman" panose="02020603050405020304" pitchFamily="18" charset="0"/>
              </a:rPr>
              <a:t> HB,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P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>
              <a:latin typeface="Symbol" panose="05050102010706020507" pitchFamily="18" charset="2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altLang="en-US" sz="2400">
                <a:cs typeface="Times New Roman" panose="02020603050405020304" pitchFamily="18" charset="0"/>
              </a:rPr>
              <a:t>is P with </a:t>
            </a:r>
            <a:r>
              <a:rPr lang="en-US" altLang="en-US" sz="2400" i="1"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cs typeface="Times New Roman" panose="02020603050405020304" pitchFamily="18" charset="0"/>
              </a:rPr>
              <a:t> free occurrences of ?X replaced with c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|=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?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en-US">
                <a:cs typeface="Times New Roman" panose="02020603050405020304" pitchFamily="18" charset="0"/>
              </a:rPr>
              <a:t>P  iff</a:t>
            </a:r>
            <a:r>
              <a:rPr lang="en-US" altLang="en-US"/>
              <a:t>   </a:t>
            </a:r>
            <a:r>
              <a:rPr lang="en-US" altLang="en-US">
                <a:cs typeface="Times New Roman" panose="02020603050405020304" pitchFamily="18" charset="0"/>
              </a:rPr>
              <a:t>for some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c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cs typeface="Times New Roman" panose="02020603050405020304" pitchFamily="18" charset="0"/>
              </a:rPr>
              <a:t> HB,  </a:t>
            </a:r>
            <a:r>
              <a:rPr lang="en-US" altLang="en-US" b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|=</a:t>
            </a:r>
            <a:r>
              <a:rPr lang="en-US" altLang="en-US">
                <a:cs typeface="Times New Roman" panose="02020603050405020304" pitchFamily="18" charset="0"/>
              </a:rPr>
              <a:t> P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>
              <a:latin typeface="Symbol" panose="05050102010706020507" pitchFamily="18" charset="2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altLang="en-US" sz="2400">
                <a:cs typeface="Times New Roman" panose="02020603050405020304" pitchFamily="18" charset="0"/>
              </a:rPr>
              <a:t>is P with </a:t>
            </a:r>
            <a:r>
              <a:rPr lang="en-US" altLang="en-US" sz="2400" i="1">
                <a:cs typeface="Times New Roman" panose="02020603050405020304" pitchFamily="18" charset="0"/>
              </a:rPr>
              <a:t>some</a:t>
            </a:r>
            <a:r>
              <a:rPr lang="en-US" altLang="en-US" sz="2400">
                <a:cs typeface="Times New Roman" panose="02020603050405020304" pitchFamily="18" charset="0"/>
              </a:rPr>
              <a:t> free occurrence of ?X replaced with c</a:t>
            </a: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11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7082A3A9-40AD-44E7-B1B2-79555C1681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1240F6C8-89ED-4C44-8F75-ACB69BA66B9D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81645B4C-D08E-4CFE-984C-AAEB4F8D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8F96CA75-A2C2-4F9E-BFDA-8905BA34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1FB8BC6E-B369-40D0-8E10-4EE3C6D1B7C6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42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D18DEC40-5BC3-497C-B81F-01A07E2B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HiLog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A436411C-8E3B-4584-9712-542BD4992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458200" cy="5059363"/>
          </a:xfrm>
        </p:spPr>
        <p:txBody>
          <a:bodyPr/>
          <a:lstStyle/>
          <a:p>
            <a:pPr eaLnBrk="1" hangingPunct="1"/>
            <a:r>
              <a:rPr lang="en-US" altLang="en-US"/>
              <a:t>Allows certain forms of logically clean meta-programming</a:t>
            </a:r>
          </a:p>
          <a:p>
            <a:pPr eaLnBrk="1" hangingPunct="1"/>
            <a:r>
              <a:rPr lang="en-US" altLang="en-US"/>
              <a:t>Syntactically appears to be higher-order, but semantically is first-order and tractable</a:t>
            </a:r>
          </a:p>
          <a:p>
            <a:pPr eaLnBrk="1" hangingPunct="1"/>
            <a:r>
              <a:rPr lang="en-US" altLang="en-US"/>
              <a:t>Has sound and complete proof theory</a:t>
            </a:r>
          </a:p>
          <a:p>
            <a:pPr eaLnBrk="1" hangingPunct="1"/>
            <a:r>
              <a:rPr lang="en-US" altLang="en-US"/>
              <a:t>[Chen,Kifer,Warren, HiLog: A Foundation for Higher-Order Logic Programming,  J. of Logic Programming, 1993]</a:t>
            </a:r>
          </a:p>
          <a:p>
            <a:pPr lvl="1" eaLnBrk="1" hangingPunct="1"/>
            <a:r>
              <a:rPr lang="en-US" altLang="en-US"/>
              <a:t>The recent work on SKIF and Common Logic (Hayes et. al.) is a rediscovery of </a:t>
            </a:r>
            <a:r>
              <a:rPr lang="en-US" altLang="en-US">
                <a:latin typeface="Comic Sans MS" panose="030F0702030302020204" pitchFamily="66" charset="0"/>
              </a:rPr>
              <a:t>HiLog</a:t>
            </a:r>
            <a:r>
              <a:rPr lang="en-US" altLang="en-US"/>
              <a:t> with very minor differences – 12 years later!</a:t>
            </a:r>
          </a:p>
        </p:txBody>
      </p:sp>
    </p:spTree>
    <p:extLst>
      <p:ext uri="{BB962C8B-B14F-4D97-AF65-F5344CB8AC3E}">
        <p14:creationId xmlns:p14="http://schemas.microsoft.com/office/powerpoint/2010/main" val="1481778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>
            <a:extLst>
              <a:ext uri="{FF2B5EF4-FFF2-40B4-BE49-F238E27FC236}">
                <a16:creationId xmlns:a16="http://schemas.microsoft.com/office/drawing/2014/main" id="{68FF83E0-49A2-452E-8C2E-E76846C838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3A27FF37-93C3-4DB9-B9F9-76E6409A2EBE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CD32789D-25EE-4716-8528-13427F75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0332D3C4-0336-41B2-A560-9935D523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5705CF63-F92A-4CEF-BFF1-ABBE8C2F9FD1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43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DACA1464-3863-4886-976F-87940189F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Examples of HiLog</a:t>
            </a:r>
          </a:p>
        </p:txBody>
      </p:sp>
      <p:sp>
        <p:nvSpPr>
          <p:cNvPr id="60422" name="Text Box 3">
            <a:extLst>
              <a:ext uri="{FF2B5EF4-FFF2-40B4-BE49-F238E27FC236}">
                <a16:creationId xmlns:a16="http://schemas.microsoft.com/office/drawing/2014/main" id="{4E869476-8B11-4A4F-B227-ABA835E0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1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Variables over predicates and function symbols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     p(?X,?Y)</a:t>
            </a:r>
            <a:r>
              <a:rPr lang="en-US" altLang="en-US" sz="2400">
                <a:latin typeface="Fixed Miriam Transparent" pitchFamily="49" charset="-79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i="1">
                <a:latin typeface="Times New Roman" panose="02020603050405020304" pitchFamily="18" charset="0"/>
              </a:rPr>
              <a:t>  </a:t>
            </a:r>
            <a:r>
              <a:rPr lang="en-US" altLang="en-US" sz="2400">
                <a:latin typeface="Times New Roman" panose="02020603050405020304" pitchFamily="18" charset="0"/>
              </a:rPr>
              <a:t>?X(a,?Z), ?Y(?Z(b)).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Variables over atomic formulas (</a:t>
            </a:r>
            <a:r>
              <a:rPr lang="en-US" altLang="en-US" sz="2400" i="1">
                <a:latin typeface="Times New Roman" panose="02020603050405020304" pitchFamily="18" charset="0"/>
              </a:rPr>
              <a:t>reification</a:t>
            </a:r>
            <a:r>
              <a:rPr lang="en-US" altLang="en-US" sz="2400" b="1">
                <a:latin typeface="Times New Roman" panose="02020603050405020304" pitchFamily="18" charset="0"/>
              </a:rPr>
              <a:t>):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     </a:t>
            </a:r>
            <a:r>
              <a:rPr lang="en-US" altLang="en-US" sz="2400">
                <a:latin typeface="Times New Roman" panose="02020603050405020304" pitchFamily="18" charset="0"/>
              </a:rPr>
              <a:t>call(?X)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lang="en-US" altLang="en-US" sz="2400">
                <a:latin typeface="Times New Roman" panose="02020603050405020304" pitchFamily="18" charset="0"/>
              </a:rPr>
              <a:t> ?X.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A use of</a:t>
            </a:r>
            <a:r>
              <a:rPr lang="en-US" altLang="en-US" sz="2400" b="1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HiLog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in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 b="1"/>
              <a:t>FLORA-</a:t>
            </a:r>
            <a:r>
              <a:rPr lang="en-US" altLang="en-US" sz="2000" b="1">
                <a:latin typeface="Times New Roman" panose="02020603050405020304" pitchFamily="18" charset="0"/>
              </a:rPr>
              <a:t>2 </a:t>
            </a:r>
            <a:r>
              <a:rPr lang="en-US" altLang="en-US" sz="2400" b="1">
                <a:latin typeface="Times New Roman" panose="02020603050405020304" pitchFamily="18" charset="0"/>
              </a:rPr>
              <a:t> (</a:t>
            </a:r>
            <a:r>
              <a:rPr lang="en-US" altLang="en-US" sz="2400">
                <a:latin typeface="Times New Roman" panose="02020603050405020304" pitchFamily="18" charset="0"/>
              </a:rPr>
              <a:t>e.g.,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querying of schema</a:t>
            </a:r>
            <a:r>
              <a:rPr lang="en-US" altLang="en-US" sz="2400" b="1">
                <a:latin typeface="Times New Roman" panose="02020603050405020304" pitchFamily="18" charset="0"/>
              </a:rPr>
              <a:t>):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     ?</a:t>
            </a:r>
            <a:r>
              <a:rPr lang="en-US" altLang="en-US" sz="2400">
                <a:latin typeface="Times New Roman" panose="02020603050405020304" pitchFamily="18" charset="0"/>
              </a:rPr>
              <a:t>O[</a:t>
            </a:r>
            <a:r>
              <a:rPr lang="en-US" altLang="en-US" sz="2400" i="1">
                <a:latin typeface="Times New Roman" panose="02020603050405020304" pitchFamily="18" charset="0"/>
              </a:rPr>
              <a:t>unaryMethods</a:t>
            </a:r>
            <a:r>
              <a:rPr lang="en-US" altLang="en-US" sz="2400">
                <a:latin typeface="Times New Roman" panose="02020603050405020304" pitchFamily="18" charset="0"/>
              </a:rPr>
              <a:t>(?Class)</a:t>
            </a:r>
            <a:r>
              <a:rPr lang="en-US" altLang="en-US" sz="180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80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?M]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altLang="en-US" sz="2400" b="1" i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</a:p>
          <a:p>
            <a:pPr eaLnBrk="1" hangingPunct="1"/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?O[?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(?)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V],  ?V</a:t>
            </a:r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?Class.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0423" name="AutoShape 4">
            <a:extLst>
              <a:ext uri="{FF2B5EF4-FFF2-40B4-BE49-F238E27FC236}">
                <a16:creationId xmlns:a16="http://schemas.microsoft.com/office/drawing/2014/main" id="{0D96523B-81AE-49CF-AE6A-C7E17EF8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2133600" cy="609600"/>
          </a:xfrm>
          <a:prstGeom prst="wedgeRoundRectCallout">
            <a:avLst>
              <a:gd name="adj1" fmla="val 37204"/>
              <a:gd name="adj2" fmla="val -120051"/>
              <a:gd name="adj3" fmla="val 16667"/>
            </a:avLst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Meta-variable: ranges over method names</a:t>
            </a:r>
          </a:p>
        </p:txBody>
      </p:sp>
    </p:spTree>
    <p:extLst>
      <p:ext uri="{BB962C8B-B14F-4D97-AF65-F5344CB8AC3E}">
        <p14:creationId xmlns:p14="http://schemas.microsoft.com/office/powerpoint/2010/main" val="3753925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AF6227ED-DD0A-41D7-90ED-5785DAB18D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E7475E62-514C-4090-9C35-32753A7B9F22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BD46B97A-5D92-432A-9BE9-79608654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1A7E8438-ADD8-495B-A2A6-23CB3EA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E4A75FE5-61BB-4C6D-B656-0CCE601C4658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44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4C7E0BC3-9EFE-4E74-B13C-BBF0148F3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Syntax and Semantics of HiLog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82648EA5-75AE-4770-8B0C-9FD35A403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1"/>
            <a:ext cx="8610600" cy="5059363"/>
          </a:xfrm>
        </p:spPr>
        <p:txBody>
          <a:bodyPr/>
          <a:lstStyle/>
          <a:p>
            <a:pPr eaLnBrk="1" hangingPunct="1"/>
            <a:r>
              <a:rPr lang="en-US" altLang="en-US"/>
              <a:t>In predicate logic, predicates and functions are disjoint, but predicate expressions (</a:t>
            </a:r>
            <a:r>
              <a:rPr lang="en-US" altLang="en-US" i="1"/>
              <a:t>atomic formulas</a:t>
            </a:r>
            <a:r>
              <a:rPr lang="en-US" altLang="en-US"/>
              <a:t>) and functional expressions (</a:t>
            </a:r>
            <a:r>
              <a:rPr lang="en-US" altLang="en-US" i="1"/>
              <a:t>function terms</a:t>
            </a:r>
            <a:r>
              <a:rPr lang="en-US" altLang="en-US"/>
              <a:t>) have the same syntax:  e.g., p(?X, f(a,b))  vs.  g(?X,f(a,b))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HiLog</a:t>
            </a:r>
            <a:r>
              <a:rPr lang="en-US" altLang="en-US"/>
              <a:t> makes no distinction between predicates and function symbols and atomic formulas are indistinguishable from function terms</a:t>
            </a:r>
          </a:p>
        </p:txBody>
      </p:sp>
    </p:spTree>
    <p:extLst>
      <p:ext uri="{BB962C8B-B14F-4D97-AF65-F5344CB8AC3E}">
        <p14:creationId xmlns:p14="http://schemas.microsoft.com/office/powerpoint/2010/main" val="43892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BE5DBEFF-CE47-4D8C-8FA7-97E808D3F8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479F5941-0F51-4897-A77B-BEBAD2F6ED56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CA2A515F-8BE8-4DD4-BA43-B5661BFA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9BA16762-22BB-4AE6-8796-7D48800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23E547BF-089B-4262-93E1-34B4895DF297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45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3DB7998C-66E5-4A0A-A2E3-C14B263A6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Relationship to Predicate Logic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EB6491B9-DB2D-47F9-AE96-6A054E7A4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305800" cy="5059363"/>
          </a:xfrm>
        </p:spPr>
        <p:txBody>
          <a:bodyPr/>
          <a:lstStyle/>
          <a:p>
            <a:pPr eaLnBrk="1" hangingPunct="1"/>
            <a:r>
              <a:rPr lang="en-US" altLang="en-US"/>
              <a:t>|=</a:t>
            </a:r>
            <a:r>
              <a:rPr lang="en-US" altLang="en-US" baseline="-25000"/>
              <a:t>classical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   implies  </a:t>
            </a:r>
            <a:r>
              <a:rPr lang="en-US" altLang="en-US"/>
              <a:t> |=</a:t>
            </a:r>
            <a:r>
              <a:rPr lang="en-US" altLang="en-US" baseline="-25000"/>
              <a:t>hilog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</a:t>
            </a:r>
            <a:r>
              <a:rPr lang="en-US" altLang="en-US"/>
              <a:t> </a:t>
            </a:r>
            <a:endParaRPr lang="en-US" altLang="en-US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/>
              <a:t>|=</a:t>
            </a:r>
            <a:r>
              <a:rPr lang="en-US" altLang="en-US" baseline="-25000"/>
              <a:t>hilog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</a:t>
            </a:r>
            <a:r>
              <a:rPr lang="en-US" altLang="en-US"/>
              <a:t>  does </a:t>
            </a:r>
            <a:r>
              <a:rPr lang="en-US" altLang="en-US" b="1" i="1"/>
              <a:t>not</a:t>
            </a:r>
            <a:r>
              <a:rPr lang="en-US" altLang="en-US"/>
              <a:t> imply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 |=</a:t>
            </a:r>
            <a:r>
              <a:rPr lang="en-US" altLang="en-US" baseline="-25000"/>
              <a:t>classical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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 (q(a)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&lt;-&gt;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r(a))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</a:t>
            </a:r>
            <a:r>
              <a:rPr lang="en-US" altLang="en-US"/>
              <a:t>X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</a:t>
            </a:r>
            <a:r>
              <a:rPr lang="en-US" altLang="en-US"/>
              <a:t>Y(X=Y)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is valid in HiLog but not in predicate logic</a:t>
            </a:r>
          </a:p>
          <a:p>
            <a:pPr eaLnBrk="1" hangingPunct="1"/>
            <a:r>
              <a:rPr lang="en-US" altLang="en-US"/>
              <a:t>But:</a:t>
            </a:r>
          </a:p>
          <a:p>
            <a:pPr lvl="1" eaLnBrk="1" hangingPunct="1"/>
            <a:r>
              <a:rPr lang="en-US" altLang="en-US"/>
              <a:t>|=</a:t>
            </a:r>
            <a:r>
              <a:rPr lang="en-US" altLang="en-US" baseline="-25000"/>
              <a:t>hilog </a:t>
            </a:r>
            <a:r>
              <a:rPr lang="en-US" altLang="en-US">
                <a:sym typeface="Symbol" panose="05050102010706020507" pitchFamily="18" charset="2"/>
              </a:rPr>
              <a:t></a:t>
            </a:r>
            <a:r>
              <a:rPr lang="en-US" altLang="en-US"/>
              <a:t> implies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 |=</a:t>
            </a:r>
            <a:r>
              <a:rPr lang="en-US" altLang="en-US" baseline="-25000"/>
              <a:t>classical </a:t>
            </a:r>
            <a:r>
              <a:rPr lang="en-US" altLang="en-US">
                <a:sym typeface="Symbol" panose="05050102010706020507" pitchFamily="18" charset="2"/>
              </a:rPr>
              <a:t></a:t>
            </a:r>
            <a:r>
              <a:rPr lang="en-US" altLang="en-US"/>
              <a:t> ,  except for formulas that are true in every interpretation with at least </a:t>
            </a:r>
            <a:r>
              <a:rPr lang="el-GR" altLang="en-US">
                <a:cs typeface="Times New Roman" panose="02020603050405020304" pitchFamily="18" charset="0"/>
              </a:rPr>
              <a:t>γ</a:t>
            </a:r>
            <a:r>
              <a:rPr lang="en-US" altLang="en-US"/>
              <a:t> elements in the domain (for some </a:t>
            </a:r>
            <a:r>
              <a:rPr lang="el-GR" altLang="en-US">
                <a:cs typeface="Times New Roman" panose="02020603050405020304" pitchFamily="18" charset="0"/>
              </a:rPr>
              <a:t>γ</a:t>
            </a:r>
            <a:r>
              <a:rPr lang="en-US" altLang="en-US"/>
              <a:t> &gt;0), but are false in some interpretation that has less than </a:t>
            </a:r>
            <a:r>
              <a:rPr lang="el-GR" altLang="en-US">
                <a:cs typeface="Times New Roman" panose="02020603050405020304" pitchFamily="18" charset="0"/>
              </a:rPr>
              <a:t>γ</a:t>
            </a:r>
            <a:r>
              <a:rPr lang="en-US" altLang="en-US">
                <a:cs typeface="Times New Roman" panose="02020603050405020304" pitchFamily="18" charset="0"/>
              </a:rPr>
              <a:t> elements</a:t>
            </a:r>
            <a:r>
              <a:rPr lang="en-US" altLang="en-US"/>
              <a:t> [Chen,Kifer,Warren  JLP-93].</a:t>
            </a:r>
          </a:p>
          <a:p>
            <a:pPr lvl="1" eaLnBrk="1" hangingPunct="1"/>
            <a:r>
              <a:rPr lang="en-US" altLang="en-US"/>
              <a:t>Examples: Horn clauses without “=</a:t>
            </a:r>
            <a:r>
              <a:rPr lang="en-US" altLang="en-US">
                <a:cs typeface="Times New Roman" panose="02020603050405020304" pitchFamily="18" charset="0"/>
              </a:rPr>
              <a:t>”</a:t>
            </a:r>
            <a:r>
              <a:rPr lang="en-US" altLang="en-US"/>
              <a:t>  in the head;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                Any set of “=</a:t>
            </a:r>
            <a:r>
              <a:rPr lang="en-US" altLang="en-US">
                <a:cs typeface="Times New Roman" panose="02020603050405020304" pitchFamily="18" charset="0"/>
              </a:rPr>
              <a:t>”</a:t>
            </a:r>
            <a:r>
              <a:rPr lang="en-US" altLang="en-US"/>
              <a:t>-free formulas</a:t>
            </a:r>
          </a:p>
        </p:txBody>
      </p:sp>
    </p:spTree>
    <p:extLst>
      <p:ext uri="{BB962C8B-B14F-4D97-AF65-F5344CB8AC3E}">
        <p14:creationId xmlns:p14="http://schemas.microsoft.com/office/powerpoint/2010/main" val="2211586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>
            <a:extLst>
              <a:ext uri="{FF2B5EF4-FFF2-40B4-BE49-F238E27FC236}">
                <a16:creationId xmlns:a16="http://schemas.microsoft.com/office/drawing/2014/main" id="{C34DD554-4651-44E2-9458-9DD5B087BF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73754368-DB00-4067-8EE5-D6706D03DAAD}" type="datetime1">
              <a:rPr lang="en-US" altLang="en-US" sz="1400">
                <a:latin typeface="Courier New" panose="02070309020205020404" pitchFamily="49" charset="0"/>
              </a:rPr>
              <a:pPr eaLnBrk="1" hangingPunct="1"/>
              <a:t>6/19/2018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8DC6EF1B-4377-43AD-8061-09ED8B1F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r>
              <a:rPr lang="en-US" altLang="en-US" sz="1400"/>
              <a:t>FLORA-2 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</a:rPr>
              <a:t>Tutorial</a:t>
            </a:r>
            <a:r>
              <a:rPr lang="en-US" altLang="en-US" sz="1400">
                <a:latin typeface="Arial" panose="020B0604020202020204" pitchFamily="34" charset="0"/>
              </a:rPr>
              <a:t>      </a:t>
            </a:r>
            <a:r>
              <a:rPr lang="en-US" altLang="en-US" i="1">
                <a:latin typeface="Courier New" panose="02070309020205020404" pitchFamily="49" charset="0"/>
              </a:rPr>
              <a:t>2004 - 2007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Courier New" panose="02070309020205020404" pitchFamily="49" charset="0"/>
              </a:rPr>
              <a:t>©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Courier New" panose="02070309020205020404" pitchFamily="49" charset="0"/>
              </a:rPr>
              <a:t>Michael</a:t>
            </a:r>
            <a:r>
              <a:rPr lang="en-US" altLang="en-US" i="1">
                <a:latin typeface="Arial Narrow" panose="020B0606020202030204" pitchFamily="34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</a:rPr>
              <a:t>Kifer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10C57DEC-3F56-4147-870A-6980641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/>
            <a:fld id="{06E84F72-2293-4C96-B86E-A294188AC846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46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75723D14-FB4F-41D1-9588-1040996E2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Reification: </a:t>
            </a:r>
            <a:br>
              <a:rPr lang="en-US" altLang="en-US"/>
            </a:br>
            <a:r>
              <a:rPr lang="en-US" altLang="en-US" sz="3600"/>
              <a:t>An</a:t>
            </a:r>
            <a:r>
              <a:rPr lang="en-US" altLang="en-US"/>
              <a:t> </a:t>
            </a:r>
            <a:r>
              <a:rPr lang="en-US" altLang="en-US" sz="3200"/>
              <a:t>Application of HiLog to F-logic</a:t>
            </a:r>
          </a:p>
        </p:txBody>
      </p:sp>
      <p:sp>
        <p:nvSpPr>
          <p:cNvPr id="66566" name="Text Box 3">
            <a:extLst>
              <a:ext uri="{FF2B5EF4-FFF2-40B4-BE49-F238E27FC236}">
                <a16:creationId xmlns:a16="http://schemas.microsoft.com/office/drawing/2014/main" id="{CEE8FFF7-3704-4345-98E6-B383B81C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1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Reification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: makes an object out of a statement:</a:t>
            </a:r>
            <a:endParaRPr lang="en-US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	         john[</a:t>
            </a:r>
            <a:r>
              <a:rPr lang="en-US" altLang="en-US" sz="2400" i="1">
                <a:latin typeface="Times New Roman" panose="02020603050405020304" pitchFamily="18" charset="0"/>
                <a:sym typeface="Wingdings" panose="05000000000000000000" pitchFamily="2" charset="2"/>
              </a:rPr>
              <a:t>believes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 b="1">
                <a:solidFill>
                  <a:srgbClr val="9900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${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mary[</a:t>
            </a:r>
            <a:r>
              <a:rPr lang="en-US" altLang="en-US" sz="2400" i="1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likes </a:t>
            </a:r>
            <a:r>
              <a:rPr lang="en-US" altLang="en-US" sz="2400">
                <a:solidFill>
                  <a:srgbClr val="3366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bob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3366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en-US" sz="2400" b="1">
                <a:solidFill>
                  <a:srgbClr val="9900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 ]</a:t>
            </a:r>
          </a:p>
          <a:p>
            <a:pPr eaLnBrk="1" hangingPunct="1"/>
            <a:endParaRPr lang="en-US" altLang="en-US" sz="12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Introduced in [Yang &amp; Kifer, ODBASE 2002]</a:t>
            </a:r>
          </a:p>
        </p:txBody>
      </p:sp>
      <p:sp>
        <p:nvSpPr>
          <p:cNvPr id="66567" name="Freeform 6">
            <a:extLst>
              <a:ext uri="{FF2B5EF4-FFF2-40B4-BE49-F238E27FC236}">
                <a16:creationId xmlns:a16="http://schemas.microsoft.com/office/drawing/2014/main" id="{3E333B87-9790-4298-99CD-58A404FB14EF}"/>
              </a:ext>
            </a:extLst>
          </p:cNvPr>
          <p:cNvSpPr>
            <a:spLocks/>
          </p:cNvSpPr>
          <p:nvPr/>
        </p:nvSpPr>
        <p:spPr bwMode="auto">
          <a:xfrm>
            <a:off x="5410200" y="1752601"/>
            <a:ext cx="3195638" cy="803275"/>
          </a:xfrm>
          <a:custGeom>
            <a:avLst/>
            <a:gdLst>
              <a:gd name="T0" fmla="*/ 2147483647 w 2013"/>
              <a:gd name="T1" fmla="*/ 2147483647 h 506"/>
              <a:gd name="T2" fmla="*/ 2147483647 w 2013"/>
              <a:gd name="T3" fmla="*/ 2147483647 h 506"/>
              <a:gd name="T4" fmla="*/ 2147483647 w 2013"/>
              <a:gd name="T5" fmla="*/ 0 h 506"/>
              <a:gd name="T6" fmla="*/ 2147483647 w 2013"/>
              <a:gd name="T7" fmla="*/ 2147483647 h 506"/>
              <a:gd name="T8" fmla="*/ 2147483647 w 2013"/>
              <a:gd name="T9" fmla="*/ 2147483647 h 506"/>
              <a:gd name="T10" fmla="*/ 2147483647 w 2013"/>
              <a:gd name="T11" fmla="*/ 2147483647 h 506"/>
              <a:gd name="T12" fmla="*/ 2147483647 w 2013"/>
              <a:gd name="T13" fmla="*/ 2147483647 h 506"/>
              <a:gd name="T14" fmla="*/ 2147483647 w 2013"/>
              <a:gd name="T15" fmla="*/ 2147483647 h 506"/>
              <a:gd name="T16" fmla="*/ 2147483647 w 2013"/>
              <a:gd name="T17" fmla="*/ 2147483647 h 506"/>
              <a:gd name="T18" fmla="*/ 2147483647 w 2013"/>
              <a:gd name="T19" fmla="*/ 2147483647 h 506"/>
              <a:gd name="T20" fmla="*/ 2147483647 w 2013"/>
              <a:gd name="T21" fmla="*/ 2147483647 h 506"/>
              <a:gd name="T22" fmla="*/ 2147483647 w 2013"/>
              <a:gd name="T23" fmla="*/ 2147483647 h 506"/>
              <a:gd name="T24" fmla="*/ 2147483647 w 2013"/>
              <a:gd name="T25" fmla="*/ 2147483647 h 506"/>
              <a:gd name="T26" fmla="*/ 2147483647 w 2013"/>
              <a:gd name="T27" fmla="*/ 2147483647 h 506"/>
              <a:gd name="T28" fmla="*/ 2147483647 w 2013"/>
              <a:gd name="T29" fmla="*/ 2147483647 h 506"/>
              <a:gd name="T30" fmla="*/ 2147483647 w 2013"/>
              <a:gd name="T31" fmla="*/ 2147483647 h 506"/>
              <a:gd name="T32" fmla="*/ 2147483647 w 2013"/>
              <a:gd name="T33" fmla="*/ 2147483647 h 506"/>
              <a:gd name="T34" fmla="*/ 2147483647 w 2013"/>
              <a:gd name="T35" fmla="*/ 2147483647 h 506"/>
              <a:gd name="T36" fmla="*/ 2147483647 w 2013"/>
              <a:gd name="T37" fmla="*/ 2147483647 h 506"/>
              <a:gd name="T38" fmla="*/ 2147483647 w 2013"/>
              <a:gd name="T39" fmla="*/ 2147483647 h 506"/>
              <a:gd name="T40" fmla="*/ 2147483647 w 2013"/>
              <a:gd name="T41" fmla="*/ 2147483647 h 506"/>
              <a:gd name="T42" fmla="*/ 2147483647 w 2013"/>
              <a:gd name="T43" fmla="*/ 2147483647 h 506"/>
              <a:gd name="T44" fmla="*/ 2147483647 w 2013"/>
              <a:gd name="T45" fmla="*/ 2147483647 h 506"/>
              <a:gd name="T46" fmla="*/ 2147483647 w 2013"/>
              <a:gd name="T47" fmla="*/ 2147483647 h 506"/>
              <a:gd name="T48" fmla="*/ 2147483647 w 2013"/>
              <a:gd name="T49" fmla="*/ 2147483647 h 506"/>
              <a:gd name="T50" fmla="*/ 2147483647 w 2013"/>
              <a:gd name="T51" fmla="*/ 2147483647 h 506"/>
              <a:gd name="T52" fmla="*/ 2147483647 w 2013"/>
              <a:gd name="T53" fmla="*/ 2147483647 h 506"/>
              <a:gd name="T54" fmla="*/ 2147483647 w 2013"/>
              <a:gd name="T55" fmla="*/ 2147483647 h 506"/>
              <a:gd name="T56" fmla="*/ 2147483647 w 2013"/>
              <a:gd name="T57" fmla="*/ 2147483647 h 50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13"/>
              <a:gd name="T88" fmla="*/ 0 h 506"/>
              <a:gd name="T89" fmla="*/ 2013 w 2013"/>
              <a:gd name="T90" fmla="*/ 506 h 50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13" h="506">
                <a:moveTo>
                  <a:pt x="817" y="81"/>
                </a:moveTo>
                <a:cubicBezTo>
                  <a:pt x="752" y="59"/>
                  <a:pt x="828" y="83"/>
                  <a:pt x="661" y="63"/>
                </a:cubicBezTo>
                <a:cubicBezTo>
                  <a:pt x="599" y="55"/>
                  <a:pt x="538" y="19"/>
                  <a:pt x="479" y="0"/>
                </a:cubicBezTo>
                <a:cubicBezTo>
                  <a:pt x="365" y="11"/>
                  <a:pt x="343" y="15"/>
                  <a:pt x="191" y="19"/>
                </a:cubicBezTo>
                <a:cubicBezTo>
                  <a:pt x="179" y="23"/>
                  <a:pt x="166" y="27"/>
                  <a:pt x="154" y="31"/>
                </a:cubicBezTo>
                <a:cubicBezTo>
                  <a:pt x="148" y="33"/>
                  <a:pt x="141" y="36"/>
                  <a:pt x="135" y="38"/>
                </a:cubicBezTo>
                <a:cubicBezTo>
                  <a:pt x="122" y="42"/>
                  <a:pt x="97" y="50"/>
                  <a:pt x="97" y="50"/>
                </a:cubicBezTo>
                <a:cubicBezTo>
                  <a:pt x="79" y="63"/>
                  <a:pt x="60" y="69"/>
                  <a:pt x="41" y="81"/>
                </a:cubicBezTo>
                <a:cubicBezTo>
                  <a:pt x="32" y="109"/>
                  <a:pt x="13" y="130"/>
                  <a:pt x="3" y="157"/>
                </a:cubicBezTo>
                <a:cubicBezTo>
                  <a:pt x="6" y="190"/>
                  <a:pt x="0" y="228"/>
                  <a:pt x="16" y="257"/>
                </a:cubicBezTo>
                <a:cubicBezTo>
                  <a:pt x="43" y="306"/>
                  <a:pt x="107" y="346"/>
                  <a:pt x="160" y="363"/>
                </a:cubicBezTo>
                <a:cubicBezTo>
                  <a:pt x="377" y="506"/>
                  <a:pt x="765" y="460"/>
                  <a:pt x="974" y="463"/>
                </a:cubicBezTo>
                <a:cubicBezTo>
                  <a:pt x="1229" y="460"/>
                  <a:pt x="1450" y="457"/>
                  <a:pt x="1694" y="445"/>
                </a:cubicBezTo>
                <a:cubicBezTo>
                  <a:pt x="1704" y="443"/>
                  <a:pt x="1715" y="441"/>
                  <a:pt x="1725" y="438"/>
                </a:cubicBezTo>
                <a:cubicBezTo>
                  <a:pt x="1738" y="434"/>
                  <a:pt x="1763" y="426"/>
                  <a:pt x="1763" y="426"/>
                </a:cubicBezTo>
                <a:cubicBezTo>
                  <a:pt x="1787" y="410"/>
                  <a:pt x="1813" y="407"/>
                  <a:pt x="1838" y="394"/>
                </a:cubicBezTo>
                <a:cubicBezTo>
                  <a:pt x="1887" y="370"/>
                  <a:pt x="1942" y="355"/>
                  <a:pt x="1988" y="326"/>
                </a:cubicBezTo>
                <a:cubicBezTo>
                  <a:pt x="2013" y="290"/>
                  <a:pt x="2008" y="261"/>
                  <a:pt x="1994" y="219"/>
                </a:cubicBezTo>
                <a:cubicBezTo>
                  <a:pt x="1986" y="197"/>
                  <a:pt x="1982" y="162"/>
                  <a:pt x="1963" y="144"/>
                </a:cubicBezTo>
                <a:cubicBezTo>
                  <a:pt x="1934" y="116"/>
                  <a:pt x="1887" y="106"/>
                  <a:pt x="1850" y="94"/>
                </a:cubicBezTo>
                <a:cubicBezTo>
                  <a:pt x="1773" y="69"/>
                  <a:pt x="1700" y="52"/>
                  <a:pt x="1619" y="44"/>
                </a:cubicBezTo>
                <a:cubicBezTo>
                  <a:pt x="1577" y="40"/>
                  <a:pt x="1535" y="38"/>
                  <a:pt x="1494" y="31"/>
                </a:cubicBezTo>
                <a:cubicBezTo>
                  <a:pt x="1481" y="29"/>
                  <a:pt x="1469" y="26"/>
                  <a:pt x="1456" y="25"/>
                </a:cubicBezTo>
                <a:cubicBezTo>
                  <a:pt x="1424" y="21"/>
                  <a:pt x="1336" y="15"/>
                  <a:pt x="1306" y="13"/>
                </a:cubicBezTo>
                <a:cubicBezTo>
                  <a:pt x="1229" y="15"/>
                  <a:pt x="1151" y="15"/>
                  <a:pt x="1074" y="19"/>
                </a:cubicBezTo>
                <a:cubicBezTo>
                  <a:pt x="1043" y="20"/>
                  <a:pt x="1016" y="42"/>
                  <a:pt x="986" y="44"/>
                </a:cubicBezTo>
                <a:cubicBezTo>
                  <a:pt x="944" y="47"/>
                  <a:pt x="903" y="48"/>
                  <a:pt x="861" y="50"/>
                </a:cubicBezTo>
                <a:cubicBezTo>
                  <a:pt x="859" y="50"/>
                  <a:pt x="788" y="64"/>
                  <a:pt x="792" y="75"/>
                </a:cubicBezTo>
                <a:cubicBezTo>
                  <a:pt x="795" y="83"/>
                  <a:pt x="809" y="79"/>
                  <a:pt x="817" y="8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AutoShape 7">
            <a:extLst>
              <a:ext uri="{FF2B5EF4-FFF2-40B4-BE49-F238E27FC236}">
                <a16:creationId xmlns:a16="http://schemas.microsoft.com/office/drawing/2014/main" id="{52BECF6B-4EB4-4739-AF1C-6AB3BB79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971800"/>
            <a:ext cx="1828800" cy="762000"/>
          </a:xfrm>
          <a:prstGeom prst="wedgeRoundRectCallout">
            <a:avLst>
              <a:gd name="adj1" fmla="val -64759"/>
              <a:gd name="adj2" fmla="val -121667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Object made out of the statement</a:t>
            </a:r>
          </a:p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mary[</a:t>
            </a:r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likes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bob]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FD801170-8DAE-4561-8357-1737BC1F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52800"/>
            <a:ext cx="772795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urlz MT" panose="04040404050702020202" pitchFamily="82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Main idea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Extend the syntax of F-logic to allow terms of the form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400">
                <a:latin typeface="Arial" panose="020B0604020202020204" pitchFamily="34" charset="0"/>
              </a:rPr>
              <a:t>  		  </a:t>
            </a:r>
            <a:r>
              <a:rPr lang="en-US" altLang="en-US" sz="16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${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mary[</a:t>
            </a:r>
            <a:r>
              <a:rPr lang="en-US" altLang="en-US" sz="1600" i="1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likes </a:t>
            </a:r>
            <a:r>
              <a:rPr lang="en-US" altLang="en-US" sz="16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bob</a:t>
            </a:r>
            <a:r>
              <a:rPr lang="en-US" altLang="en-US" sz="16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r>
              <a:rPr lang="en-US" altLang="en-US" sz="16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}</a:t>
            </a:r>
            <a:r>
              <a:rPr lang="en-US" altLang="en-US" sz="1600" b="1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n-US" altLang="en-US" sz="16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${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bob[</a:t>
            </a:r>
            <a:r>
              <a:rPr lang="en-US" altLang="en-US" sz="1600" i="1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name </a:t>
            </a:r>
            <a:r>
              <a:rPr lang="en-US" altLang="en-US" sz="16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‘Bob Doe’</a:t>
            </a:r>
            <a:r>
              <a:rPr lang="en-US" altLang="en-US" sz="16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6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r>
              <a:rPr lang="en-US" altLang="en-US" sz="16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}</a:t>
            </a:r>
            <a:r>
              <a:rPr lang="en-US" altLang="en-US" sz="16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and even more general ones, like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	 	  </a:t>
            </a:r>
            <a:r>
              <a:rPr lang="en-US" altLang="en-US" sz="14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${</a:t>
            </a:r>
            <a:r>
              <a:rPr lang="en-US" altLang="en-US" sz="14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mary[</a:t>
            </a:r>
            <a:r>
              <a:rPr lang="en-US" altLang="en-US" sz="1400" i="1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likes </a:t>
            </a:r>
            <a:r>
              <a:rPr lang="en-US" altLang="en-US" sz="14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4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bob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,  </a:t>
            </a:r>
            <a:r>
              <a:rPr lang="en-US" altLang="en-US" sz="1400" i="1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name </a:t>
            </a:r>
            <a:r>
              <a:rPr lang="en-US" altLang="en-US" sz="14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sz="14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‘Bob Doe’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400">
                <a:solidFill>
                  <a:srgbClr val="33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r>
              <a:rPr lang="en-US" altLang="en-US" sz="1400" b="1">
                <a:solidFill>
                  <a:srgbClr val="9900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}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 eaLnBrk="1" hangingPunct="1"/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Eliminate the distinction between atomic formulas and terms both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in the syntax and semantics (like in HiLog)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nimBg="1"/>
      <p:bldP spid="82951" grpId="1" animBg="1"/>
      <p:bldP spid="829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39664-59BC-43F3-B1B6-30CF5F3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clause </a:t>
            </a:r>
            <a:r>
              <a:rPr lang="en-US" dirty="0"/>
              <a:t>of SMIF specification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593D8-C34A-47F9-8B3A-8E51C7F5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20" y="2102739"/>
            <a:ext cx="7525717" cy="47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8">
            <a:extLst>
              <a:ext uri="{FF2B5EF4-FFF2-40B4-BE49-F238E27FC236}">
                <a16:creationId xmlns:a16="http://schemas.microsoft.com/office/drawing/2014/main" id="{BBE68FEB-ABA9-441A-809F-4FF7C872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24" y="5147539"/>
            <a:ext cx="1522483" cy="125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3A31-E2C7-4107-99CC-0B10DFF9F6E7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3500"/>
            <a:ext cx="10515600" cy="9096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Problem: Uniform Interpretation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 rot="16200000">
            <a:off x="-317931" y="1571945"/>
            <a:ext cx="231826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Using  Modeling </a:t>
            </a:r>
          </a:p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1937202" y="1436449"/>
            <a:ext cx="101502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018602" y="1031347"/>
            <a:ext cx="210673" cy="1193043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3508489" y="1066349"/>
            <a:ext cx="6934557" cy="1198292"/>
            <a:chOff x="-6231733" y="-1932367"/>
            <a:chExt cx="8745098" cy="1511154"/>
          </a:xfrm>
        </p:grpSpPr>
        <p:pic>
          <p:nvPicPr>
            <p:cNvPr id="177" name="Picture 1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094" t="1845" r="3206" b="5467"/>
            <a:stretch>
              <a:fillRect/>
            </a:stretch>
          </p:blipFill>
          <p:spPr bwMode="auto">
            <a:xfrm>
              <a:off x="-6231733" y="-1921856"/>
              <a:ext cx="2520026" cy="139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99699" y="-1932367"/>
              <a:ext cx="2210234" cy="124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7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37249" y="-1383719"/>
              <a:ext cx="1603562" cy="94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179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16" y="-1869880"/>
              <a:ext cx="2096049" cy="144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966767" y="-1919927"/>
              <a:ext cx="2066723" cy="914479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361437" y="-1732638"/>
              <a:ext cx="2121592" cy="1310754"/>
            </a:xfrm>
            <a:prstGeom prst="rect">
              <a:avLst/>
            </a:prstGeom>
          </p:spPr>
        </p:pic>
      </p:grp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495300" y="3922155"/>
            <a:ext cx="103124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 rot="16200000">
            <a:off x="-110600" y="5435896"/>
            <a:ext cx="174708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‘Real World’</a:t>
            </a: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1716489" y="5208857"/>
            <a:ext cx="1680368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Things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Being Modeled</a:t>
            </a:r>
          </a:p>
        </p:txBody>
      </p:sp>
      <p:sp>
        <p:nvSpPr>
          <p:cNvPr id="67" name="Left Brace 66"/>
          <p:cNvSpPr/>
          <p:nvPr/>
        </p:nvSpPr>
        <p:spPr>
          <a:xfrm>
            <a:off x="3540479" y="5069600"/>
            <a:ext cx="208587" cy="1396972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7" descr="j0292020">
            <a:extLst>
              <a:ext uri="{FF2B5EF4-FFF2-40B4-BE49-F238E27FC236}">
                <a16:creationId xmlns:a16="http://schemas.microsoft.com/office/drawing/2014/main" id="{EE5DB7CF-E8C0-44D5-92D8-EE2C21F7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29" y="3383618"/>
            <a:ext cx="872831" cy="8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MC900441536[1]">
            <a:extLst>
              <a:ext uri="{FF2B5EF4-FFF2-40B4-BE49-F238E27FC236}">
                <a16:creationId xmlns:a16="http://schemas.microsoft.com/office/drawing/2014/main" id="{D1BF4B87-5FF9-4C1E-AE17-7C8DFC6A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0" y="2953660"/>
            <a:ext cx="1035629" cy="10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C3C745-2184-4349-B9E2-63637E67CA30}"/>
              </a:ext>
            </a:extLst>
          </p:cNvPr>
          <p:cNvSpPr/>
          <p:nvPr/>
        </p:nvSpPr>
        <p:spPr>
          <a:xfrm rot="20263106">
            <a:off x="7341323" y="3672906"/>
            <a:ext cx="1368452" cy="24622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implementedBy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A0F91D24-83AD-410F-A9C6-40281BF9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80" y="3530513"/>
            <a:ext cx="2211438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Interpreting the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74" name="Picture 44" descr="MC900434845[1]">
            <a:extLst>
              <a:ext uri="{FF2B5EF4-FFF2-40B4-BE49-F238E27FC236}">
                <a16:creationId xmlns:a16="http://schemas.microsoft.com/office/drawing/2014/main" id="{B7508C8E-F745-435E-9679-3A686A83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07" y="33023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1759FA9-3373-49CB-AE82-C0EAD5B78EBD}"/>
              </a:ext>
            </a:extLst>
          </p:cNvPr>
          <p:cNvSpPr/>
          <p:nvPr/>
        </p:nvSpPr>
        <p:spPr>
          <a:xfrm rot="17926434">
            <a:off x="4716867" y="2615702"/>
            <a:ext cx="111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interprets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8" name="Freeform 29">
            <a:extLst>
              <a:ext uri="{FF2B5EF4-FFF2-40B4-BE49-F238E27FC236}">
                <a16:creationId xmlns:a16="http://schemas.microsoft.com/office/drawing/2014/main" id="{46AFBD1D-26DC-4A44-802E-8E5DF39684E3}"/>
              </a:ext>
            </a:extLst>
          </p:cNvPr>
          <p:cNvSpPr>
            <a:spLocks/>
          </p:cNvSpPr>
          <p:nvPr/>
        </p:nvSpPr>
        <p:spPr bwMode="auto">
          <a:xfrm>
            <a:off x="8906236" y="3095992"/>
            <a:ext cx="238806" cy="74613"/>
          </a:xfrm>
          <a:custGeom>
            <a:avLst/>
            <a:gdLst>
              <a:gd name="T0" fmla="*/ 0 w 672"/>
              <a:gd name="T1" fmla="*/ 240 h 264"/>
              <a:gd name="T2" fmla="*/ 288 w 672"/>
              <a:gd name="T3" fmla="*/ 0 h 264"/>
              <a:gd name="T4" fmla="*/ 480 w 672"/>
              <a:gd name="T5" fmla="*/ 240 h 264"/>
              <a:gd name="T6" fmla="*/ 672 w 672"/>
              <a:gd name="T7" fmla="*/ 14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64">
                <a:moveTo>
                  <a:pt x="0" y="240"/>
                </a:moveTo>
                <a:cubicBezTo>
                  <a:pt x="104" y="120"/>
                  <a:pt x="208" y="0"/>
                  <a:pt x="288" y="0"/>
                </a:cubicBezTo>
                <a:cubicBezTo>
                  <a:pt x="368" y="0"/>
                  <a:pt x="416" y="216"/>
                  <a:pt x="480" y="240"/>
                </a:cubicBezTo>
                <a:cubicBezTo>
                  <a:pt x="544" y="264"/>
                  <a:pt x="608" y="204"/>
                  <a:pt x="672" y="144"/>
                </a:cubicBezTo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79" name="Oval 30">
            <a:extLst>
              <a:ext uri="{FF2B5EF4-FFF2-40B4-BE49-F238E27FC236}">
                <a16:creationId xmlns:a16="http://schemas.microsoft.com/office/drawing/2014/main" id="{BF7CFE9C-6FBC-4E3C-8789-6C7B6BEE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356" y="3051542"/>
            <a:ext cx="285750" cy="1524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725FD9D1-8232-4C20-91D8-8DF2347E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3201392"/>
            <a:ext cx="141153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</a:rPr>
              <a:t>SysML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Semantics</a:t>
            </a:r>
          </a:p>
        </p:txBody>
      </p:sp>
      <p:sp>
        <p:nvSpPr>
          <p:cNvPr id="81" name="Freeform 33">
            <a:extLst>
              <a:ext uri="{FF2B5EF4-FFF2-40B4-BE49-F238E27FC236}">
                <a16:creationId xmlns:a16="http://schemas.microsoft.com/office/drawing/2014/main" id="{00D872B6-73C0-4DD6-BAD4-551D9C2E5DE7}"/>
              </a:ext>
            </a:extLst>
          </p:cNvPr>
          <p:cNvSpPr>
            <a:spLocks/>
          </p:cNvSpPr>
          <p:nvPr/>
        </p:nvSpPr>
        <p:spPr bwMode="auto">
          <a:xfrm flipH="1">
            <a:off x="4593431" y="3352078"/>
            <a:ext cx="370121" cy="74613"/>
          </a:xfrm>
          <a:custGeom>
            <a:avLst/>
            <a:gdLst>
              <a:gd name="T0" fmla="*/ 0 w 672"/>
              <a:gd name="T1" fmla="*/ 240 h 264"/>
              <a:gd name="T2" fmla="*/ 288 w 672"/>
              <a:gd name="T3" fmla="*/ 0 h 264"/>
              <a:gd name="T4" fmla="*/ 480 w 672"/>
              <a:gd name="T5" fmla="*/ 240 h 264"/>
              <a:gd name="T6" fmla="*/ 672 w 672"/>
              <a:gd name="T7" fmla="*/ 14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64">
                <a:moveTo>
                  <a:pt x="0" y="240"/>
                </a:moveTo>
                <a:cubicBezTo>
                  <a:pt x="104" y="120"/>
                  <a:pt x="208" y="0"/>
                  <a:pt x="288" y="0"/>
                </a:cubicBezTo>
                <a:cubicBezTo>
                  <a:pt x="368" y="0"/>
                  <a:pt x="416" y="216"/>
                  <a:pt x="480" y="240"/>
                </a:cubicBezTo>
                <a:cubicBezTo>
                  <a:pt x="544" y="264"/>
                  <a:pt x="608" y="204"/>
                  <a:pt x="672" y="144"/>
                </a:cubicBezTo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3" name="Oval 34">
            <a:extLst>
              <a:ext uri="{FF2B5EF4-FFF2-40B4-BE49-F238E27FC236}">
                <a16:creationId xmlns:a16="http://schemas.microsoft.com/office/drawing/2014/main" id="{37378191-810A-4839-9D13-A91F7AB4C7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62379" y="3345728"/>
            <a:ext cx="285750" cy="1524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5" name="Text Box 31">
            <a:extLst>
              <a:ext uri="{FF2B5EF4-FFF2-40B4-BE49-F238E27FC236}">
                <a16:creationId xmlns:a16="http://schemas.microsoft.com/office/drawing/2014/main" id="{67AAC6C5-54A2-46C6-90AB-D2E16C16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2896238"/>
            <a:ext cx="136281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</a:rPr>
              <a:t>SysML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Semantics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9DBA05-FCE6-459E-8C64-6397EF3DA315}"/>
              </a:ext>
            </a:extLst>
          </p:cNvPr>
          <p:cNvSpPr/>
          <p:nvPr/>
        </p:nvSpPr>
        <p:spPr>
          <a:xfrm rot="3413482" flipH="1">
            <a:off x="8588806" y="2459256"/>
            <a:ext cx="111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interprets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CC5403-E83A-4481-B7B8-BDF31C7759AB}"/>
              </a:ext>
            </a:extLst>
          </p:cNvPr>
          <p:cNvSpPr/>
          <p:nvPr/>
        </p:nvSpPr>
        <p:spPr>
          <a:xfrm rot="16200000" flipH="1" flipV="1">
            <a:off x="6659265" y="4582873"/>
            <a:ext cx="13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controlledBy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212EF5-00AB-4C1E-AA53-15B570E60856}"/>
              </a:ext>
            </a:extLst>
          </p:cNvPr>
          <p:cNvSpPr/>
          <p:nvPr/>
        </p:nvSpPr>
        <p:spPr>
          <a:xfrm rot="16200000">
            <a:off x="6432825" y="2594987"/>
            <a:ext cx="103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executes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7" name="Rectangle 7">
            <a:extLst>
              <a:ext uri="{FF2B5EF4-FFF2-40B4-BE49-F238E27FC236}">
                <a16:creationId xmlns:a16="http://schemas.microsoft.com/office/drawing/2014/main" id="{19382DD4-B637-478E-95A5-3BF63865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781" y="4173935"/>
            <a:ext cx="138531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Manually</a:t>
            </a:r>
          </a:p>
        </p:txBody>
      </p:sp>
      <p:sp>
        <p:nvSpPr>
          <p:cNvPr id="108" name="Rectangle 7">
            <a:extLst>
              <a:ext uri="{FF2B5EF4-FFF2-40B4-BE49-F238E27FC236}">
                <a16:creationId xmlns:a16="http://schemas.microsoft.com/office/drawing/2014/main" id="{A720CE6A-99F4-4CE5-9690-46E8C444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050" y="4143898"/>
            <a:ext cx="196271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Automatically</a:t>
            </a:r>
          </a:p>
        </p:txBody>
      </p:sp>
      <p:cxnSp>
        <p:nvCxnSpPr>
          <p:cNvPr id="61" name="AutoShape 13">
            <a:extLst>
              <a:ext uri="{FF2B5EF4-FFF2-40B4-BE49-F238E27FC236}">
                <a16:creationId xmlns:a16="http://schemas.microsoft.com/office/drawing/2014/main" id="{E91B8EB2-E9FF-4926-9D14-A41F47212A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8959" y="3491345"/>
            <a:ext cx="928343" cy="369455"/>
          </a:xfrm>
          <a:prstGeom prst="straightConnector1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5">
            <a:extLst>
              <a:ext uri="{FF2B5EF4-FFF2-40B4-BE49-F238E27FC236}">
                <a16:creationId xmlns:a16="http://schemas.microsoft.com/office/drawing/2014/main" id="{9D07532B-E1E3-49E6-B5E1-9AB2FAA9E5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6641" y="4401752"/>
            <a:ext cx="137859" cy="1008448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3">
            <a:extLst>
              <a:ext uri="{FF2B5EF4-FFF2-40B4-BE49-F238E27FC236}">
                <a16:creationId xmlns:a16="http://schemas.microsoft.com/office/drawing/2014/main" id="{54390081-BEE2-40E9-B423-6BBF2884D3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02989" y="2295383"/>
            <a:ext cx="532793" cy="98683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3">
            <a:extLst>
              <a:ext uri="{FF2B5EF4-FFF2-40B4-BE49-F238E27FC236}">
                <a16:creationId xmlns:a16="http://schemas.microsoft.com/office/drawing/2014/main" id="{CBCE4C2A-8CBD-4026-9B55-9831BB15E1A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783782" y="2416951"/>
            <a:ext cx="408213" cy="605880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13">
            <a:extLst>
              <a:ext uri="{FF2B5EF4-FFF2-40B4-BE49-F238E27FC236}">
                <a16:creationId xmlns:a16="http://schemas.microsoft.com/office/drawing/2014/main" id="{4EB42DFD-CFAB-4E17-97D5-4A32B8CB44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32701" y="2124364"/>
            <a:ext cx="0" cy="115209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13">
            <a:extLst>
              <a:ext uri="{FF2B5EF4-FFF2-40B4-BE49-F238E27FC236}">
                <a16:creationId xmlns:a16="http://schemas.microsoft.com/office/drawing/2014/main" id="{6B8BB61D-6742-4713-8D6D-B7A2D4D9A5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22878" y="4276438"/>
            <a:ext cx="0" cy="117186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6" name="Picture 8">
            <a:extLst>
              <a:ext uri="{FF2B5EF4-FFF2-40B4-BE49-F238E27FC236}">
                <a16:creationId xmlns:a16="http://schemas.microsoft.com/office/drawing/2014/main" id="{1F56C25C-877A-463F-A1C7-7308DBEF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8387"/>
                    </a14:imgEffect>
                    <a14:imgEffect>
                      <a14:saturation sa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878" y="5226518"/>
            <a:ext cx="1060966" cy="87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8">
            <a:extLst>
              <a:ext uri="{FF2B5EF4-FFF2-40B4-BE49-F238E27FC236}">
                <a16:creationId xmlns:a16="http://schemas.microsoft.com/office/drawing/2014/main" id="{DC250EB2-AB20-464B-926F-D6C3FD43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3320" y="5452011"/>
            <a:ext cx="1014158" cy="83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0F54C64-E1BB-4076-9C9B-6E2DCEDD1DAD}"/>
              </a:ext>
            </a:extLst>
          </p:cNvPr>
          <p:cNvSpPr/>
          <p:nvPr/>
        </p:nvSpPr>
        <p:spPr>
          <a:xfrm rot="4947726">
            <a:off x="4952962" y="4739417"/>
            <a:ext cx="1538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implementedBy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BEEBCD0-7B5A-4980-B43F-28469ECA1926}"/>
              </a:ext>
            </a:extLst>
          </p:cNvPr>
          <p:cNvSpPr/>
          <p:nvPr/>
        </p:nvSpPr>
        <p:spPr>
          <a:xfrm rot="13775621" flipH="1" flipV="1">
            <a:off x="7606899" y="4380295"/>
            <a:ext cx="13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controlledBy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0" name="AutoShape 13">
            <a:extLst>
              <a:ext uri="{FF2B5EF4-FFF2-40B4-BE49-F238E27FC236}">
                <a16:creationId xmlns:a16="http://schemas.microsoft.com/office/drawing/2014/main" id="{5AE25A25-7A08-4D8C-8AFA-37999D559A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23546" y="4245559"/>
            <a:ext cx="737735" cy="866643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ECE668-1002-41AA-A2EE-4A95E86C6B3C}"/>
              </a:ext>
            </a:extLst>
          </p:cNvPr>
          <p:cNvSpPr txBox="1"/>
          <p:nvPr/>
        </p:nvSpPr>
        <p:spPr>
          <a:xfrm>
            <a:off x="6689240" y="635214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Conrad Bock, SysML-2 Semantics</a:t>
            </a:r>
          </a:p>
        </p:txBody>
      </p:sp>
    </p:spTree>
    <p:extLst>
      <p:ext uri="{BB962C8B-B14F-4D97-AF65-F5344CB8AC3E}">
        <p14:creationId xmlns:p14="http://schemas.microsoft.com/office/powerpoint/2010/main" val="27406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4E644-FB79-4114-AB13-9A21578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Semantic Grounding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67538-20A4-49CF-BC2C-834C7773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8057"/>
            <a:ext cx="9601200" cy="469174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Can represent all SMIF semantics with sufficient expressiveness</a:t>
            </a:r>
          </a:p>
          <a:p>
            <a:pPr lvl="1"/>
            <a:r>
              <a:rPr lang="en-US" sz="1400" dirty="0"/>
              <a:t>Higher order (context), full (n-</a:t>
            </a:r>
            <a:r>
              <a:rPr lang="en-US" sz="1400" dirty="0" err="1"/>
              <a:t>ary</a:t>
            </a:r>
            <a:r>
              <a:rPr lang="en-US" sz="1400" dirty="0"/>
              <a:t>) predicate logic and relationships, negation as failure (open or closed world), defaults, defeasible reasoning, temporality, relationships with identity</a:t>
            </a:r>
          </a:p>
          <a:p>
            <a:pPr lvl="1"/>
            <a:r>
              <a:rPr lang="en-US" sz="1400" dirty="0"/>
              <a:t>SMIF is about federating data, real data is messy</a:t>
            </a:r>
          </a:p>
          <a:p>
            <a:pPr lvl="1"/>
            <a:r>
              <a:rPr lang="en-US" sz="1400" dirty="0"/>
              <a:t>Description logic is insufficient for real-world federation</a:t>
            </a:r>
          </a:p>
          <a:p>
            <a:r>
              <a:rPr lang="en-US" sz="1600" dirty="0"/>
              <a:t>Does not over-commit</a:t>
            </a:r>
          </a:p>
          <a:p>
            <a:pPr lvl="1"/>
            <a:r>
              <a:rPr lang="en-US" sz="1400" dirty="0"/>
              <a:t>E.g. proof theory (unwanted inference)</a:t>
            </a:r>
          </a:p>
          <a:p>
            <a:pPr lvl="1"/>
            <a:r>
              <a:rPr lang="en-US" sz="1400" dirty="0"/>
              <a:t>Open / closed world</a:t>
            </a:r>
          </a:p>
          <a:p>
            <a:pPr lvl="1"/>
            <a:r>
              <a:rPr lang="en-US" sz="1400" dirty="0"/>
              <a:t>Monotonic / Non-monotonic</a:t>
            </a:r>
          </a:p>
          <a:p>
            <a:r>
              <a:rPr lang="en-US" sz="1600" dirty="0"/>
              <a:t>Can validate SMIF models</a:t>
            </a:r>
          </a:p>
          <a:p>
            <a:r>
              <a:rPr lang="en-US" sz="1600" dirty="0"/>
              <a:t>Can execute the semantics – model and mapping implications	</a:t>
            </a:r>
          </a:p>
          <a:p>
            <a:pPr lvl="1"/>
            <a:r>
              <a:rPr lang="en-US" sz="1400" dirty="0"/>
              <a:t>An executable specification!</a:t>
            </a:r>
          </a:p>
          <a:p>
            <a:r>
              <a:rPr lang="en-US" sz="1600" dirty="0"/>
              <a:t>Openly available implementation</a:t>
            </a:r>
          </a:p>
          <a:p>
            <a:r>
              <a:rPr lang="en-US" sz="1600" dirty="0"/>
              <a:t>Practical!</a:t>
            </a:r>
            <a:r>
              <a:rPr lang="en-US" sz="1400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B7FB9-2071-4B66-BA9F-134B94C0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C2699-FCFF-4424-B1D8-A95B40E1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ACAEE-B36C-4DA3-90F3-0543FFA2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86" y="0"/>
            <a:ext cx="3722914" cy="2321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2D100-D920-4F79-AEE9-43F674E4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 / Flora-2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A2C3-11EF-4B65-A7C2-E8CE0AC9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11" y="1646238"/>
            <a:ext cx="9906000" cy="43146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u="sng" dirty="0"/>
              <a:t>rules language </a:t>
            </a:r>
            <a:r>
              <a:rPr lang="en-US" dirty="0"/>
              <a:t>provides for the control and expressivity needed</a:t>
            </a:r>
          </a:p>
          <a:p>
            <a:r>
              <a:rPr lang="en-US" dirty="0"/>
              <a:t>A review of available languages shows that there are limited choices that are both sufficiently expressive and operationally practical</a:t>
            </a:r>
          </a:p>
          <a:p>
            <a:r>
              <a:rPr lang="en-US" dirty="0"/>
              <a:t>Flora-2 (Now ERGO) has proved to meet all the requirements, including a formal grounding</a:t>
            </a:r>
          </a:p>
          <a:p>
            <a:r>
              <a:rPr lang="en-US" dirty="0"/>
              <a:t>Supports F-Logic (Frames) &amp; </a:t>
            </a:r>
            <a:r>
              <a:rPr lang="en-US" dirty="0" err="1"/>
              <a:t>HiLog</a:t>
            </a:r>
            <a:r>
              <a:rPr lang="en-US" dirty="0"/>
              <a:t> (Higher order logic), LP (logic programming) &amp; Transaction Logic</a:t>
            </a:r>
          </a:p>
          <a:p>
            <a:r>
              <a:rPr lang="en-US" dirty="0"/>
              <a:t>However, it is not a standard. For our purposes precision &amp; usefulness is more important that being a standard</a:t>
            </a:r>
          </a:p>
          <a:p>
            <a:r>
              <a:rPr lang="en-US" dirty="0"/>
              <a:t>There may be other languages that will work, </a:t>
            </a:r>
            <a:r>
              <a:rPr lang="en-US"/>
              <a:t>if so, </a:t>
            </a:r>
            <a:r>
              <a:rPr lang="en-US" dirty="0"/>
              <a:t>the ERGO grounding will make an excellent reference</a:t>
            </a:r>
          </a:p>
          <a:p>
            <a:r>
              <a:rPr lang="en-US" dirty="0"/>
              <a:t>ERGO will provide an executable reference implementation, it is TBD if it will be practical for enterprise use</a:t>
            </a:r>
          </a:p>
          <a:p>
            <a:r>
              <a:rPr lang="en-US" dirty="0"/>
              <a:t>Freely available (Ergo-Lite / Flora-2 is open source)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ERGO: </a:t>
            </a:r>
            <a:r>
              <a:rPr lang="en-US" dirty="0">
                <a:hlinkClick r:id="rId3"/>
              </a:rPr>
              <a:t>http://coherentknowledge.com/product-overview-ergo-suite-platform/</a:t>
            </a:r>
            <a:endParaRPr lang="en-US" dirty="0"/>
          </a:p>
          <a:p>
            <a:pPr lvl="1"/>
            <a:r>
              <a:rPr lang="en-US" dirty="0"/>
              <a:t>Flora-2: </a:t>
            </a:r>
            <a:r>
              <a:rPr lang="en-US" dirty="0">
                <a:hlinkClick r:id="rId4"/>
              </a:rPr>
              <a:t>http://flora.sourceforge.net/</a:t>
            </a:r>
            <a:r>
              <a:rPr lang="en-US" dirty="0"/>
              <a:t> (Open source)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1F586-B40A-4F79-9BAD-1D09646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Semantics 2018, Copyright (c) Model Driven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AC3E8-C580-4EB1-834B-32A9E876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F8F7-0017-400F-A07C-6C6F35F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ERGO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EEDF-E19D-49E0-941C-F29F12D0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74" y="1284514"/>
            <a:ext cx="9601200" cy="3809999"/>
          </a:xfrm>
        </p:spPr>
        <p:txBody>
          <a:bodyPr/>
          <a:lstStyle/>
          <a:p>
            <a:r>
              <a:rPr lang="en-US" dirty="0"/>
              <a:t>Only a few constructs are mapped to ERGO using “Code”</a:t>
            </a:r>
          </a:p>
          <a:p>
            <a:r>
              <a:rPr lang="en-US" dirty="0"/>
              <a:t>This includes</a:t>
            </a:r>
          </a:p>
          <a:p>
            <a:pPr lvl="1"/>
            <a:r>
              <a:rPr lang="en-US" dirty="0"/>
              <a:t>Support for naming &amp; namespaces </a:t>
            </a:r>
          </a:p>
          <a:p>
            <a:pPr lvl="1"/>
            <a:r>
              <a:rPr lang="en-US" dirty="0"/>
              <a:t>Instance of</a:t>
            </a:r>
          </a:p>
          <a:p>
            <a:pPr lvl="1"/>
            <a:r>
              <a:rPr lang="en-US" dirty="0"/>
              <a:t>Facts: Associations and characteristic </a:t>
            </a:r>
            <a:r>
              <a:rPr lang="en-US" b="1" u="sng" dirty="0"/>
              <a:t>Instances</a:t>
            </a:r>
            <a:endParaRPr lang="en-US" dirty="0"/>
          </a:p>
          <a:p>
            <a:r>
              <a:rPr lang="en-US" dirty="0"/>
              <a:t>Based on mapping these basic “facts”, ERGO rules are used to represent SMIF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D6600-E039-4A8C-A4DB-6E5FE659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SMIF Semantics 2018, Copyright (c) Model Driven Solutions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33D49-3FBE-4A7E-9A0E-95F92DE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5A809DE-2631-4531-9D2E-928D6D327C34}"/>
              </a:ext>
            </a:extLst>
          </p:cNvPr>
          <p:cNvSpPr/>
          <p:nvPr/>
        </p:nvSpPr>
        <p:spPr>
          <a:xfrm>
            <a:off x="1698172" y="4894843"/>
            <a:ext cx="1513114" cy="104253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“Source” (e.g. UML or OWL)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8E034AE-90FA-4B66-B1E5-8EA399A4B60A}"/>
              </a:ext>
            </a:extLst>
          </p:cNvPr>
          <p:cNvSpPr/>
          <p:nvPr/>
        </p:nvSpPr>
        <p:spPr>
          <a:xfrm>
            <a:off x="4158343" y="4851299"/>
            <a:ext cx="1698172" cy="9252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Model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AE17B12-38D3-4426-AA96-A741278F0C7C}"/>
              </a:ext>
            </a:extLst>
          </p:cNvPr>
          <p:cNvSpPr/>
          <p:nvPr/>
        </p:nvSpPr>
        <p:spPr>
          <a:xfrm>
            <a:off x="6803571" y="4851299"/>
            <a:ext cx="1698172" cy="9252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Ergo Facts</a:t>
            </a:r>
          </a:p>
          <a:p>
            <a:pPr algn="ctr"/>
            <a:r>
              <a:rPr lang="en-US" dirty="0"/>
              <a:t>(Instances)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804DE39-E808-46C1-9C48-5704A002BDA8}"/>
              </a:ext>
            </a:extLst>
          </p:cNvPr>
          <p:cNvSpPr/>
          <p:nvPr/>
        </p:nvSpPr>
        <p:spPr>
          <a:xfrm>
            <a:off x="8501743" y="4851299"/>
            <a:ext cx="1698172" cy="9252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Ergo Semantics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253888-E2EE-437C-814D-706FF178174C}"/>
              </a:ext>
            </a:extLst>
          </p:cNvPr>
          <p:cNvSpPr/>
          <p:nvPr/>
        </p:nvSpPr>
        <p:spPr>
          <a:xfrm>
            <a:off x="3352801" y="5079899"/>
            <a:ext cx="729342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2C5C9A-312A-4E8B-B8B6-0AF334DA70FD}"/>
              </a:ext>
            </a:extLst>
          </p:cNvPr>
          <p:cNvSpPr/>
          <p:nvPr/>
        </p:nvSpPr>
        <p:spPr>
          <a:xfrm>
            <a:off x="5965372" y="5079898"/>
            <a:ext cx="729342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0A13FC9E-4D37-448C-BFEC-6E1967AF50F4}"/>
              </a:ext>
            </a:extLst>
          </p:cNvPr>
          <p:cNvSpPr/>
          <p:nvPr/>
        </p:nvSpPr>
        <p:spPr>
          <a:xfrm>
            <a:off x="7875500" y="4481183"/>
            <a:ext cx="1600201" cy="3374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938820A-BDD9-4E9E-A238-D8F45D80C13F}"/>
              </a:ext>
            </a:extLst>
          </p:cNvPr>
          <p:cNvSpPr/>
          <p:nvPr/>
        </p:nvSpPr>
        <p:spPr>
          <a:xfrm>
            <a:off x="7940814" y="3905797"/>
            <a:ext cx="1469571" cy="555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Ergo</a:t>
            </a:r>
          </a:p>
          <a:p>
            <a:pPr algn="ctr"/>
            <a:r>
              <a:rPr lang="en-US" sz="14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1049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63C567-8ECB-46A8-8987-B1B755D948A0}">
  <we:reference id="wa104178141" version="3.1.7.1" store="en-US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7047</TotalTime>
  <Words>3229</Words>
  <Application>Microsoft Office PowerPoint</Application>
  <PresentationFormat>Widescreen</PresentationFormat>
  <Paragraphs>567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宋体</vt:lpstr>
      <vt:lpstr>Arial</vt:lpstr>
      <vt:lpstr>Arial Black</vt:lpstr>
      <vt:lpstr>Arial Narrow</vt:lpstr>
      <vt:lpstr>Comic Sans MS</vt:lpstr>
      <vt:lpstr>Courier New</vt:lpstr>
      <vt:lpstr>Curlz MT</vt:lpstr>
      <vt:lpstr>Fixed Miriam Transparent</vt:lpstr>
      <vt:lpstr>Symbol</vt:lpstr>
      <vt:lpstr>Times New Roman</vt:lpstr>
      <vt:lpstr>Wingdings</vt:lpstr>
      <vt:lpstr>Wingdings 3</vt:lpstr>
      <vt:lpstr>Diamond Grid 16x9</vt:lpstr>
      <vt:lpstr>Default Design</vt:lpstr>
      <vt:lpstr>1_Default Design</vt:lpstr>
      <vt:lpstr>SMIF Semantics</vt:lpstr>
      <vt:lpstr>SMIF Progress</vt:lpstr>
      <vt:lpstr>Some SMIF model changes</vt:lpstr>
      <vt:lpstr>Semantic Grounding</vt:lpstr>
      <vt:lpstr>New clause of SMIF specification</vt:lpstr>
      <vt:lpstr>Problem: Uniform Interpretation</vt:lpstr>
      <vt:lpstr>Goals for Semantic Grounding</vt:lpstr>
      <vt:lpstr>ERGO / Flora-2 Choice</vt:lpstr>
      <vt:lpstr>How ERGO is used</vt:lpstr>
      <vt:lpstr>Example Model (Extended from FIBO)</vt:lpstr>
      <vt:lpstr>Names &amp; Lexical Scope Prefixes in ERGO</vt:lpstr>
      <vt:lpstr>SMIF Preferred identifiers and namespaces are used for ERGO Terms</vt:lpstr>
      <vt:lpstr>Types and Instances in ERGO</vt:lpstr>
      <vt:lpstr>Frames based on fact instances</vt:lpstr>
      <vt:lpstr>Understanding Fact instances</vt:lpstr>
      <vt:lpstr>Property Bindings as instances of Property Types</vt:lpstr>
      <vt:lpstr>Defining the association – just more association instances</vt:lpstr>
      <vt:lpstr>Example: Generalization</vt:lpstr>
      <vt:lpstr>Formal Semantics</vt:lpstr>
      <vt:lpstr>“Meta” example – Generalization -&gt; ERGO</vt:lpstr>
      <vt:lpstr>Logical Expressions</vt:lpstr>
      <vt:lpstr>Federation Engine ™ Implementation Preview</vt:lpstr>
      <vt:lpstr>Example model</vt:lpstr>
      <vt:lpstr>ERGO Facts are generated for model</vt:lpstr>
      <vt:lpstr>Test fact</vt:lpstr>
      <vt:lpstr>Java Representation</vt:lpstr>
      <vt:lpstr>Generalization, Java Representation</vt:lpstr>
      <vt:lpstr>Java Interface for Signatory Assignment</vt:lpstr>
      <vt:lpstr>Java interface for Legal Person</vt:lpstr>
      <vt:lpstr>F-Logic &amp; HiLog</vt:lpstr>
      <vt:lpstr>Relationship to Standard Logic (cont’d)</vt:lpstr>
      <vt:lpstr>Relationship to Description Logic</vt:lpstr>
      <vt:lpstr>F-logic: Simple Examples</vt:lpstr>
      <vt:lpstr>Examples (cont’d)</vt:lpstr>
      <vt:lpstr>Examples (contd.)</vt:lpstr>
      <vt:lpstr>Examples (Contd.)</vt:lpstr>
      <vt:lpstr>Examples (Contd.)</vt:lpstr>
      <vt:lpstr>Model Theory for Object Definitions</vt:lpstr>
      <vt:lpstr>Model Theory for Types</vt:lpstr>
      <vt:lpstr>Semantics (cont’d)</vt:lpstr>
      <vt:lpstr>Semantics (cont’d)</vt:lpstr>
      <vt:lpstr>HiLog</vt:lpstr>
      <vt:lpstr>Examples of HiLog</vt:lpstr>
      <vt:lpstr>Syntax and Semantics of HiLog</vt:lpstr>
      <vt:lpstr>Relationship to Predicate Logic</vt:lpstr>
      <vt:lpstr>Reification:  An Application of HiLog to F-logic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FIBO</dc:title>
  <dc:creator>Cory Casanave</dc:creator>
  <cp:lastModifiedBy>Cory Casanave</cp:lastModifiedBy>
  <cp:revision>241</cp:revision>
  <dcterms:created xsi:type="dcterms:W3CDTF">2018-04-17T22:02:31Z</dcterms:created>
  <dcterms:modified xsi:type="dcterms:W3CDTF">2018-06-19T20:57:39Z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