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1"/>
  </p:notesMasterIdLst>
  <p:handoutMasterIdLst>
    <p:handoutMasterId r:id="rId42"/>
  </p:handoutMasterIdLst>
  <p:sldIdLst>
    <p:sldId id="256" r:id="rId2"/>
    <p:sldId id="444" r:id="rId3"/>
    <p:sldId id="454" r:id="rId4"/>
    <p:sldId id="455" r:id="rId5"/>
    <p:sldId id="457" r:id="rId6"/>
    <p:sldId id="458" r:id="rId7"/>
    <p:sldId id="443" r:id="rId8"/>
    <p:sldId id="461" r:id="rId9"/>
    <p:sldId id="494" r:id="rId10"/>
    <p:sldId id="462" r:id="rId11"/>
    <p:sldId id="463" r:id="rId12"/>
    <p:sldId id="464" r:id="rId13"/>
    <p:sldId id="465" r:id="rId14"/>
    <p:sldId id="467" r:id="rId15"/>
    <p:sldId id="468" r:id="rId16"/>
    <p:sldId id="469" r:id="rId17"/>
    <p:sldId id="495" r:id="rId18"/>
    <p:sldId id="497" r:id="rId19"/>
    <p:sldId id="470" r:id="rId20"/>
    <p:sldId id="471" r:id="rId21"/>
    <p:sldId id="472" r:id="rId22"/>
    <p:sldId id="473" r:id="rId23"/>
    <p:sldId id="475" r:id="rId24"/>
    <p:sldId id="476" r:id="rId25"/>
    <p:sldId id="477" r:id="rId26"/>
    <p:sldId id="479" r:id="rId27"/>
    <p:sldId id="480" r:id="rId28"/>
    <p:sldId id="483" r:id="rId29"/>
    <p:sldId id="459" r:id="rId30"/>
    <p:sldId id="488" r:id="rId31"/>
    <p:sldId id="498" r:id="rId32"/>
    <p:sldId id="485" r:id="rId33"/>
    <p:sldId id="486" r:id="rId34"/>
    <p:sldId id="492" r:id="rId35"/>
    <p:sldId id="491" r:id="rId36"/>
    <p:sldId id="493" r:id="rId37"/>
    <p:sldId id="490" r:id="rId38"/>
    <p:sldId id="489" r:id="rId39"/>
    <p:sldId id="426" r:id="rId40"/>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4" autoAdjust="0"/>
    <p:restoredTop sz="96403" autoAdjust="0"/>
  </p:normalViewPr>
  <p:slideViewPr>
    <p:cSldViewPr>
      <p:cViewPr>
        <p:scale>
          <a:sx n="83" d="100"/>
          <a:sy n="83" d="100"/>
        </p:scale>
        <p:origin x="586" y="58"/>
      </p:cViewPr>
      <p:guideLst>
        <p:guide orient="horz" pos="2160"/>
        <p:guide pos="2880"/>
      </p:guideLst>
    </p:cSldViewPr>
  </p:slideViewPr>
  <p:outlineViewPr>
    <p:cViewPr>
      <p:scale>
        <a:sx n="33" d="100"/>
        <a:sy n="33" d="100"/>
      </p:scale>
      <p:origin x="0" y="-19579"/>
    </p:cViewPr>
  </p:outlineViewPr>
  <p:notesTextViewPr>
    <p:cViewPr>
      <p:scale>
        <a:sx n="1" d="1"/>
        <a:sy n="1" d="1"/>
      </p:scale>
      <p:origin x="0" y="0"/>
    </p:cViewPr>
  </p:notesTextViewPr>
  <p:sorterViewPr>
    <p:cViewPr>
      <p:scale>
        <a:sx n="66" d="100"/>
        <a:sy n="66" d="100"/>
      </p:scale>
      <p:origin x="0" y="-5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5/22/2017</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5/22/2017</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5/2017</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2012-2017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5/2017</a:t>
            </a:r>
          </a:p>
        </p:txBody>
      </p:sp>
      <p:sp>
        <p:nvSpPr>
          <p:cNvPr id="5" name="Footer Placeholder 4"/>
          <p:cNvSpPr>
            <a:spLocks noGrp="1"/>
          </p:cNvSpPr>
          <p:nvPr>
            <p:ph type="ftr" sz="quarter" idx="11"/>
          </p:nvPr>
        </p:nvSpPr>
        <p:spPr/>
        <p:txBody>
          <a:bodyPr/>
          <a:lstStyle/>
          <a:p>
            <a:r>
              <a:rPr lang="en-US" dirty="0"/>
              <a:t>Copyright (c) 2012-2017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5/2017</a:t>
            </a:r>
          </a:p>
        </p:txBody>
      </p:sp>
      <p:sp>
        <p:nvSpPr>
          <p:cNvPr id="5" name="Footer Placeholder 4"/>
          <p:cNvSpPr>
            <a:spLocks noGrp="1"/>
          </p:cNvSpPr>
          <p:nvPr>
            <p:ph type="ftr" sz="quarter" idx="11"/>
          </p:nvPr>
        </p:nvSpPr>
        <p:spPr/>
        <p:txBody>
          <a:bodyPr/>
          <a:lstStyle/>
          <a:p>
            <a:r>
              <a:rPr lang="en-US" dirty="0"/>
              <a:t>Copyright (c) 2012-2017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a:t>Click to edit Master title style</a:t>
            </a:r>
          </a:p>
        </p:txBody>
      </p:sp>
      <p:sp>
        <p:nvSpPr>
          <p:cNvPr id="10" name="Slide Number Placeholder 3"/>
          <p:cNvSpPr txBox="1">
            <a:spLocks/>
          </p:cNvSpPr>
          <p:nvPr userDrawn="1"/>
        </p:nvSpPr>
        <p:spPr>
          <a:xfrm>
            <a:off x="4379806" y="6396293"/>
            <a:ext cx="496994"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a:solidFill>
                  <a:srgbClr val="F2F2F2"/>
                </a:solidFill>
                <a:latin typeface="Century Gothic"/>
                <a:cs typeface="Century Gothic"/>
              </a:rPr>
              <a:t>#</a:t>
            </a:r>
            <a:r>
              <a:rPr lang="en-US" sz="1000" dirty="0" err="1">
                <a:solidFill>
                  <a:srgbClr val="F2F2F2"/>
                </a:solidFill>
                <a:latin typeface="Century Gothic"/>
                <a:cs typeface="Century Gothic"/>
              </a:rPr>
              <a:t>ThreatRisk</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38305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5/2017</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2012-2017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5/2017</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2012-2017--2017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5/2017</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2012-2017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5/2017</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2012-2017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5/2017</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2012-2017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5/2017</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2012-2017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5/2017</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2012-2017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5/2017</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2012-2017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5/2017</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2012-2017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wlR0KElxxV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jpeg"/><Relationship Id="rId1" Type="http://schemas.openxmlformats.org/officeDocument/2006/relationships/slideLayout" Target="../slideLayouts/slideLayout6.xml"/><Relationship Id="rId6" Type="http://schemas.openxmlformats.org/officeDocument/2006/relationships/image" Target="../media/image37.jpeg"/><Relationship Id="rId5" Type="http://schemas.openxmlformats.org/officeDocument/2006/relationships/hyperlink" Target="javascript:%20void(0)" TargetMode="Externa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models.modeldriven.org/concepts/ConceptLibraryGlossary.html#Concept Library::Policies::Policy" TargetMode="External"/><Relationship Id="rId2" Type="http://schemas.openxmlformats.org/officeDocument/2006/relationships/hyperlink" Target="http://models.modeldriven.org/concepts/ConceptLibraryGlossary.html#Concept Library::Occurrences::Actor" TargetMode="Externa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hatis.techtarget.com/definition/security-event-security-incident" TargetMode="External"/><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Using threat and risk examples</a:t>
            </a:r>
          </a:p>
          <a:p>
            <a:r>
              <a:rPr lang="en-US" dirty="0"/>
              <a:t>Cory Casanave </a:t>
            </a:r>
          </a:p>
        </p:txBody>
      </p:sp>
      <p:sp>
        <p:nvSpPr>
          <p:cNvPr id="2" name="Title 1"/>
          <p:cNvSpPr>
            <a:spLocks noGrp="1"/>
          </p:cNvSpPr>
          <p:nvPr>
            <p:ph type="title"/>
          </p:nvPr>
        </p:nvSpPr>
        <p:spPr/>
        <p:txBody>
          <a:bodyPr>
            <a:normAutofit/>
          </a:bodyPr>
          <a:lstStyle/>
          <a:p>
            <a:r>
              <a:rPr lang="en-US" sz="4800" dirty="0"/>
              <a:t>Information Federation with Reference Concept Libraries</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SMIF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5082322"/>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2484" y="4974856"/>
            <a:ext cx="2846738" cy="583186"/>
          </a:xfrm>
          <a:prstGeom prst="rect">
            <a:avLst/>
          </a:prstGeom>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March 2017</a:t>
            </a:r>
          </a:p>
        </p:txBody>
      </p:sp>
      <p:sp>
        <p:nvSpPr>
          <p:cNvPr id="4" name="Slide Number Placeholder 3"/>
          <p:cNvSpPr>
            <a:spLocks noGrp="1"/>
          </p:cNvSpPr>
          <p:nvPr>
            <p:ph type="sldNum" sz="quarter" idx="11"/>
          </p:nvPr>
        </p:nvSpPr>
        <p:spPr/>
        <p:txBody>
          <a:bodyPr/>
          <a:lstStyle/>
          <a:p>
            <a:fld id="{987D7693-E132-40A2-A808-4CF056E677D9}" type="slidenum">
              <a:rPr lang="en-US" smtClean="0"/>
              <a:t>10</a:t>
            </a:fld>
            <a:endParaRPr lang="en-US" dirty="0"/>
          </a:p>
        </p:txBody>
      </p:sp>
      <p:sp>
        <p:nvSpPr>
          <p:cNvPr id="5" name="Footer Placeholder 4"/>
          <p:cNvSpPr>
            <a:spLocks noGrp="1"/>
          </p:cNvSpPr>
          <p:nvPr>
            <p:ph type="ftr" sz="quarter" idx="12"/>
          </p:nvPr>
        </p:nvSpPr>
        <p:spPr/>
        <p:txBody>
          <a:bodyPr>
            <a:normAutofit/>
          </a:bodyPr>
          <a:lstStyle/>
          <a:p>
            <a:endParaRPr lang="en-US" dirty="0"/>
          </a:p>
        </p:txBody>
      </p:sp>
      <p:sp>
        <p:nvSpPr>
          <p:cNvPr id="7" name="Title 6"/>
          <p:cNvSpPr>
            <a:spLocks noGrp="1"/>
          </p:cNvSpPr>
          <p:nvPr>
            <p:ph type="title"/>
          </p:nvPr>
        </p:nvSpPr>
        <p:spPr/>
        <p:txBody>
          <a:bodyPr/>
          <a:lstStyle/>
          <a:p>
            <a:r>
              <a:rPr lang="en-US" dirty="0"/>
              <a:t>Data represents concepts</a:t>
            </a:r>
          </a:p>
        </p:txBody>
      </p:sp>
      <p:pic>
        <p:nvPicPr>
          <p:cNvPr id="9" name="Picture 8"/>
          <p:cNvPicPr>
            <a:picLocks noChangeAspect="1"/>
          </p:cNvPicPr>
          <p:nvPr/>
        </p:nvPicPr>
        <p:blipFill>
          <a:blip r:embed="rId2"/>
          <a:stretch>
            <a:fillRect/>
          </a:stretch>
        </p:blipFill>
        <p:spPr>
          <a:xfrm>
            <a:off x="762000" y="1424869"/>
            <a:ext cx="2438095" cy="5231746"/>
          </a:xfrm>
          <a:prstGeom prst="rect">
            <a:avLst/>
          </a:prstGeom>
        </p:spPr>
      </p:pic>
      <p:pic>
        <p:nvPicPr>
          <p:cNvPr id="10" name="Picture 9"/>
          <p:cNvPicPr>
            <a:picLocks noChangeAspect="1"/>
          </p:cNvPicPr>
          <p:nvPr/>
        </p:nvPicPr>
        <p:blipFill>
          <a:blip r:embed="rId3"/>
          <a:stretch>
            <a:fillRect/>
          </a:stretch>
        </p:blipFill>
        <p:spPr>
          <a:xfrm>
            <a:off x="5237323" y="2514600"/>
            <a:ext cx="3098413" cy="1866667"/>
          </a:xfrm>
          <a:prstGeom prst="rect">
            <a:avLst/>
          </a:prstGeom>
        </p:spPr>
      </p:pic>
      <p:sp>
        <p:nvSpPr>
          <p:cNvPr id="11" name="Right Arrow 10"/>
          <p:cNvSpPr/>
          <p:nvPr/>
        </p:nvSpPr>
        <p:spPr>
          <a:xfrm>
            <a:off x="3321437" y="2647833"/>
            <a:ext cx="1905000" cy="160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2" name="TextBox 1"/>
          <p:cNvSpPr txBox="1"/>
          <p:nvPr/>
        </p:nvSpPr>
        <p:spPr>
          <a:xfrm>
            <a:off x="3581400" y="4810370"/>
            <a:ext cx="3613786" cy="1477328"/>
          </a:xfrm>
          <a:prstGeom prst="rect">
            <a:avLst/>
          </a:prstGeom>
          <a:noFill/>
        </p:spPr>
        <p:txBody>
          <a:bodyPr wrap="square" rtlCol="0">
            <a:spAutoFit/>
          </a:bodyPr>
          <a:lstStyle/>
          <a:p>
            <a:r>
              <a:rPr lang="en-US" dirty="0"/>
              <a:t>We want to “reference” the business  perspective Conceptual reference model) from the solution architecture (data, process and services perspectives).</a:t>
            </a:r>
          </a:p>
        </p:txBody>
      </p:sp>
    </p:spTree>
    <p:extLst>
      <p:ext uri="{BB962C8B-B14F-4D97-AF65-F5344CB8AC3E}">
        <p14:creationId xmlns:p14="http://schemas.microsoft.com/office/powerpoint/2010/main" val="170256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March 2017</a:t>
            </a:r>
          </a:p>
        </p:txBody>
      </p:sp>
      <p:sp>
        <p:nvSpPr>
          <p:cNvPr id="4" name="Slide Number Placeholder 3"/>
          <p:cNvSpPr>
            <a:spLocks noGrp="1"/>
          </p:cNvSpPr>
          <p:nvPr>
            <p:ph type="sldNum" sz="quarter" idx="11"/>
          </p:nvPr>
        </p:nvSpPr>
        <p:spPr/>
        <p:txBody>
          <a:bodyPr/>
          <a:lstStyle/>
          <a:p>
            <a:fld id="{987D7693-E132-40A2-A808-4CF056E677D9}" type="slidenum">
              <a:rPr lang="en-US" smtClean="0"/>
              <a:t>11</a:t>
            </a:fld>
            <a:endParaRPr lang="en-US" dirty="0"/>
          </a:p>
        </p:txBody>
      </p:sp>
      <p:sp>
        <p:nvSpPr>
          <p:cNvPr id="5" name="Footer Placeholder 4"/>
          <p:cNvSpPr>
            <a:spLocks noGrp="1"/>
          </p:cNvSpPr>
          <p:nvPr>
            <p:ph type="ftr" sz="quarter" idx="12"/>
          </p:nvPr>
        </p:nvSpPr>
        <p:spPr/>
        <p:txBody>
          <a:bodyPr>
            <a:normAutofit/>
          </a:bodyPr>
          <a:lstStyle/>
          <a:p>
            <a:endParaRPr lang="en-US" dirty="0"/>
          </a:p>
        </p:txBody>
      </p:sp>
      <p:sp>
        <p:nvSpPr>
          <p:cNvPr id="7" name="Title 6"/>
          <p:cNvSpPr>
            <a:spLocks noGrp="1"/>
          </p:cNvSpPr>
          <p:nvPr>
            <p:ph type="title"/>
          </p:nvPr>
        </p:nvSpPr>
        <p:spPr/>
        <p:txBody>
          <a:bodyPr>
            <a:normAutofit fontScale="90000"/>
          </a:bodyPr>
          <a:lstStyle/>
          <a:p>
            <a:r>
              <a:rPr lang="en-US" dirty="0"/>
              <a:t>What is a threat actor? (SMIF Threat Model)</a:t>
            </a:r>
          </a:p>
        </p:txBody>
      </p:sp>
      <p:pic>
        <p:nvPicPr>
          <p:cNvPr id="9" name="Picture 8"/>
          <p:cNvPicPr>
            <a:picLocks noChangeAspect="1"/>
          </p:cNvPicPr>
          <p:nvPr/>
        </p:nvPicPr>
        <p:blipFill>
          <a:blip r:embed="rId2"/>
          <a:stretch>
            <a:fillRect/>
          </a:stretch>
        </p:blipFill>
        <p:spPr>
          <a:xfrm>
            <a:off x="-37524" y="1994079"/>
            <a:ext cx="9219047" cy="2869841"/>
          </a:xfrm>
          <a:prstGeom prst="rect">
            <a:avLst/>
          </a:prstGeom>
        </p:spPr>
      </p:pic>
    </p:spTree>
    <p:extLst>
      <p:ext uri="{BB962C8B-B14F-4D97-AF65-F5344CB8AC3E}">
        <p14:creationId xmlns:p14="http://schemas.microsoft.com/office/powerpoint/2010/main" val="233778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March 2017</a:t>
            </a:r>
          </a:p>
        </p:txBody>
      </p:sp>
      <p:sp>
        <p:nvSpPr>
          <p:cNvPr id="3" name="Slide Number Placeholder 2"/>
          <p:cNvSpPr>
            <a:spLocks noGrp="1"/>
          </p:cNvSpPr>
          <p:nvPr>
            <p:ph type="sldNum" sz="quarter" idx="11"/>
          </p:nvPr>
        </p:nvSpPr>
        <p:spPr/>
        <p:txBody>
          <a:bodyPr/>
          <a:lstStyle/>
          <a:p>
            <a:fld id="{987D7693-E132-40A2-A808-4CF056E677D9}" type="slidenum">
              <a:rPr lang="en-US" smtClean="0"/>
              <a:t>12</a:t>
            </a:fld>
            <a:endParaRPr lang="en-US" dirty="0"/>
          </a:p>
        </p:txBody>
      </p:sp>
      <p:sp>
        <p:nvSpPr>
          <p:cNvPr id="4" name="Footer Placeholder 3"/>
          <p:cNvSpPr>
            <a:spLocks noGrp="1"/>
          </p:cNvSpPr>
          <p:nvPr>
            <p:ph type="ftr" sz="quarter" idx="12"/>
          </p:nvPr>
        </p:nvSpPr>
        <p:spPr/>
        <p:txBody>
          <a:bodyPr>
            <a:normAutofit/>
          </a:bodyPr>
          <a:lstStyle/>
          <a:p>
            <a:endParaRPr lang="en-US" dirty="0"/>
          </a:p>
        </p:txBody>
      </p:sp>
      <p:sp>
        <p:nvSpPr>
          <p:cNvPr id="5" name="Title 4"/>
          <p:cNvSpPr>
            <a:spLocks noGrp="1"/>
          </p:cNvSpPr>
          <p:nvPr>
            <p:ph type="title"/>
          </p:nvPr>
        </p:nvSpPr>
        <p:spPr/>
        <p:txBody>
          <a:bodyPr>
            <a:normAutofit fontScale="90000"/>
          </a:bodyPr>
          <a:lstStyle/>
          <a:p>
            <a:r>
              <a:rPr lang="en-US" dirty="0"/>
              <a:t>Example of Mapping Pattern (UML Profile)</a:t>
            </a:r>
          </a:p>
        </p:txBody>
      </p:sp>
      <p:pic>
        <p:nvPicPr>
          <p:cNvPr id="8" name="Picture 7"/>
          <p:cNvPicPr>
            <a:picLocks noChangeAspect="1"/>
          </p:cNvPicPr>
          <p:nvPr/>
        </p:nvPicPr>
        <p:blipFill>
          <a:blip r:embed="rId2"/>
          <a:stretch>
            <a:fillRect/>
          </a:stretch>
        </p:blipFill>
        <p:spPr>
          <a:xfrm>
            <a:off x="30480" y="1524000"/>
            <a:ext cx="9144000" cy="4709830"/>
          </a:xfrm>
          <a:prstGeom prst="rect">
            <a:avLst/>
          </a:prstGeom>
        </p:spPr>
      </p:pic>
    </p:spTree>
    <p:extLst>
      <p:ext uri="{BB962C8B-B14F-4D97-AF65-F5344CB8AC3E}">
        <p14:creationId xmlns:p14="http://schemas.microsoft.com/office/powerpoint/2010/main" val="155688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p:txBody>
          <a:bodyPr/>
          <a:lstStyle/>
          <a:p>
            <a:r>
              <a:rPr lang="en-US" dirty="0"/>
              <a:t>FIBO</a:t>
            </a:r>
          </a:p>
        </p:txBody>
      </p:sp>
      <p:sp>
        <p:nvSpPr>
          <p:cNvPr id="12" name="Text Placeholder 11"/>
          <p:cNvSpPr>
            <a:spLocks noGrp="1"/>
          </p:cNvSpPr>
          <p:nvPr>
            <p:ph type="body" sz="half" idx="15"/>
          </p:nvPr>
        </p:nvSpPr>
        <p:spPr/>
        <p:txBody>
          <a:bodyPr/>
          <a:lstStyle/>
          <a:p>
            <a:r>
              <a:rPr lang="en-US" dirty="0"/>
              <a:t>Operational Threat &amp; Risk</a:t>
            </a:r>
          </a:p>
        </p:txBody>
      </p:sp>
      <p:sp>
        <p:nvSpPr>
          <p:cNvPr id="11" name="Content Placeholder 10"/>
          <p:cNvSpPr>
            <a:spLocks noGrp="1"/>
          </p:cNvSpPr>
          <p:nvPr>
            <p:ph sz="quarter" idx="14"/>
          </p:nvPr>
        </p:nvSpPr>
        <p:spPr/>
        <p:txBody>
          <a:bodyPr/>
          <a:lstStyle/>
          <a:p>
            <a:r>
              <a:rPr lang="en-US" dirty="0"/>
              <a:t>Interoperability and data federation of threat and risk information – cyber and physical</a:t>
            </a:r>
          </a:p>
        </p:txBody>
      </p:sp>
      <p:sp>
        <p:nvSpPr>
          <p:cNvPr id="10" name="Content Placeholder 9"/>
          <p:cNvSpPr>
            <a:spLocks noGrp="1"/>
          </p:cNvSpPr>
          <p:nvPr>
            <p:ph sz="quarter" idx="13"/>
          </p:nvPr>
        </p:nvSpPr>
        <p:spPr/>
        <p:txBody>
          <a:bodyPr/>
          <a:lstStyle/>
          <a:p>
            <a:r>
              <a:rPr lang="en-US" dirty="0"/>
              <a:t>Wide scale model of concepts in the financial domain</a:t>
            </a:r>
          </a:p>
          <a:p>
            <a:endParaRPr lang="en-US" dirty="0"/>
          </a:p>
          <a:p>
            <a:endParaRPr lang="en-US" dirty="0"/>
          </a:p>
          <a:p>
            <a:endParaRPr lang="en-US" dirty="0"/>
          </a:p>
          <a:p>
            <a:endParaRPr lang="en-US" dirty="0"/>
          </a:p>
          <a:p>
            <a:r>
              <a:rPr lang="en-US" dirty="0"/>
              <a:t>Federated Concept Library</a:t>
            </a:r>
          </a:p>
        </p:txBody>
      </p:sp>
      <p:sp>
        <p:nvSpPr>
          <p:cNvPr id="8" name="Title 7"/>
          <p:cNvSpPr>
            <a:spLocks noGrp="1"/>
          </p:cNvSpPr>
          <p:nvPr>
            <p:ph type="title"/>
          </p:nvPr>
        </p:nvSpPr>
        <p:spPr/>
        <p:txBody>
          <a:bodyPr/>
          <a:lstStyle/>
          <a:p>
            <a:r>
              <a:rPr lang="en-US" dirty="0"/>
              <a:t>SMIF is being used</a:t>
            </a:r>
          </a:p>
        </p:txBody>
      </p:sp>
      <p:sp>
        <p:nvSpPr>
          <p:cNvPr id="5" name="Date Placeholder 4"/>
          <p:cNvSpPr>
            <a:spLocks noGrp="1"/>
          </p:cNvSpPr>
          <p:nvPr>
            <p:ph type="dt" sz="half" idx="16"/>
          </p:nvPr>
        </p:nvSpPr>
        <p:spPr/>
        <p:txBody>
          <a:bodyPr/>
          <a:lstStyle/>
          <a:p>
            <a:r>
              <a:rPr lang="en-US" dirty="0"/>
              <a:t>March 2017</a:t>
            </a:r>
          </a:p>
        </p:txBody>
      </p:sp>
      <p:sp>
        <p:nvSpPr>
          <p:cNvPr id="6" name="Slide Number Placeholder 5"/>
          <p:cNvSpPr>
            <a:spLocks noGrp="1"/>
          </p:cNvSpPr>
          <p:nvPr>
            <p:ph type="sldNum" sz="quarter" idx="17"/>
          </p:nvPr>
        </p:nvSpPr>
        <p:spPr/>
        <p:txBody>
          <a:bodyPr/>
          <a:lstStyle/>
          <a:p>
            <a:fld id="{987D7693-E132-40A2-A808-4CF056E677D9}" type="slidenum">
              <a:rPr lang="en-US" smtClean="0"/>
              <a:t>13</a:t>
            </a:fld>
            <a:endParaRPr lang="en-US" dirty="0"/>
          </a:p>
        </p:txBody>
      </p:sp>
      <p:sp>
        <p:nvSpPr>
          <p:cNvPr id="7" name="Footer Placeholder 6"/>
          <p:cNvSpPr>
            <a:spLocks noGrp="1"/>
          </p:cNvSpPr>
          <p:nvPr>
            <p:ph type="ftr" sz="quarter" idx="18"/>
          </p:nvPr>
        </p:nvSpPr>
        <p:spPr/>
        <p:txBody>
          <a:bodyPr>
            <a:normAutofit/>
          </a:bodyPr>
          <a:lstStyle/>
          <a:p>
            <a:endParaRPr lang="en-US" dirty="0"/>
          </a:p>
        </p:txBody>
      </p:sp>
      <p:pic>
        <p:nvPicPr>
          <p:cNvPr id="13" name="Picture 4" descr="D:\Projects\Threat\website\threat-m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963562"/>
            <a:ext cx="4243387" cy="31825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762000" y="2767775"/>
            <a:ext cx="2438400" cy="9070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423" y="4916353"/>
            <a:ext cx="1971554" cy="1246022"/>
          </a:xfrm>
          <a:prstGeom prst="rect">
            <a:avLst/>
          </a:prstGeom>
        </p:spPr>
      </p:pic>
    </p:spTree>
    <p:extLst>
      <p:ext uri="{BB962C8B-B14F-4D97-AF65-F5344CB8AC3E}">
        <p14:creationId xmlns:p14="http://schemas.microsoft.com/office/powerpoint/2010/main" val="224970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a:t>Most models that have been creating are design models</a:t>
            </a:r>
          </a:p>
          <a:p>
            <a:r>
              <a:rPr lang="en-US" dirty="0"/>
              <a:t>	They represent the design of particular systems</a:t>
            </a:r>
          </a:p>
          <a:p>
            <a:r>
              <a:rPr lang="en-US" dirty="0"/>
              <a:t>	They constrain the model to the needs of that design</a:t>
            </a:r>
          </a:p>
          <a:p>
            <a:r>
              <a:rPr lang="en-US" dirty="0"/>
              <a:t>	The model concepts represent the solution</a:t>
            </a:r>
          </a:p>
          <a:p>
            <a:r>
              <a:rPr lang="en-US" dirty="0"/>
              <a:t>Design models are hugely valuable.</a:t>
            </a:r>
          </a:p>
          <a:p>
            <a:r>
              <a:rPr lang="en-US" dirty="0"/>
              <a:t>	They facilitate critical team level thinking</a:t>
            </a:r>
          </a:p>
          <a:p>
            <a:r>
              <a:rPr lang="en-US" dirty="0"/>
              <a:t>	They can validate the design as consistent </a:t>
            </a:r>
          </a:p>
          <a:p>
            <a:r>
              <a:rPr lang="en-US" dirty="0"/>
              <a:t>	They can validate the deign meets requirement</a:t>
            </a:r>
          </a:p>
          <a:p>
            <a:r>
              <a:rPr lang="en-US" dirty="0"/>
              <a:t>	Models can be simulated</a:t>
            </a:r>
          </a:p>
          <a:p>
            <a:r>
              <a:rPr lang="en-US" dirty="0"/>
              <a:t>	Models can be used to generate solutions (from code to hardware)</a:t>
            </a:r>
          </a:p>
          <a:p>
            <a:endParaRPr lang="en-US" dirty="0"/>
          </a:p>
        </p:txBody>
      </p:sp>
      <p:sp>
        <p:nvSpPr>
          <p:cNvPr id="3" name="Date Placeholder 2"/>
          <p:cNvSpPr>
            <a:spLocks noGrp="1"/>
          </p:cNvSpPr>
          <p:nvPr>
            <p:ph type="dt" sz="half" idx="14"/>
          </p:nvPr>
        </p:nvSpPr>
        <p:spPr/>
        <p:txBody>
          <a:bodyPr/>
          <a:lstStyle/>
          <a:p>
            <a:r>
              <a:rPr lang="en-US" dirty="0"/>
              <a:t>5/2017</a:t>
            </a:r>
          </a:p>
        </p:txBody>
      </p:sp>
      <p:sp>
        <p:nvSpPr>
          <p:cNvPr id="4" name="Slide Number Placeholder 3"/>
          <p:cNvSpPr>
            <a:spLocks noGrp="1"/>
          </p:cNvSpPr>
          <p:nvPr>
            <p:ph type="sldNum" sz="quarter" idx="15"/>
          </p:nvPr>
        </p:nvSpPr>
        <p:spPr/>
        <p:txBody>
          <a:bodyPr/>
          <a:lstStyle/>
          <a:p>
            <a:fld id="{987D7693-E132-40A2-A808-4CF056E677D9}" type="slidenum">
              <a:rPr lang="en-US" smtClean="0"/>
              <a:t>14</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normAutofit fontScale="90000"/>
          </a:bodyPr>
          <a:lstStyle/>
          <a:p>
            <a:r>
              <a:rPr lang="en-US" dirty="0"/>
              <a:t>Conceptual Reference models Vs System Design Models</a:t>
            </a:r>
          </a:p>
        </p:txBody>
      </p:sp>
      <p:sp>
        <p:nvSpPr>
          <p:cNvPr id="13" name="Rectangle 12"/>
          <p:cNvSpPr/>
          <p:nvPr/>
        </p:nvSpPr>
        <p:spPr>
          <a:xfrm rot="2171503">
            <a:off x="6702089" y="2790509"/>
            <a:ext cx="149432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BUT</a:t>
            </a:r>
          </a:p>
        </p:txBody>
      </p:sp>
    </p:spTree>
    <p:extLst>
      <p:ext uri="{BB962C8B-B14F-4D97-AF65-F5344CB8AC3E}">
        <p14:creationId xmlns:p14="http://schemas.microsoft.com/office/powerpoint/2010/main" val="376299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75152" y="1404938"/>
            <a:ext cx="7680960" cy="4724400"/>
          </a:xfrm>
        </p:spPr>
        <p:txBody>
          <a:bodyPr/>
          <a:lstStyle/>
          <a:p>
            <a:r>
              <a:rPr lang="en-US" dirty="0"/>
              <a:t>Design models are (of course) about a specific design – application or system</a:t>
            </a:r>
          </a:p>
          <a:p>
            <a:r>
              <a:rPr lang="en-US" dirty="0"/>
              <a:t>They fall down when you try and use them to federate designs, integrate systems, share data</a:t>
            </a:r>
          </a:p>
          <a:p>
            <a:r>
              <a:rPr lang="en-US" dirty="0"/>
              <a:t>Independently designed systems can’t be integrated with design models unless every system shares the same design (Designed may be standard interfaces)</a:t>
            </a:r>
          </a:p>
        </p:txBody>
      </p:sp>
      <p:sp>
        <p:nvSpPr>
          <p:cNvPr id="3" name="Date Placeholder 2"/>
          <p:cNvSpPr>
            <a:spLocks noGrp="1"/>
          </p:cNvSpPr>
          <p:nvPr>
            <p:ph type="dt" sz="half" idx="14"/>
          </p:nvPr>
        </p:nvSpPr>
        <p:spPr/>
        <p:txBody>
          <a:bodyPr/>
          <a:lstStyle/>
          <a:p>
            <a:r>
              <a:rPr lang="en-US" dirty="0"/>
              <a:t>5/2017</a:t>
            </a:r>
          </a:p>
        </p:txBody>
      </p:sp>
      <p:sp>
        <p:nvSpPr>
          <p:cNvPr id="4" name="Slide Number Placeholder 3"/>
          <p:cNvSpPr>
            <a:spLocks noGrp="1"/>
          </p:cNvSpPr>
          <p:nvPr>
            <p:ph type="sldNum" sz="quarter" idx="15"/>
          </p:nvPr>
        </p:nvSpPr>
        <p:spPr/>
        <p:txBody>
          <a:bodyPr/>
          <a:lstStyle/>
          <a:p>
            <a:fld id="{987D7693-E132-40A2-A808-4CF056E677D9}" type="slidenum">
              <a:rPr lang="en-US" smtClean="0"/>
              <a:t>15</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lstStyle/>
          <a:p>
            <a:r>
              <a:rPr lang="en-US" dirty="0"/>
              <a:t>Design Models</a:t>
            </a:r>
          </a:p>
        </p:txBody>
      </p:sp>
      <p:sp>
        <p:nvSpPr>
          <p:cNvPr id="7" name="Flowchart: Alternate Process 6"/>
          <p:cNvSpPr/>
          <p:nvPr/>
        </p:nvSpPr>
        <p:spPr>
          <a:xfrm>
            <a:off x="194408" y="5118430"/>
            <a:ext cx="2001981"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8" name="Flowchart: Alternate Process 7"/>
          <p:cNvSpPr/>
          <p:nvPr/>
        </p:nvSpPr>
        <p:spPr>
          <a:xfrm>
            <a:off x="2685614" y="5105400"/>
            <a:ext cx="1834464"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9" name="Flowchart: Alternate Process 8"/>
          <p:cNvSpPr/>
          <p:nvPr/>
        </p:nvSpPr>
        <p:spPr>
          <a:xfrm>
            <a:off x="6663130" y="5098429"/>
            <a:ext cx="2245300"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Independent System</a:t>
            </a:r>
          </a:p>
        </p:txBody>
      </p:sp>
      <p:sp>
        <p:nvSpPr>
          <p:cNvPr id="10" name="Flowchart: Document 9"/>
          <p:cNvSpPr/>
          <p:nvPr/>
        </p:nvSpPr>
        <p:spPr>
          <a:xfrm>
            <a:off x="2020611" y="3943693"/>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1" name="Flowchart: Document 10"/>
          <p:cNvSpPr/>
          <p:nvPr/>
        </p:nvSpPr>
        <p:spPr>
          <a:xfrm>
            <a:off x="2872302" y="5185669"/>
            <a:ext cx="832263"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2" name="Flowchart: Document 11"/>
          <p:cNvSpPr/>
          <p:nvPr/>
        </p:nvSpPr>
        <p:spPr>
          <a:xfrm>
            <a:off x="1203193" y="5198699"/>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3" name="Flowchart: Document 12"/>
          <p:cNvSpPr/>
          <p:nvPr/>
        </p:nvSpPr>
        <p:spPr>
          <a:xfrm>
            <a:off x="7414490" y="3933302"/>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
        <p:nvSpPr>
          <p:cNvPr id="14" name="Flowchart: Document 13"/>
          <p:cNvSpPr/>
          <p:nvPr/>
        </p:nvSpPr>
        <p:spPr>
          <a:xfrm>
            <a:off x="8013171" y="5175278"/>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
        <p:nvSpPr>
          <p:cNvPr id="16" name="Arrow: Right 15"/>
          <p:cNvSpPr/>
          <p:nvPr/>
        </p:nvSpPr>
        <p:spPr>
          <a:xfrm rot="3532829">
            <a:off x="2451225" y="4526517"/>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7" name="Arrow: Right 16"/>
          <p:cNvSpPr/>
          <p:nvPr/>
        </p:nvSpPr>
        <p:spPr>
          <a:xfrm rot="7101534">
            <a:off x="1640709" y="4559930"/>
            <a:ext cx="758761" cy="460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8" name="Arrow: Right 17"/>
          <p:cNvSpPr/>
          <p:nvPr/>
        </p:nvSpPr>
        <p:spPr>
          <a:xfrm rot="3532829">
            <a:off x="7709468" y="4552885"/>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9" name="Arrow: Left-Right 18"/>
          <p:cNvSpPr/>
          <p:nvPr/>
        </p:nvSpPr>
        <p:spPr>
          <a:xfrm>
            <a:off x="4716638" y="5145534"/>
            <a:ext cx="1630246" cy="76200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20" name="Arrow: Left-Right 19"/>
          <p:cNvSpPr/>
          <p:nvPr/>
        </p:nvSpPr>
        <p:spPr>
          <a:xfrm>
            <a:off x="2098452" y="5334000"/>
            <a:ext cx="699301" cy="381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with Corners Rounded 14"/>
          <p:cNvSpPr/>
          <p:nvPr/>
        </p:nvSpPr>
        <p:spPr>
          <a:xfrm>
            <a:off x="4419600" y="3505200"/>
            <a:ext cx="1828800" cy="990600"/>
          </a:xfrm>
          <a:prstGeom prst="wedgeRoundRectCallout">
            <a:avLst>
              <a:gd name="adj1" fmla="val -140769"/>
              <a:gd name="adj2" fmla="val 1181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These could be UML, Ontologies or other models of the system</a:t>
            </a:r>
          </a:p>
        </p:txBody>
      </p:sp>
    </p:spTree>
    <p:extLst>
      <p:ext uri="{BB962C8B-B14F-4D97-AF65-F5344CB8AC3E}">
        <p14:creationId xmlns:p14="http://schemas.microsoft.com/office/powerpoint/2010/main" val="240739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75152" y="1404938"/>
            <a:ext cx="7680960" cy="4724400"/>
          </a:xfrm>
        </p:spPr>
        <p:txBody>
          <a:bodyPr/>
          <a:lstStyle/>
          <a:p>
            <a:r>
              <a:rPr lang="en-US" dirty="0"/>
              <a:t>A reference model provides a </a:t>
            </a:r>
            <a:r>
              <a:rPr lang="en-US" dirty="0">
                <a:solidFill>
                  <a:srgbClr val="FFFF00"/>
                </a:solidFill>
              </a:rPr>
              <a:t>library of concepts </a:t>
            </a:r>
            <a:r>
              <a:rPr lang="en-US" dirty="0"/>
              <a:t>that “</a:t>
            </a:r>
            <a:r>
              <a:rPr lang="en-US" dirty="0">
                <a:solidFill>
                  <a:srgbClr val="FFFF00"/>
                </a:solidFill>
              </a:rPr>
              <a:t>ground</a:t>
            </a:r>
            <a:r>
              <a:rPr lang="en-US" dirty="0"/>
              <a:t>” the semantics of the designs</a:t>
            </a:r>
          </a:p>
          <a:p>
            <a:r>
              <a:rPr lang="en-US" dirty="0"/>
              <a:t>The design model elements </a:t>
            </a:r>
            <a:r>
              <a:rPr lang="en-US" dirty="0">
                <a:solidFill>
                  <a:srgbClr val="FFFF00"/>
                </a:solidFill>
              </a:rPr>
              <a:t>represent data about </a:t>
            </a:r>
            <a:r>
              <a:rPr lang="en-US" dirty="0"/>
              <a:t>the </a:t>
            </a:r>
            <a:r>
              <a:rPr lang="en-US" dirty="0">
                <a:solidFill>
                  <a:srgbClr val="92D050"/>
                </a:solidFill>
              </a:rPr>
              <a:t>reference concepts</a:t>
            </a:r>
            <a:r>
              <a:rPr lang="en-US" dirty="0"/>
              <a:t> by referencing them</a:t>
            </a:r>
          </a:p>
          <a:p>
            <a:r>
              <a:rPr lang="en-US" dirty="0"/>
              <a:t>They are not directly coupled with the design – only use what is needed.</a:t>
            </a:r>
          </a:p>
          <a:p>
            <a:endParaRPr lang="en-US" dirty="0"/>
          </a:p>
        </p:txBody>
      </p:sp>
      <p:sp>
        <p:nvSpPr>
          <p:cNvPr id="3" name="Date Placeholder 2"/>
          <p:cNvSpPr>
            <a:spLocks noGrp="1"/>
          </p:cNvSpPr>
          <p:nvPr>
            <p:ph type="dt" sz="half" idx="14"/>
          </p:nvPr>
        </p:nvSpPr>
        <p:spPr/>
        <p:txBody>
          <a:bodyPr/>
          <a:lstStyle/>
          <a:p>
            <a:r>
              <a:rPr lang="en-US" dirty="0"/>
              <a:t>5/2017</a:t>
            </a:r>
          </a:p>
        </p:txBody>
      </p:sp>
      <p:sp>
        <p:nvSpPr>
          <p:cNvPr id="4" name="Slide Number Placeholder 3"/>
          <p:cNvSpPr>
            <a:spLocks noGrp="1"/>
          </p:cNvSpPr>
          <p:nvPr>
            <p:ph type="sldNum" sz="quarter" idx="15"/>
          </p:nvPr>
        </p:nvSpPr>
        <p:spPr/>
        <p:txBody>
          <a:bodyPr/>
          <a:lstStyle/>
          <a:p>
            <a:fld id="{987D7693-E132-40A2-A808-4CF056E677D9}" type="slidenum">
              <a:rPr lang="en-US" smtClean="0"/>
              <a:t>16</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lstStyle/>
          <a:p>
            <a:r>
              <a:rPr lang="en-US" dirty="0"/>
              <a:t>Conceptual Reference Models</a:t>
            </a:r>
          </a:p>
        </p:txBody>
      </p:sp>
      <p:sp>
        <p:nvSpPr>
          <p:cNvPr id="7" name="Flowchart: Alternate Process 6"/>
          <p:cNvSpPr/>
          <p:nvPr/>
        </p:nvSpPr>
        <p:spPr>
          <a:xfrm>
            <a:off x="194408" y="5118430"/>
            <a:ext cx="2001981"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8" name="Flowchart: Alternate Process 7"/>
          <p:cNvSpPr/>
          <p:nvPr/>
        </p:nvSpPr>
        <p:spPr>
          <a:xfrm>
            <a:off x="2685614" y="5105400"/>
            <a:ext cx="1834464"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9" name="Flowchart: Alternate Process 8"/>
          <p:cNvSpPr/>
          <p:nvPr/>
        </p:nvSpPr>
        <p:spPr>
          <a:xfrm>
            <a:off x="6663130" y="5098429"/>
            <a:ext cx="2245300"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Independent System</a:t>
            </a:r>
          </a:p>
        </p:txBody>
      </p:sp>
      <p:sp>
        <p:nvSpPr>
          <p:cNvPr id="10" name="Flowchart: Document 9"/>
          <p:cNvSpPr/>
          <p:nvPr/>
        </p:nvSpPr>
        <p:spPr>
          <a:xfrm>
            <a:off x="2020611" y="3943693"/>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1" name="Flowchart: Document 10"/>
          <p:cNvSpPr/>
          <p:nvPr/>
        </p:nvSpPr>
        <p:spPr>
          <a:xfrm>
            <a:off x="2872302" y="5185669"/>
            <a:ext cx="832263"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2" name="Flowchart: Document 11"/>
          <p:cNvSpPr/>
          <p:nvPr/>
        </p:nvSpPr>
        <p:spPr>
          <a:xfrm>
            <a:off x="1203193" y="5198699"/>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4" name="Flowchart: Document 13"/>
          <p:cNvSpPr/>
          <p:nvPr/>
        </p:nvSpPr>
        <p:spPr>
          <a:xfrm>
            <a:off x="8013171" y="5175278"/>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
        <p:nvSpPr>
          <p:cNvPr id="16" name="Arrow: Right 15"/>
          <p:cNvSpPr/>
          <p:nvPr/>
        </p:nvSpPr>
        <p:spPr>
          <a:xfrm rot="3532829">
            <a:off x="2451225" y="4526517"/>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7" name="Arrow: Right 16"/>
          <p:cNvSpPr/>
          <p:nvPr/>
        </p:nvSpPr>
        <p:spPr>
          <a:xfrm rot="7101534">
            <a:off x="1640709" y="4559930"/>
            <a:ext cx="758761" cy="460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8" name="Arrow: Right 17"/>
          <p:cNvSpPr/>
          <p:nvPr/>
        </p:nvSpPr>
        <p:spPr>
          <a:xfrm rot="3532829">
            <a:off x="7891193" y="4498743"/>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9" name="Arrow: Left-Right 18"/>
          <p:cNvSpPr/>
          <p:nvPr/>
        </p:nvSpPr>
        <p:spPr>
          <a:xfrm>
            <a:off x="4716637" y="5145534"/>
            <a:ext cx="1889433" cy="762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Semantic</a:t>
            </a:r>
          </a:p>
          <a:p>
            <a:pPr algn="ctr"/>
            <a:r>
              <a:rPr lang="en-US" sz="1400" dirty="0"/>
              <a:t>Federation</a:t>
            </a:r>
          </a:p>
        </p:txBody>
      </p:sp>
      <p:sp>
        <p:nvSpPr>
          <p:cNvPr id="20" name="Arrow: Left-Right 19"/>
          <p:cNvSpPr/>
          <p:nvPr/>
        </p:nvSpPr>
        <p:spPr>
          <a:xfrm>
            <a:off x="2098452" y="5334000"/>
            <a:ext cx="699301" cy="381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p:cNvSpPr/>
          <p:nvPr/>
        </p:nvSpPr>
        <p:spPr>
          <a:xfrm rot="20962371">
            <a:off x="2814116" y="3712979"/>
            <a:ext cx="1371600" cy="36849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References</a:t>
            </a:r>
          </a:p>
        </p:txBody>
      </p:sp>
      <p:sp>
        <p:nvSpPr>
          <p:cNvPr id="22" name="Arrow: Left 21"/>
          <p:cNvSpPr/>
          <p:nvPr/>
        </p:nvSpPr>
        <p:spPr>
          <a:xfrm rot="696084">
            <a:off x="6463758" y="3732489"/>
            <a:ext cx="1197218" cy="368493"/>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References</a:t>
            </a:r>
          </a:p>
        </p:txBody>
      </p:sp>
      <p:sp>
        <p:nvSpPr>
          <p:cNvPr id="23" name="Thought Bubble: Cloud 22"/>
          <p:cNvSpPr/>
          <p:nvPr/>
        </p:nvSpPr>
        <p:spPr>
          <a:xfrm>
            <a:off x="4149391" y="3448393"/>
            <a:ext cx="2362200" cy="9906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a:t>
            </a:r>
          </a:p>
          <a:p>
            <a:pPr algn="ctr"/>
            <a:r>
              <a:rPr lang="en-US" dirty="0"/>
              <a:t>Reference</a:t>
            </a:r>
          </a:p>
          <a:p>
            <a:pPr algn="ctr"/>
            <a:r>
              <a:rPr lang="en-US" dirty="0"/>
              <a:t>Model</a:t>
            </a:r>
          </a:p>
        </p:txBody>
      </p:sp>
      <p:sp>
        <p:nvSpPr>
          <p:cNvPr id="13" name="Flowchart: Document 12"/>
          <p:cNvSpPr/>
          <p:nvPr/>
        </p:nvSpPr>
        <p:spPr>
          <a:xfrm>
            <a:off x="7554978" y="3924216"/>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Tree>
    <p:extLst>
      <p:ext uri="{BB962C8B-B14F-4D97-AF65-F5344CB8AC3E}">
        <p14:creationId xmlns:p14="http://schemas.microsoft.com/office/powerpoint/2010/main" val="423165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sz="quarter" idx="14"/>
          </p:nvPr>
        </p:nvSpPr>
        <p:spPr/>
        <p:txBody>
          <a:bodyPr/>
          <a:lstStyle/>
          <a:p>
            <a:endParaRPr lang="en-US"/>
          </a:p>
        </p:txBody>
      </p:sp>
      <p:sp>
        <p:nvSpPr>
          <p:cNvPr id="15" name="Content Placeholder 14"/>
          <p:cNvSpPr>
            <a:spLocks noGrp="1"/>
          </p:cNvSpPr>
          <p:nvPr>
            <p:ph sz="quarter" idx="13"/>
          </p:nvPr>
        </p:nvSpPr>
        <p:spPr/>
        <p:txBody>
          <a:bodyPr/>
          <a:lstStyle/>
          <a:p>
            <a:r>
              <a:rPr lang="en-US" dirty="0"/>
              <a:t>Don’t couple implementations directly to reference models.</a:t>
            </a:r>
          </a:p>
        </p:txBody>
      </p:sp>
      <p:sp>
        <p:nvSpPr>
          <p:cNvPr id="6" name="Title 5"/>
          <p:cNvSpPr>
            <a:spLocks noGrp="1"/>
          </p:cNvSpPr>
          <p:nvPr>
            <p:ph type="title"/>
          </p:nvPr>
        </p:nvSpPr>
        <p:spPr/>
        <p:txBody>
          <a:bodyPr>
            <a:normAutofit/>
          </a:bodyPr>
          <a:lstStyle/>
          <a:p>
            <a:r>
              <a:rPr lang="en-US" dirty="0"/>
              <a:t>Anti-pattern</a:t>
            </a:r>
          </a:p>
        </p:txBody>
      </p:sp>
      <p:sp>
        <p:nvSpPr>
          <p:cNvPr id="3" name="Date Placeholder 2"/>
          <p:cNvSpPr>
            <a:spLocks noGrp="1"/>
          </p:cNvSpPr>
          <p:nvPr>
            <p:ph type="dt" sz="half" idx="15"/>
          </p:nvPr>
        </p:nvSpPr>
        <p:spPr/>
        <p:txBody>
          <a:bodyPr/>
          <a:lstStyle/>
          <a:p>
            <a:r>
              <a:rPr lang="en-US" dirty="0"/>
              <a:t>5/2017</a:t>
            </a:r>
          </a:p>
        </p:txBody>
      </p:sp>
      <p:sp>
        <p:nvSpPr>
          <p:cNvPr id="4" name="Slide Number Placeholder 3"/>
          <p:cNvSpPr>
            <a:spLocks noGrp="1"/>
          </p:cNvSpPr>
          <p:nvPr>
            <p:ph type="sldNum" sz="quarter" idx="16"/>
          </p:nvPr>
        </p:nvSpPr>
        <p:spPr/>
        <p:txBody>
          <a:bodyPr/>
          <a:lstStyle/>
          <a:p>
            <a:fld id="{987D7693-E132-40A2-A808-4CF056E677D9}" type="slidenum">
              <a:rPr lang="en-US" smtClean="0"/>
              <a:t>17</a:t>
            </a:fld>
            <a:endParaRPr lang="en-US" dirty="0"/>
          </a:p>
        </p:txBody>
      </p:sp>
      <p:sp>
        <p:nvSpPr>
          <p:cNvPr id="5" name="Footer Placeholder 4"/>
          <p:cNvSpPr>
            <a:spLocks noGrp="1"/>
          </p:cNvSpPr>
          <p:nvPr>
            <p:ph type="ftr" sz="quarter" idx="17"/>
          </p:nvPr>
        </p:nvSpPr>
        <p:spPr/>
        <p:txBody>
          <a:bodyPr>
            <a:normAutofit fontScale="77500" lnSpcReduction="20000"/>
          </a:bodyPr>
          <a:lstStyle/>
          <a:p>
            <a:r>
              <a:rPr lang="en-US" dirty="0"/>
              <a:t>Copyright (c) 2012-2017 Data Access Technologies, Inc. as Model Driven Solutions</a:t>
            </a:r>
          </a:p>
        </p:txBody>
      </p:sp>
      <p:sp>
        <p:nvSpPr>
          <p:cNvPr id="7" name="Flowchart: Alternate Process 6"/>
          <p:cNvSpPr/>
          <p:nvPr/>
        </p:nvSpPr>
        <p:spPr>
          <a:xfrm>
            <a:off x="194408" y="5118430"/>
            <a:ext cx="2001981"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8" name="Flowchart: Alternate Process 7"/>
          <p:cNvSpPr/>
          <p:nvPr/>
        </p:nvSpPr>
        <p:spPr>
          <a:xfrm>
            <a:off x="2685614" y="5105400"/>
            <a:ext cx="1834464"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9" name="Flowchart: Alternate Process 8"/>
          <p:cNvSpPr/>
          <p:nvPr/>
        </p:nvSpPr>
        <p:spPr>
          <a:xfrm>
            <a:off x="6663130" y="5098429"/>
            <a:ext cx="2245300"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Independent System</a:t>
            </a:r>
          </a:p>
        </p:txBody>
      </p:sp>
      <p:sp>
        <p:nvSpPr>
          <p:cNvPr id="11" name="Flowchart: Document 10"/>
          <p:cNvSpPr/>
          <p:nvPr/>
        </p:nvSpPr>
        <p:spPr>
          <a:xfrm>
            <a:off x="2872302" y="5185669"/>
            <a:ext cx="832263"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CRM</a:t>
            </a:r>
          </a:p>
        </p:txBody>
      </p:sp>
      <p:sp>
        <p:nvSpPr>
          <p:cNvPr id="12" name="Flowchart: Document 11"/>
          <p:cNvSpPr/>
          <p:nvPr/>
        </p:nvSpPr>
        <p:spPr>
          <a:xfrm>
            <a:off x="1203193" y="5198699"/>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CRM</a:t>
            </a:r>
          </a:p>
        </p:txBody>
      </p:sp>
      <p:sp>
        <p:nvSpPr>
          <p:cNvPr id="14" name="Flowchart: Document 13"/>
          <p:cNvSpPr/>
          <p:nvPr/>
        </p:nvSpPr>
        <p:spPr>
          <a:xfrm>
            <a:off x="8013171" y="5175278"/>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CRM</a:t>
            </a:r>
          </a:p>
        </p:txBody>
      </p:sp>
      <p:sp>
        <p:nvSpPr>
          <p:cNvPr id="16" name="Arrow: Right 15"/>
          <p:cNvSpPr/>
          <p:nvPr/>
        </p:nvSpPr>
        <p:spPr>
          <a:xfrm rot="6970676">
            <a:off x="2889377" y="3737098"/>
            <a:ext cx="2473388" cy="548559"/>
          </a:xfrm>
          <a:prstGeom prst="rightArrow">
            <a:avLst>
              <a:gd name="adj1" fmla="val 4053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7" name="Arrow: Right 16"/>
          <p:cNvSpPr/>
          <p:nvPr/>
        </p:nvSpPr>
        <p:spPr>
          <a:xfrm rot="7958058">
            <a:off x="1176013" y="3602704"/>
            <a:ext cx="3240965" cy="460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8" name="Arrow: Right 17"/>
          <p:cNvSpPr/>
          <p:nvPr/>
        </p:nvSpPr>
        <p:spPr>
          <a:xfrm rot="2950335">
            <a:off x="5306376" y="3541044"/>
            <a:ext cx="349403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20" name="Arrow: Left-Right 19"/>
          <p:cNvSpPr/>
          <p:nvPr/>
        </p:nvSpPr>
        <p:spPr>
          <a:xfrm>
            <a:off x="2098452" y="5334000"/>
            <a:ext cx="699301" cy="381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hought Bubble: Cloud 22"/>
          <p:cNvSpPr/>
          <p:nvPr/>
        </p:nvSpPr>
        <p:spPr>
          <a:xfrm>
            <a:off x="3704565" y="1982751"/>
            <a:ext cx="2362200" cy="9906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a:t>
            </a:r>
          </a:p>
          <a:p>
            <a:pPr algn="ctr"/>
            <a:r>
              <a:rPr lang="en-US" dirty="0"/>
              <a:t>Reference</a:t>
            </a:r>
          </a:p>
          <a:p>
            <a:pPr algn="ctr"/>
            <a:r>
              <a:rPr lang="en-US" dirty="0"/>
              <a:t>Models</a:t>
            </a:r>
          </a:p>
        </p:txBody>
      </p:sp>
      <p:sp>
        <p:nvSpPr>
          <p:cNvPr id="24" name="Arrow: Left-Right 23"/>
          <p:cNvSpPr/>
          <p:nvPr/>
        </p:nvSpPr>
        <p:spPr>
          <a:xfrm>
            <a:off x="4716637" y="5145534"/>
            <a:ext cx="1889433" cy="762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Semantic</a:t>
            </a:r>
          </a:p>
          <a:p>
            <a:pPr algn="ctr"/>
            <a:r>
              <a:rPr lang="en-US" sz="1400" dirty="0"/>
              <a:t>Federation</a:t>
            </a:r>
          </a:p>
        </p:txBody>
      </p:sp>
    </p:spTree>
    <p:extLst>
      <p:ext uri="{BB962C8B-B14F-4D97-AF65-F5344CB8AC3E}">
        <p14:creationId xmlns:p14="http://schemas.microsoft.com/office/powerpoint/2010/main" val="208630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r>
              <a:rPr lang="en-US" dirty="0"/>
              <a:t>5/2017</a:t>
            </a:r>
          </a:p>
        </p:txBody>
      </p:sp>
      <p:sp>
        <p:nvSpPr>
          <p:cNvPr id="4" name="Slide Number Placeholder 3"/>
          <p:cNvSpPr>
            <a:spLocks noGrp="1"/>
          </p:cNvSpPr>
          <p:nvPr>
            <p:ph type="sldNum" sz="quarter" idx="15"/>
          </p:nvPr>
        </p:nvSpPr>
        <p:spPr/>
        <p:txBody>
          <a:bodyPr/>
          <a:lstStyle/>
          <a:p>
            <a:fld id="{987D7693-E132-40A2-A808-4CF056E677D9}" type="slidenum">
              <a:rPr lang="en-US" smtClean="0"/>
              <a:t>18</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lstStyle/>
          <a:p>
            <a:r>
              <a:rPr lang="en-US" dirty="0"/>
              <a:t>This works well</a:t>
            </a:r>
          </a:p>
        </p:txBody>
      </p:sp>
      <p:sp>
        <p:nvSpPr>
          <p:cNvPr id="7" name="Flowchart: Alternate Process 6"/>
          <p:cNvSpPr/>
          <p:nvPr/>
        </p:nvSpPr>
        <p:spPr>
          <a:xfrm>
            <a:off x="194408" y="5118430"/>
            <a:ext cx="2001981"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8" name="Flowchart: Alternate Process 7"/>
          <p:cNvSpPr/>
          <p:nvPr/>
        </p:nvSpPr>
        <p:spPr>
          <a:xfrm>
            <a:off x="2685614" y="5105400"/>
            <a:ext cx="1834464"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Co-System</a:t>
            </a:r>
          </a:p>
        </p:txBody>
      </p:sp>
      <p:sp>
        <p:nvSpPr>
          <p:cNvPr id="9" name="Flowchart: Alternate Process 8"/>
          <p:cNvSpPr/>
          <p:nvPr/>
        </p:nvSpPr>
        <p:spPr>
          <a:xfrm>
            <a:off x="6663130" y="5098429"/>
            <a:ext cx="2245300" cy="8422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Independent System</a:t>
            </a:r>
          </a:p>
        </p:txBody>
      </p:sp>
      <p:sp>
        <p:nvSpPr>
          <p:cNvPr id="10" name="Flowchart: Document 9"/>
          <p:cNvSpPr/>
          <p:nvPr/>
        </p:nvSpPr>
        <p:spPr>
          <a:xfrm>
            <a:off x="2020611" y="3943693"/>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1" name="Flowchart: Document 10"/>
          <p:cNvSpPr/>
          <p:nvPr/>
        </p:nvSpPr>
        <p:spPr>
          <a:xfrm>
            <a:off x="2872302" y="5185669"/>
            <a:ext cx="832263"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2" name="Flowchart: Document 11"/>
          <p:cNvSpPr/>
          <p:nvPr/>
        </p:nvSpPr>
        <p:spPr>
          <a:xfrm>
            <a:off x="1203193" y="5198699"/>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Model-A</a:t>
            </a:r>
          </a:p>
        </p:txBody>
      </p:sp>
      <p:sp>
        <p:nvSpPr>
          <p:cNvPr id="14" name="Flowchart: Document 13"/>
          <p:cNvSpPr/>
          <p:nvPr/>
        </p:nvSpPr>
        <p:spPr>
          <a:xfrm>
            <a:off x="8013171" y="5175278"/>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
        <p:nvSpPr>
          <p:cNvPr id="16" name="Arrow: Right 15"/>
          <p:cNvSpPr/>
          <p:nvPr/>
        </p:nvSpPr>
        <p:spPr>
          <a:xfrm rot="3532829">
            <a:off x="2451225" y="4526517"/>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7" name="Arrow: Right 16"/>
          <p:cNvSpPr/>
          <p:nvPr/>
        </p:nvSpPr>
        <p:spPr>
          <a:xfrm rot="7101534">
            <a:off x="1640709" y="4559930"/>
            <a:ext cx="758761" cy="460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18" name="Arrow: Right 17"/>
          <p:cNvSpPr/>
          <p:nvPr/>
        </p:nvSpPr>
        <p:spPr>
          <a:xfrm rot="3532829">
            <a:off x="7891193" y="4498743"/>
            <a:ext cx="758761"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Copy</a:t>
            </a:r>
          </a:p>
        </p:txBody>
      </p:sp>
      <p:sp>
        <p:nvSpPr>
          <p:cNvPr id="20" name="Arrow: Left-Right 19"/>
          <p:cNvSpPr/>
          <p:nvPr/>
        </p:nvSpPr>
        <p:spPr>
          <a:xfrm>
            <a:off x="2098452" y="5334000"/>
            <a:ext cx="699301" cy="381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p:cNvSpPr/>
          <p:nvPr/>
        </p:nvSpPr>
        <p:spPr>
          <a:xfrm rot="19326839">
            <a:off x="2556716" y="3047483"/>
            <a:ext cx="2092260" cy="36849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References</a:t>
            </a:r>
          </a:p>
        </p:txBody>
      </p:sp>
      <p:sp>
        <p:nvSpPr>
          <p:cNvPr id="22" name="Arrow: Left 21"/>
          <p:cNvSpPr/>
          <p:nvPr/>
        </p:nvSpPr>
        <p:spPr>
          <a:xfrm rot="2336315">
            <a:off x="5827978" y="3122478"/>
            <a:ext cx="2350758" cy="368493"/>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References</a:t>
            </a:r>
          </a:p>
        </p:txBody>
      </p:sp>
      <p:sp>
        <p:nvSpPr>
          <p:cNvPr id="23" name="Thought Bubble: Cloud 22"/>
          <p:cNvSpPr/>
          <p:nvPr/>
        </p:nvSpPr>
        <p:spPr>
          <a:xfrm>
            <a:off x="4031900" y="1532796"/>
            <a:ext cx="2362200" cy="9906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a:t>
            </a:r>
          </a:p>
          <a:p>
            <a:pPr algn="ctr"/>
            <a:r>
              <a:rPr lang="en-US" dirty="0"/>
              <a:t>Reference</a:t>
            </a:r>
          </a:p>
          <a:p>
            <a:pPr algn="ctr"/>
            <a:r>
              <a:rPr lang="en-US" dirty="0"/>
              <a:t>Models</a:t>
            </a:r>
          </a:p>
        </p:txBody>
      </p:sp>
      <p:sp>
        <p:nvSpPr>
          <p:cNvPr id="13" name="Flowchart: Document 12"/>
          <p:cNvSpPr/>
          <p:nvPr/>
        </p:nvSpPr>
        <p:spPr>
          <a:xfrm>
            <a:off x="7554978" y="3924216"/>
            <a:ext cx="838200" cy="457200"/>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Design Model-B</a:t>
            </a:r>
          </a:p>
        </p:txBody>
      </p:sp>
      <p:sp>
        <p:nvSpPr>
          <p:cNvPr id="24" name="Arrow: Bent 23"/>
          <p:cNvSpPr/>
          <p:nvPr/>
        </p:nvSpPr>
        <p:spPr>
          <a:xfrm rot="16200000" flipH="1">
            <a:off x="2102289" y="1821334"/>
            <a:ext cx="1847414" cy="2011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lowchart: Predefined Process 14"/>
          <p:cNvSpPr/>
          <p:nvPr/>
        </p:nvSpPr>
        <p:spPr>
          <a:xfrm>
            <a:off x="1656160" y="1764221"/>
            <a:ext cx="1764433" cy="109363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Automated</a:t>
            </a:r>
          </a:p>
          <a:p>
            <a:pPr algn="ctr"/>
            <a:r>
              <a:rPr lang="en-US" sz="1600" dirty="0"/>
              <a:t>Forward</a:t>
            </a:r>
          </a:p>
          <a:p>
            <a:pPr algn="ctr"/>
            <a:r>
              <a:rPr lang="en-US" sz="1600" dirty="0"/>
              <a:t>Engineering</a:t>
            </a:r>
          </a:p>
          <a:p>
            <a:pPr algn="ctr"/>
            <a:r>
              <a:rPr lang="en-US" sz="1600" dirty="0"/>
              <a:t>(SDA)</a:t>
            </a:r>
          </a:p>
        </p:txBody>
      </p:sp>
      <p:sp>
        <p:nvSpPr>
          <p:cNvPr id="25" name="Arrow: Left-Right 24"/>
          <p:cNvSpPr/>
          <p:nvPr/>
        </p:nvSpPr>
        <p:spPr>
          <a:xfrm>
            <a:off x="4716637" y="5145534"/>
            <a:ext cx="1889433" cy="762000"/>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Semantic</a:t>
            </a:r>
          </a:p>
          <a:p>
            <a:pPr algn="ctr"/>
            <a:r>
              <a:rPr lang="en-US" sz="1400" dirty="0"/>
              <a:t>Federation</a:t>
            </a:r>
          </a:p>
        </p:txBody>
      </p:sp>
    </p:spTree>
    <p:extLst>
      <p:ext uri="{BB962C8B-B14F-4D97-AF65-F5344CB8AC3E}">
        <p14:creationId xmlns:p14="http://schemas.microsoft.com/office/powerpoint/2010/main" val="326625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High-level mapping as “represents” relations at the type level</a:t>
            </a:r>
          </a:p>
          <a:p>
            <a:r>
              <a:rPr lang="en-US" dirty="0"/>
              <a:t>Detail mappings as template patterns using UML </a:t>
            </a:r>
          </a:p>
          <a:p>
            <a:r>
              <a:rPr lang="en-US" dirty="0"/>
              <a:t>Mappings are bi-directional</a:t>
            </a:r>
          </a:p>
          <a:p>
            <a:endParaRPr lang="en-US" dirty="0"/>
          </a:p>
        </p:txBody>
      </p:sp>
      <p:sp>
        <p:nvSpPr>
          <p:cNvPr id="6" name="Title 5"/>
          <p:cNvSpPr>
            <a:spLocks noGrp="1"/>
          </p:cNvSpPr>
          <p:nvPr>
            <p:ph type="title"/>
          </p:nvPr>
        </p:nvSpPr>
        <p:spPr/>
        <p:txBody>
          <a:bodyPr/>
          <a:lstStyle/>
          <a:p>
            <a:r>
              <a:rPr lang="en-US" dirty="0"/>
              <a:t>Mapping Semantics</a:t>
            </a:r>
          </a:p>
        </p:txBody>
      </p:sp>
      <p:sp>
        <p:nvSpPr>
          <p:cNvPr id="7" name="Footer Placeholder 6"/>
          <p:cNvSpPr>
            <a:spLocks noGrp="1"/>
          </p:cNvSpPr>
          <p:nvPr>
            <p:ph type="ftr" sz="quarter" idx="16"/>
          </p:nvPr>
        </p:nvSpPr>
        <p:spPr/>
        <p:txBody>
          <a:bodyPr/>
          <a:lstStyle/>
          <a:p>
            <a:r>
              <a:rPr lang="en-US"/>
              <a:t>OMG Threat &amp; Risk for STIDS 2015</a:t>
            </a:r>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
        <p:nvSpPr>
          <p:cNvPr id="9" name="Date Placeholder 8"/>
          <p:cNvSpPr>
            <a:spLocks noGrp="1"/>
          </p:cNvSpPr>
          <p:nvPr>
            <p:ph type="dt" sz="half" idx="14"/>
          </p:nvPr>
        </p:nvSpPr>
        <p:spPr/>
        <p:txBody>
          <a:bodyPr/>
          <a:lstStyle/>
          <a:p>
            <a:r>
              <a:rPr lang="en-US"/>
              <a:t>11/18/2015</a:t>
            </a:r>
            <a:endParaRPr lang="en-US" dirty="0"/>
          </a:p>
        </p:txBody>
      </p:sp>
      <p:sp>
        <p:nvSpPr>
          <p:cNvPr id="3" name="Thought Bubble: Cloud 2"/>
          <p:cNvSpPr/>
          <p:nvPr/>
        </p:nvSpPr>
        <p:spPr>
          <a:xfrm>
            <a:off x="5807393" y="3558540"/>
            <a:ext cx="1905000" cy="14478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a:t>
            </a:r>
          </a:p>
        </p:txBody>
      </p:sp>
      <p:sp>
        <p:nvSpPr>
          <p:cNvPr id="4" name="Flowchart: Card 3"/>
          <p:cNvSpPr/>
          <p:nvPr/>
        </p:nvSpPr>
        <p:spPr>
          <a:xfrm>
            <a:off x="1447800" y="3825240"/>
            <a:ext cx="1828800" cy="914400"/>
          </a:xfrm>
          <a:prstGeom prst="flowChartPunchedCar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Arrow: Right 4"/>
          <p:cNvSpPr/>
          <p:nvPr/>
        </p:nvSpPr>
        <p:spPr>
          <a:xfrm>
            <a:off x="3581400" y="4038600"/>
            <a:ext cx="1905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Represents</a:t>
            </a:r>
          </a:p>
        </p:txBody>
      </p:sp>
    </p:spTree>
    <p:extLst>
      <p:ext uri="{BB962C8B-B14F-4D97-AF65-F5344CB8AC3E}">
        <p14:creationId xmlns:p14="http://schemas.microsoft.com/office/powerpoint/2010/main" val="9318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ormAutofit fontScale="92500" lnSpcReduction="20000"/>
          </a:bodyPr>
          <a:lstStyle/>
          <a:p>
            <a:r>
              <a:rPr lang="en-US" dirty="0">
                <a:solidFill>
                  <a:srgbClr val="FFFF00"/>
                </a:solidFill>
              </a:rPr>
              <a:t>Capability – Information Federation, Synthesis &amp; Analytics</a:t>
            </a:r>
          </a:p>
          <a:p>
            <a:pPr lvl="1"/>
            <a:r>
              <a:rPr lang="en-US" dirty="0"/>
              <a:t>Ingest and interpret information and processes from multiple divergent sources</a:t>
            </a:r>
          </a:p>
          <a:p>
            <a:pPr marL="457200" lvl="1" indent="-285750"/>
            <a:r>
              <a:rPr lang="en-US" dirty="0"/>
              <a:t>Situational awareness</a:t>
            </a:r>
          </a:p>
          <a:p>
            <a:pPr marL="457200" lvl="1" indent="-285750"/>
            <a:r>
              <a:rPr lang="en-US" dirty="0"/>
              <a:t>Federated analytics  “Connecting the dots”</a:t>
            </a:r>
          </a:p>
          <a:p>
            <a:pPr marL="457200" lvl="1" indent="-285750"/>
            <a:r>
              <a:rPr lang="en-US" dirty="0"/>
              <a:t>Joint missions and desperate industries</a:t>
            </a:r>
          </a:p>
          <a:p>
            <a:pPr marL="457200" lvl="1" indent="-285750"/>
            <a:r>
              <a:rPr lang="en-US" dirty="0"/>
              <a:t>Risk reduction</a:t>
            </a:r>
          </a:p>
          <a:p>
            <a:r>
              <a:rPr lang="en-US" dirty="0">
                <a:solidFill>
                  <a:srgbClr val="FFFF00"/>
                </a:solidFill>
              </a:rPr>
              <a:t>Capability – Information Sharing &amp; Brokerage</a:t>
            </a:r>
          </a:p>
          <a:p>
            <a:pPr marL="285750" indent="-285750">
              <a:buFont typeface="Arial" panose="020B0604020202020204" pitchFamily="34" charset="0"/>
              <a:buChar char="•"/>
            </a:pPr>
            <a:r>
              <a:rPr lang="en-US" dirty="0"/>
              <a:t>Translate information between diverse sources and consumers</a:t>
            </a:r>
          </a:p>
          <a:p>
            <a:pPr marL="285750" indent="-285750">
              <a:buFont typeface="Arial" panose="020B0604020202020204" pitchFamily="34" charset="0"/>
              <a:buChar char="•"/>
            </a:pPr>
            <a:r>
              <a:rPr lang="en-US" dirty="0"/>
              <a:t>Configurable gateways for diverse schema and protocols</a:t>
            </a:r>
          </a:p>
          <a:p>
            <a:pPr marL="285750" indent="-285750">
              <a:buFont typeface="Arial" panose="020B0604020202020204" pitchFamily="34" charset="0"/>
              <a:buChar char="•"/>
            </a:pPr>
            <a:r>
              <a:rPr lang="en-US" dirty="0"/>
              <a:t>Systems integration</a:t>
            </a:r>
          </a:p>
          <a:p>
            <a:r>
              <a:rPr lang="en-US" dirty="0">
                <a:solidFill>
                  <a:srgbClr val="FFFF00"/>
                </a:solidFill>
              </a:rPr>
              <a:t>Capability – Design for Interoperability</a:t>
            </a:r>
          </a:p>
          <a:p>
            <a:pPr marL="285750" indent="-285750">
              <a:buFont typeface="Arial" panose="020B0604020202020204" pitchFamily="34" charset="0"/>
              <a:buChar char="•"/>
            </a:pPr>
            <a:r>
              <a:rPr lang="en-US" dirty="0"/>
              <a:t>Instead of designing “from scratch”, use conceptual models as the foundation for new systems. This reduces cost and errors while building in interoperability. Leverages MDA model execution &amp; Code/Schema Generation. Can forward engineer to semantic web.</a:t>
            </a:r>
          </a:p>
          <a:p>
            <a:endParaRPr lang="en-US" dirty="0"/>
          </a:p>
        </p:txBody>
      </p:sp>
      <p:sp>
        <p:nvSpPr>
          <p:cNvPr id="2" name="Date Placeholder 1"/>
          <p:cNvSpPr>
            <a:spLocks noGrp="1"/>
          </p:cNvSpPr>
          <p:nvPr>
            <p:ph type="dt" sz="half" idx="14"/>
          </p:nvPr>
        </p:nvSpPr>
        <p:spPr/>
        <p:txBody>
          <a:bodyPr/>
          <a:lstStyle/>
          <a:p>
            <a:r>
              <a:rPr lang="en-US"/>
              <a:t>March 2017</a:t>
            </a:r>
            <a:endParaRPr lang="en-US" dirty="0"/>
          </a:p>
        </p:txBody>
      </p:sp>
      <p:sp>
        <p:nvSpPr>
          <p:cNvPr id="3" name="Slide Number Placeholder 2"/>
          <p:cNvSpPr>
            <a:spLocks noGrp="1"/>
          </p:cNvSpPr>
          <p:nvPr>
            <p:ph type="sldNum" sz="quarter" idx="15"/>
          </p:nvPr>
        </p:nvSpPr>
        <p:spPr/>
        <p:txBody>
          <a:bodyPr/>
          <a:lstStyle/>
          <a:p>
            <a:fld id="{C5349D12-3EF0-44B0-8484-0F10BE0E01DA}" type="slidenum">
              <a:rPr lang="en-US" smtClean="0"/>
              <a:t>2</a:t>
            </a:fld>
            <a:endParaRPr lang="en-US"/>
          </a:p>
        </p:txBody>
      </p:sp>
      <p:sp>
        <p:nvSpPr>
          <p:cNvPr id="4" name="Footer Placeholder 3"/>
          <p:cNvSpPr>
            <a:spLocks noGrp="1"/>
          </p:cNvSpPr>
          <p:nvPr>
            <p:ph type="ftr" sz="quarter" idx="16"/>
          </p:nvPr>
        </p:nvSpPr>
        <p:spPr/>
        <p:txBody>
          <a:bodyPr/>
          <a:lstStyle/>
          <a:p>
            <a:r>
              <a:rPr lang="en-US"/>
              <a:t>OMG SMIF </a:t>
            </a:r>
            <a:endParaRPr lang="en-US" dirty="0"/>
          </a:p>
        </p:txBody>
      </p:sp>
      <p:sp>
        <p:nvSpPr>
          <p:cNvPr id="6" name="Title 5"/>
          <p:cNvSpPr>
            <a:spLocks noGrp="1"/>
          </p:cNvSpPr>
          <p:nvPr>
            <p:ph type="title"/>
          </p:nvPr>
        </p:nvSpPr>
        <p:spPr>
          <a:xfrm>
            <a:off x="352426" y="228600"/>
            <a:ext cx="8181974" cy="1066800"/>
          </a:xfrm>
        </p:spPr>
        <p:txBody>
          <a:bodyPr>
            <a:normAutofit fontScale="90000"/>
          </a:bodyPr>
          <a:lstStyle/>
          <a:p>
            <a:r>
              <a:rPr lang="en-US" dirty="0"/>
              <a:t>Semantic Modeling for Information Federation (SMIF)</a:t>
            </a:r>
          </a:p>
        </p:txBody>
      </p:sp>
    </p:spTree>
    <p:extLst>
      <p:ext uri="{BB962C8B-B14F-4D97-AF65-F5344CB8AC3E}">
        <p14:creationId xmlns:p14="http://schemas.microsoft.com/office/powerpoint/2010/main" val="141840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2426" y="228600"/>
            <a:ext cx="7680960" cy="533400"/>
          </a:xfrm>
        </p:spPr>
        <p:txBody>
          <a:bodyPr>
            <a:normAutofit fontScale="90000"/>
          </a:bodyPr>
          <a:lstStyle/>
          <a:p>
            <a:r>
              <a:rPr lang="en-US" dirty="0"/>
              <a:t>Representing the STIX physical model</a:t>
            </a:r>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4561379"/>
            <a:ext cx="1872401" cy="2031325"/>
          </a:xfrm>
          <a:prstGeom prst="rect">
            <a:avLst/>
          </a:prstGeom>
          <a:noFill/>
        </p:spPr>
        <p:txBody>
          <a:bodyPr wrap="square" rtlCol="0">
            <a:spAutoFit/>
          </a:bodyPr>
          <a:lstStyle/>
          <a:p>
            <a:r>
              <a:rPr lang="en-US" dirty="0">
                <a:solidFill>
                  <a:srgbClr val="FFFF00"/>
                </a:solidFill>
              </a:rPr>
              <a:t>XML Schema is reverse engineered into UML. Next version of STIX will have native UML model.</a:t>
            </a:r>
          </a:p>
        </p:txBody>
      </p:sp>
      <p:sp>
        <p:nvSpPr>
          <p:cNvPr id="2" name="Footer Placeholder 1"/>
          <p:cNvSpPr>
            <a:spLocks noGrp="1"/>
          </p:cNvSpPr>
          <p:nvPr>
            <p:ph type="ftr" sz="quarter" idx="12"/>
          </p:nvPr>
        </p:nvSpPr>
        <p:spPr/>
        <p:txBody>
          <a:bodyPr/>
          <a:lstStyle/>
          <a:p>
            <a:r>
              <a:rPr lang="en-US"/>
              <a:t>OMG Threat &amp; Risk for STIDS 2015</a:t>
            </a:r>
          </a:p>
        </p:txBody>
      </p:sp>
      <p:sp>
        <p:nvSpPr>
          <p:cNvPr id="7" name="Slide Number Placeholder 6"/>
          <p:cNvSpPr>
            <a:spLocks noGrp="1"/>
          </p:cNvSpPr>
          <p:nvPr>
            <p:ph type="sldNum" sz="quarter" idx="11"/>
          </p:nvPr>
        </p:nvSpPr>
        <p:spPr/>
        <p:txBody>
          <a:bodyPr/>
          <a:lstStyle/>
          <a:p>
            <a:fld id="{C5349D12-3EF0-44B0-8484-0F10BE0E01DA}" type="slidenum">
              <a:rPr lang="en-US" smtClean="0"/>
              <a:t>20</a:t>
            </a:fld>
            <a:endParaRPr lang="en-US"/>
          </a:p>
        </p:txBody>
      </p:sp>
      <p:sp>
        <p:nvSpPr>
          <p:cNvPr id="8" name="Date Placeholder 7"/>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196193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2426" y="228600"/>
            <a:ext cx="8715374" cy="609600"/>
          </a:xfrm>
        </p:spPr>
        <p:txBody>
          <a:bodyPr>
            <a:normAutofit fontScale="90000"/>
          </a:bodyPr>
          <a:lstStyle/>
          <a:p>
            <a:r>
              <a:rPr lang="en-US" dirty="0"/>
              <a:t>XML Element </a:t>
            </a:r>
            <a:r>
              <a:rPr lang="en-US" dirty="0">
                <a:solidFill>
                  <a:srgbClr val="00B050"/>
                </a:solidFill>
              </a:rPr>
              <a:t>represents</a:t>
            </a:r>
            <a:r>
              <a:rPr lang="en-US" dirty="0"/>
              <a:t> concept</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6267450"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71800" y="6110585"/>
            <a:ext cx="2983317" cy="923330"/>
          </a:xfrm>
          <a:prstGeom prst="rect">
            <a:avLst/>
          </a:prstGeom>
          <a:noFill/>
        </p:spPr>
        <p:txBody>
          <a:bodyPr wrap="none" rtlCol="0">
            <a:spAutoFit/>
          </a:bodyPr>
          <a:lstStyle/>
          <a:p>
            <a:r>
              <a:rPr lang="en-US" dirty="0"/>
              <a:t>Green line is “Represents”</a:t>
            </a:r>
          </a:p>
          <a:p>
            <a:endParaRPr lang="en-US" dirty="0"/>
          </a:p>
          <a:p>
            <a:r>
              <a:rPr lang="en-US" dirty="0"/>
              <a:t>Rules specify mapping details</a:t>
            </a:r>
          </a:p>
        </p:txBody>
      </p:sp>
      <p:sp>
        <p:nvSpPr>
          <p:cNvPr id="8" name="Rectangular Callout 7"/>
          <p:cNvSpPr/>
          <p:nvPr/>
        </p:nvSpPr>
        <p:spPr>
          <a:xfrm>
            <a:off x="76200" y="1447800"/>
            <a:ext cx="1600200" cy="381000"/>
          </a:xfrm>
          <a:prstGeom prst="wedgeRectCallout">
            <a:avLst>
              <a:gd name="adj1" fmla="val 156115"/>
              <a:gd name="adj2" fmla="val 185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Represents</a:t>
            </a:r>
          </a:p>
        </p:txBody>
      </p:sp>
      <p:sp>
        <p:nvSpPr>
          <p:cNvPr id="11" name="Rectangular Callout 10"/>
          <p:cNvSpPr/>
          <p:nvPr/>
        </p:nvSpPr>
        <p:spPr>
          <a:xfrm>
            <a:off x="7620000" y="914400"/>
            <a:ext cx="1066800" cy="495300"/>
          </a:xfrm>
          <a:prstGeom prst="wedgeRectCallout">
            <a:avLst>
              <a:gd name="adj1" fmla="val -112716"/>
              <a:gd name="adj2" fmla="val 143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a:t>
            </a:r>
          </a:p>
          <a:p>
            <a:pPr algn="ctr"/>
            <a:r>
              <a:rPr lang="en-US" dirty="0"/>
              <a:t>Rule</a:t>
            </a:r>
          </a:p>
        </p:txBody>
      </p:sp>
      <p:sp>
        <p:nvSpPr>
          <p:cNvPr id="10" name="Rectangular Callout 9"/>
          <p:cNvSpPr/>
          <p:nvPr/>
        </p:nvSpPr>
        <p:spPr>
          <a:xfrm>
            <a:off x="0" y="2362200"/>
            <a:ext cx="1600200" cy="381000"/>
          </a:xfrm>
          <a:prstGeom prst="wedgeRectCallout">
            <a:avLst>
              <a:gd name="adj1" fmla="val 57414"/>
              <a:gd name="adj2" fmla="val 15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 XSD</a:t>
            </a:r>
          </a:p>
        </p:txBody>
      </p:sp>
      <p:sp>
        <p:nvSpPr>
          <p:cNvPr id="12" name="Rectangular Callout 11"/>
          <p:cNvSpPr/>
          <p:nvPr/>
        </p:nvSpPr>
        <p:spPr>
          <a:xfrm>
            <a:off x="4724400" y="6019800"/>
            <a:ext cx="1600200" cy="381000"/>
          </a:xfrm>
          <a:prstGeom prst="wedgeRectCallout">
            <a:avLst>
              <a:gd name="adj1" fmla="val -28950"/>
              <a:gd name="adj2" fmla="val -152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Concepts</a:t>
            </a:r>
          </a:p>
        </p:txBody>
      </p:sp>
      <p:sp>
        <p:nvSpPr>
          <p:cNvPr id="7" name="Footer Placeholder 6"/>
          <p:cNvSpPr>
            <a:spLocks noGrp="1"/>
          </p:cNvSpPr>
          <p:nvPr>
            <p:ph type="ftr" sz="quarter" idx="12"/>
          </p:nvPr>
        </p:nvSpPr>
        <p:spPr/>
        <p:txBody>
          <a:bodyPr/>
          <a:lstStyle/>
          <a:p>
            <a:r>
              <a:rPr lang="en-US"/>
              <a:t>OMG Threat &amp; Risk for STIDS 2015</a:t>
            </a:r>
          </a:p>
        </p:txBody>
      </p:sp>
      <p:sp>
        <p:nvSpPr>
          <p:cNvPr id="9" name="Slide Number Placeholder 8"/>
          <p:cNvSpPr>
            <a:spLocks noGrp="1"/>
          </p:cNvSpPr>
          <p:nvPr>
            <p:ph type="sldNum" sz="quarter" idx="11"/>
          </p:nvPr>
        </p:nvSpPr>
        <p:spPr/>
        <p:txBody>
          <a:bodyPr/>
          <a:lstStyle/>
          <a:p>
            <a:fld id="{C5349D12-3EF0-44B0-8484-0F10BE0E01DA}" type="slidenum">
              <a:rPr lang="en-US" smtClean="0"/>
              <a:t>21</a:t>
            </a:fld>
            <a:endParaRPr lang="en-US"/>
          </a:p>
        </p:txBody>
      </p:sp>
      <p:sp>
        <p:nvSpPr>
          <p:cNvPr id="13" name="Date Placeholder 12"/>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83278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pic>
        <p:nvPicPr>
          <p:cNvPr id="286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300038"/>
            <a:ext cx="9410700" cy="7458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2"/>
          </p:nvPr>
        </p:nvSpPr>
        <p:spPr/>
        <p:txBody>
          <a:bodyPr/>
          <a:lstStyle/>
          <a:p>
            <a:r>
              <a:rPr lang="en-US"/>
              <a:t>OMG Threat &amp; Risk for STIDS 2015</a:t>
            </a:r>
          </a:p>
        </p:txBody>
      </p:sp>
      <p:sp>
        <p:nvSpPr>
          <p:cNvPr id="7" name="Slide Number Placeholder 6"/>
          <p:cNvSpPr>
            <a:spLocks noGrp="1"/>
          </p:cNvSpPr>
          <p:nvPr>
            <p:ph type="sldNum" sz="quarter" idx="11"/>
          </p:nvPr>
        </p:nvSpPr>
        <p:spPr/>
        <p:txBody>
          <a:bodyPr/>
          <a:lstStyle/>
          <a:p>
            <a:fld id="{C5349D12-3EF0-44B0-8484-0F10BE0E01DA}" type="slidenum">
              <a:rPr lang="en-US" smtClean="0"/>
              <a:t>22</a:t>
            </a:fld>
            <a:endParaRPr lang="en-US"/>
          </a:p>
        </p:txBody>
      </p:sp>
      <p:sp>
        <p:nvSpPr>
          <p:cNvPr id="8" name="Date Placeholder 7"/>
          <p:cNvSpPr>
            <a:spLocks noGrp="1"/>
          </p:cNvSpPr>
          <p:nvPr>
            <p:ph type="dt" sz="half" idx="10"/>
          </p:nvPr>
        </p:nvSpPr>
        <p:spPr/>
        <p:txBody>
          <a:bodyPr/>
          <a:lstStyle/>
          <a:p>
            <a:r>
              <a:rPr lang="en-US"/>
              <a:t>11/18/2015</a:t>
            </a:r>
          </a:p>
        </p:txBody>
      </p:sp>
    </p:spTree>
    <p:extLst>
      <p:ext uri="{BB962C8B-B14F-4D97-AF65-F5344CB8AC3E}">
        <p14:creationId xmlns:p14="http://schemas.microsoft.com/office/powerpoint/2010/main" val="354845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STIX source data</a:t>
            </a: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a:t>&lt;</a:t>
            </a:r>
            <a:r>
              <a:rPr lang="en-US" sz="1200" dirty="0" err="1"/>
              <a:t>stix:Incident</a:t>
            </a:r>
            <a:r>
              <a:rPr lang="en-US" sz="1200" dirty="0"/>
              <a:t> id="example:incident-fd56fb34-af59-47b3-95cf-7baaaa53fe93" timestamp="2017-08-28T16:42:52.859547+00:00" </a:t>
            </a:r>
            <a:r>
              <a:rPr lang="en-US" sz="1200" dirty="0" err="1"/>
              <a:t>xsi:type</a:t>
            </a:r>
            <a:r>
              <a:rPr lang="en-US" sz="1200" dirty="0"/>
              <a:t>='</a:t>
            </a:r>
            <a:r>
              <a:rPr lang="en-US" sz="1200" dirty="0" err="1"/>
              <a:t>incident:</a:t>
            </a:r>
            <a:r>
              <a:rPr lang="en-US" sz="1200" b="1" dirty="0" err="1">
                <a:solidFill>
                  <a:srgbClr val="00B0F0"/>
                </a:solidFill>
              </a:rPr>
              <a:t>IncidentTyp</a:t>
            </a:r>
            <a:r>
              <a:rPr lang="en-US" sz="1200" b="1" dirty="0" err="1"/>
              <a:t>e</a:t>
            </a:r>
            <a:r>
              <a:rPr lang="en-US" sz="1200" dirty="0"/>
              <a:t>' version="1.1.1"&gt; </a:t>
            </a:r>
          </a:p>
          <a:p>
            <a:r>
              <a:rPr lang="en-US" sz="1200" dirty="0"/>
              <a:t>	&lt;</a:t>
            </a:r>
            <a:r>
              <a:rPr lang="en-US" sz="1200" dirty="0" err="1"/>
              <a:t>incident:Title</a:t>
            </a:r>
            <a:r>
              <a:rPr lang="en-US" sz="1200" dirty="0"/>
              <a:t>&gt;</a:t>
            </a:r>
            <a:r>
              <a:rPr lang="en-US" sz="1200" b="1" dirty="0">
                <a:solidFill>
                  <a:srgbClr val="00B0F0"/>
                </a:solidFill>
              </a:rPr>
              <a:t>Breach of Canary Corp</a:t>
            </a:r>
            <a:r>
              <a:rPr lang="en-US" sz="1200" dirty="0"/>
              <a:t>&lt;/</a:t>
            </a:r>
            <a:r>
              <a:rPr lang="en-US" sz="1200" dirty="0" err="1"/>
              <a:t>incident:Title</a:t>
            </a:r>
            <a:r>
              <a:rPr lang="en-US" sz="1200" dirty="0"/>
              <a:t>&gt; </a:t>
            </a:r>
          </a:p>
          <a:p>
            <a:r>
              <a:rPr lang="en-US" sz="1200" dirty="0"/>
              <a:t>	&lt;</a:t>
            </a:r>
            <a:r>
              <a:rPr lang="en-US" sz="1200" dirty="0" err="1"/>
              <a:t>incident:Time</a:t>
            </a:r>
            <a:r>
              <a:rPr lang="en-US" sz="1200" dirty="0"/>
              <a:t>&gt; </a:t>
            </a:r>
          </a:p>
          <a:p>
            <a:r>
              <a:rPr lang="en-US" sz="1200" dirty="0"/>
              <a:t>		&lt;</a:t>
            </a:r>
            <a:r>
              <a:rPr lang="en-US" sz="1200" dirty="0" err="1"/>
              <a:t>incident:Incident_Discovery</a:t>
            </a:r>
            <a:r>
              <a:rPr lang="en-US" sz="1200" dirty="0"/>
              <a:t> precision="second"&gt;2013-01-13T00:00:00&lt;/</a:t>
            </a:r>
            <a:r>
              <a:rPr lang="en-US" sz="1200" dirty="0" err="1"/>
              <a:t>incident:Incident_Discovery</a:t>
            </a:r>
            <a:r>
              <a:rPr lang="en-US" sz="1200" dirty="0"/>
              <a:t>&gt; </a:t>
            </a:r>
          </a:p>
          <a:p>
            <a:r>
              <a:rPr lang="en-US" sz="1200" dirty="0"/>
              <a:t>	&lt;/</a:t>
            </a:r>
            <a:r>
              <a:rPr lang="en-US" sz="1200" dirty="0" err="1"/>
              <a:t>incident:Time</a:t>
            </a:r>
            <a:r>
              <a:rPr lang="en-US" sz="1200" dirty="0"/>
              <a:t>&gt; </a:t>
            </a:r>
          </a:p>
          <a:p>
            <a:r>
              <a:rPr lang="en-US" sz="1200" dirty="0"/>
              <a:t>	&lt;</a:t>
            </a:r>
            <a:r>
              <a:rPr lang="en-US" sz="1200" dirty="0" err="1"/>
              <a:t>incident:Description</a:t>
            </a:r>
            <a:r>
              <a:rPr lang="en-US" sz="1200" dirty="0"/>
              <a:t>&gt;</a:t>
            </a:r>
            <a:r>
              <a:rPr lang="en-US" sz="1200" b="1" dirty="0">
                <a:solidFill>
                  <a:srgbClr val="00B0F0"/>
                </a:solidFill>
              </a:rPr>
              <a:t>Intrusion into enterprise network</a:t>
            </a:r>
            <a:r>
              <a:rPr lang="en-US" sz="1200" dirty="0"/>
              <a:t>&lt;/</a:t>
            </a:r>
            <a:r>
              <a:rPr lang="en-US" sz="1200" dirty="0" err="1"/>
              <a:t>incident:Description</a:t>
            </a:r>
            <a:r>
              <a:rPr lang="en-US" sz="1200" dirty="0"/>
              <a:t>&gt; </a:t>
            </a:r>
          </a:p>
          <a:p>
            <a:r>
              <a:rPr lang="en-US" sz="1200" dirty="0"/>
              <a:t>	&lt;</a:t>
            </a:r>
            <a:r>
              <a:rPr lang="en-US" sz="1200" dirty="0" err="1"/>
              <a:t>incident:Reporter</a:t>
            </a:r>
            <a:r>
              <a:rPr lang="en-US" sz="1200" dirty="0"/>
              <a:t>&gt; </a:t>
            </a:r>
          </a:p>
          <a:p>
            <a:r>
              <a:rPr lang="en-US" sz="1200" dirty="0"/>
              <a:t>		&lt;</a:t>
            </a:r>
            <a:r>
              <a:rPr lang="en-US" sz="1200" dirty="0" err="1"/>
              <a:t>stixCommon:Description</a:t>
            </a:r>
            <a:r>
              <a:rPr lang="en-US" sz="1200" dirty="0"/>
              <a:t>&gt;The person who reported it&lt;/</a:t>
            </a:r>
            <a:r>
              <a:rPr lang="en-US" sz="1200" dirty="0" err="1"/>
              <a:t>stixCommon:Description</a:t>
            </a:r>
            <a:r>
              <a:rPr lang="en-US" sz="1200" dirty="0"/>
              <a:t>&gt; </a:t>
            </a:r>
          </a:p>
          <a:p>
            <a:r>
              <a:rPr lang="en-US" sz="1200" dirty="0"/>
              <a:t>		&lt;</a:t>
            </a:r>
            <a:r>
              <a:rPr lang="en-US" sz="1200" dirty="0" err="1"/>
              <a:t>stixCommon:Identity</a:t>
            </a:r>
            <a:r>
              <a:rPr lang="en-US" sz="1200" dirty="0"/>
              <a:t> id="example:Identity-5db269cf-e603-4df9-ae8c-51ff295abfaa"&gt; </a:t>
            </a:r>
          </a:p>
          <a:p>
            <a:r>
              <a:rPr lang="en-US" sz="1200" dirty="0"/>
              <a:t>			&lt;</a:t>
            </a:r>
            <a:r>
              <a:rPr lang="en-US" sz="1200" dirty="0" err="1"/>
              <a:t>stixCommon:Name</a:t>
            </a:r>
            <a:r>
              <a:rPr lang="en-US" sz="1200" dirty="0"/>
              <a:t>&gt;Sample Investigations, LLC&lt;/</a:t>
            </a:r>
            <a:r>
              <a:rPr lang="en-US" sz="1200" dirty="0" err="1"/>
              <a:t>stixCommon:Name</a:t>
            </a:r>
            <a:r>
              <a:rPr lang="en-US" sz="1200" dirty="0"/>
              <a:t>&gt; </a:t>
            </a:r>
          </a:p>
          <a:p>
            <a:r>
              <a:rPr lang="en-US" sz="1200" dirty="0"/>
              <a:t>		&lt;/</a:t>
            </a:r>
            <a:r>
              <a:rPr lang="en-US" sz="1200" dirty="0" err="1"/>
              <a:t>stixCommon:Identity</a:t>
            </a:r>
            <a:r>
              <a:rPr lang="en-US" sz="1200" dirty="0"/>
              <a:t>&gt; </a:t>
            </a:r>
          </a:p>
          <a:p>
            <a:pPr lvl="1"/>
            <a:r>
              <a:rPr lang="en-US" sz="1200" dirty="0"/>
              <a:t>	&lt;</a:t>
            </a:r>
            <a:r>
              <a:rPr lang="en-US" sz="1200" dirty="0" err="1"/>
              <a:t>stixCommon:Time</a:t>
            </a:r>
            <a:r>
              <a:rPr lang="en-US" sz="1200" dirty="0"/>
              <a:t>&gt; </a:t>
            </a:r>
          </a:p>
          <a:p>
            <a:pPr lvl="1"/>
            <a:r>
              <a:rPr lang="en-US" sz="1200" dirty="0"/>
              <a:t>		&lt;</a:t>
            </a:r>
            <a:r>
              <a:rPr lang="en-US" sz="1200" dirty="0" err="1"/>
              <a:t>cyboxCommon:Produced_Time</a:t>
            </a:r>
            <a:r>
              <a:rPr lang="en-US" sz="1200" dirty="0"/>
              <a:t>&gt;2017-03-11T00:00:00&lt;/</a:t>
            </a:r>
            <a:r>
              <a:rPr lang="en-US" sz="1200" dirty="0" err="1"/>
              <a:t>cyboxCommon:Produced_Time</a:t>
            </a:r>
            <a:r>
              <a:rPr lang="en-US" sz="1200" dirty="0"/>
              <a:t>&gt; </a:t>
            </a:r>
          </a:p>
          <a:p>
            <a:pPr lvl="1"/>
            <a:r>
              <a:rPr lang="en-US" sz="1200" dirty="0"/>
              <a:t>	&lt;/</a:t>
            </a:r>
            <a:r>
              <a:rPr lang="en-US" sz="1200" dirty="0" err="1"/>
              <a:t>stixCommon:Time</a:t>
            </a:r>
            <a:r>
              <a:rPr lang="en-US" sz="1200" dirty="0"/>
              <a:t>&gt; </a:t>
            </a:r>
          </a:p>
          <a:p>
            <a:r>
              <a:rPr lang="en-US" sz="1200" dirty="0"/>
              <a:t>	&lt;/</a:t>
            </a:r>
            <a:r>
              <a:rPr lang="en-US" sz="1200" dirty="0" err="1"/>
              <a:t>incident:Reporter</a:t>
            </a:r>
            <a:r>
              <a:rPr lang="en-US" sz="1200" dirty="0"/>
              <a:t>&gt; </a:t>
            </a:r>
          </a:p>
          <a:p>
            <a:r>
              <a:rPr lang="en-US" sz="1200" dirty="0"/>
              <a:t>	&lt;</a:t>
            </a:r>
            <a:r>
              <a:rPr lang="en-US" sz="1200" dirty="0" err="1"/>
              <a:t>incident:</a:t>
            </a:r>
            <a:r>
              <a:rPr lang="en-US" sz="1200" b="1" dirty="0" err="1"/>
              <a:t>Victim</a:t>
            </a:r>
            <a:r>
              <a:rPr lang="en-US" sz="1200" dirty="0"/>
              <a:t> id="example:Identity-c85082f3-bc04-43c8-a000-e0c1d0f2c045"&gt; </a:t>
            </a:r>
          </a:p>
          <a:p>
            <a:pPr lvl="1"/>
            <a:r>
              <a:rPr lang="en-US" sz="1200" dirty="0"/>
              <a:t>	&lt;</a:t>
            </a:r>
            <a:r>
              <a:rPr lang="en-US" sz="1200" dirty="0" err="1"/>
              <a:t>stixCommon:Name</a:t>
            </a:r>
            <a:r>
              <a:rPr lang="en-US" sz="1200" dirty="0"/>
              <a:t>&gt;</a:t>
            </a:r>
            <a:r>
              <a:rPr lang="en-US" sz="1200" b="1" dirty="0">
                <a:solidFill>
                  <a:srgbClr val="00B0F0"/>
                </a:solidFill>
              </a:rPr>
              <a:t>Canary Corp</a:t>
            </a:r>
            <a:r>
              <a:rPr lang="en-US" sz="1200" dirty="0"/>
              <a:t>&lt;/</a:t>
            </a:r>
            <a:r>
              <a:rPr lang="en-US" sz="1200" dirty="0" err="1"/>
              <a:t>stixCommon:Name</a:t>
            </a:r>
            <a:r>
              <a:rPr lang="en-US" sz="1200" dirty="0"/>
              <a:t>&gt; </a:t>
            </a:r>
          </a:p>
          <a:p>
            <a:pPr lvl="1"/>
            <a:r>
              <a:rPr lang="en-US" sz="1200" dirty="0"/>
              <a:t>&lt;/</a:t>
            </a:r>
            <a:r>
              <a:rPr lang="en-US" sz="1200" dirty="0" err="1"/>
              <a:t>incident:Victim</a:t>
            </a:r>
            <a:r>
              <a:rPr lang="en-US" sz="1200" dirty="0"/>
              <a:t>&gt; </a:t>
            </a:r>
          </a:p>
          <a:p>
            <a:r>
              <a:rPr lang="en-US" sz="1200" dirty="0"/>
              <a:t>	&lt;</a:t>
            </a:r>
            <a:r>
              <a:rPr lang="en-US" sz="1200" dirty="0" err="1"/>
              <a:t>incident:Impact_Assessment</a:t>
            </a:r>
            <a:r>
              <a:rPr lang="en-US" sz="1200" dirty="0"/>
              <a:t>&gt; </a:t>
            </a:r>
          </a:p>
          <a:p>
            <a:pPr lvl="2"/>
            <a:r>
              <a:rPr lang="en-US" sz="1200" dirty="0"/>
              <a:t>&lt;</a:t>
            </a:r>
            <a:r>
              <a:rPr lang="en-US" sz="1200" dirty="0" err="1"/>
              <a:t>incident:Effects</a:t>
            </a:r>
            <a:r>
              <a:rPr lang="en-US" sz="1200" dirty="0"/>
              <a:t>&gt; </a:t>
            </a:r>
          </a:p>
          <a:p>
            <a:pPr lvl="2"/>
            <a:r>
              <a:rPr lang="en-US" sz="1200" dirty="0"/>
              <a:t>	&lt;</a:t>
            </a:r>
            <a:r>
              <a:rPr lang="en-US" sz="1200" dirty="0" err="1"/>
              <a:t>incident:Effect</a:t>
            </a:r>
            <a:r>
              <a:rPr lang="en-US" sz="1200" dirty="0"/>
              <a:t> </a:t>
            </a:r>
            <a:r>
              <a:rPr lang="en-US" sz="1200" dirty="0" err="1"/>
              <a:t>xsi:type</a:t>
            </a:r>
            <a:r>
              <a:rPr lang="en-US" sz="1200" dirty="0"/>
              <a:t>="stixVocabs:IncidentEffectVocab-1.0"&gt;Financial Loss&lt;/</a:t>
            </a:r>
            <a:r>
              <a:rPr lang="en-US" sz="1200" dirty="0" err="1"/>
              <a:t>incident:Effect</a:t>
            </a:r>
            <a:r>
              <a:rPr lang="en-US" sz="1200" dirty="0"/>
              <a:t>&gt; </a:t>
            </a:r>
          </a:p>
          <a:p>
            <a:pPr lvl="2"/>
            <a:r>
              <a:rPr lang="en-US" sz="1200" dirty="0"/>
              <a:t>&lt;/</a:t>
            </a:r>
            <a:r>
              <a:rPr lang="en-US" sz="1200" dirty="0" err="1"/>
              <a:t>incident:Effects</a:t>
            </a:r>
            <a:r>
              <a:rPr lang="en-US" sz="1200" dirty="0"/>
              <a:t>&gt; </a:t>
            </a:r>
          </a:p>
          <a:p>
            <a:pPr lvl="1"/>
            <a:r>
              <a:rPr lang="en-US" sz="1200" dirty="0"/>
              <a:t>&lt;/</a:t>
            </a:r>
            <a:r>
              <a:rPr lang="en-US" sz="1200" dirty="0" err="1"/>
              <a:t>incident:Impact_Assessment</a:t>
            </a:r>
            <a:r>
              <a:rPr lang="en-US" sz="1200" dirty="0"/>
              <a:t>&gt; </a:t>
            </a:r>
          </a:p>
          <a:p>
            <a:r>
              <a:rPr lang="en-US" sz="1200" dirty="0"/>
              <a:t>	&lt;</a:t>
            </a:r>
            <a:r>
              <a:rPr lang="en-US" sz="1200" dirty="0" err="1"/>
              <a:t>incident:Confidence</a:t>
            </a:r>
            <a:r>
              <a:rPr lang="en-US" sz="1200" dirty="0"/>
              <a:t> timestamp="2017-08-28T16:42:52.859570+00:00"&gt; </a:t>
            </a:r>
          </a:p>
          <a:p>
            <a:pPr lvl="1"/>
            <a:r>
              <a:rPr lang="en-US" sz="1200" dirty="0"/>
              <a:t>	&lt;</a:t>
            </a:r>
            <a:r>
              <a:rPr lang="en-US" sz="1200" dirty="0" err="1"/>
              <a:t>stixCommon:Value</a:t>
            </a:r>
            <a:r>
              <a:rPr lang="en-US" sz="1200" dirty="0"/>
              <a:t> </a:t>
            </a:r>
            <a:r>
              <a:rPr lang="en-US" sz="1200" dirty="0" err="1"/>
              <a:t>xsi:type</a:t>
            </a:r>
            <a:r>
              <a:rPr lang="en-US" sz="1200" dirty="0"/>
              <a:t>="stixVocabs:HighMediumLowVocab-1.0"&gt;High&lt;/</a:t>
            </a:r>
            <a:r>
              <a:rPr lang="en-US" sz="1200" dirty="0" err="1"/>
              <a:t>stixCommon:Value</a:t>
            </a:r>
            <a:r>
              <a:rPr lang="en-US" sz="1200" dirty="0"/>
              <a:t>&gt; </a:t>
            </a:r>
          </a:p>
          <a:p>
            <a:pPr lvl="1"/>
            <a:r>
              <a:rPr lang="en-US" sz="1200" dirty="0"/>
              <a:t>&lt;/</a:t>
            </a:r>
            <a:r>
              <a:rPr lang="en-US" sz="1200" dirty="0" err="1"/>
              <a:t>incident:Confidence</a:t>
            </a:r>
            <a:r>
              <a:rPr lang="en-US" sz="1200" dirty="0"/>
              <a:t>&gt; </a:t>
            </a:r>
          </a:p>
          <a:p>
            <a:r>
              <a:rPr lang="en-US" sz="1200" dirty="0"/>
              <a:t>&lt;/</a:t>
            </a:r>
            <a:r>
              <a:rPr lang="en-US" sz="1200" dirty="0" err="1"/>
              <a:t>stix:Incident</a:t>
            </a:r>
            <a:r>
              <a:rPr lang="en-US" sz="1200" dirty="0"/>
              <a:t>&gt; </a:t>
            </a:r>
          </a:p>
        </p:txBody>
      </p:sp>
    </p:spTree>
    <p:extLst>
      <p:ext uri="{BB962C8B-B14F-4D97-AF65-F5344CB8AC3E}">
        <p14:creationId xmlns:p14="http://schemas.microsoft.com/office/powerpoint/2010/main" val="220623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Example of mapped data graph</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Provenance</a:t>
            </a:r>
          </a:p>
        </p:txBody>
      </p:sp>
    </p:spTree>
    <p:extLst>
      <p:ext uri="{BB962C8B-B14F-4D97-AF65-F5344CB8AC3E}">
        <p14:creationId xmlns:p14="http://schemas.microsoft.com/office/powerpoint/2010/main" val="392842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NIEM Mapping summary (1)</a:t>
            </a: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990600"/>
            <a:ext cx="6010275"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216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 y="0"/>
            <a:ext cx="8496300" cy="683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337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91783" y="1392385"/>
            <a:ext cx="7228143" cy="4454230"/>
          </a:xfrm>
          <a:prstGeom prst="ellipse">
            <a:avLst/>
          </a:prstGeom>
          <a:solidFill>
            <a:schemeClr val="accent1">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Integration Space</a:t>
            </a:r>
          </a:p>
        </p:txBody>
      </p:sp>
      <p:sp>
        <p:nvSpPr>
          <p:cNvPr id="2" name="Title 1"/>
          <p:cNvSpPr>
            <a:spLocks noGrp="1"/>
          </p:cNvSpPr>
          <p:nvPr>
            <p:ph type="title"/>
          </p:nvPr>
        </p:nvSpPr>
        <p:spPr/>
        <p:txBody>
          <a:bodyPr/>
          <a:lstStyle/>
          <a:p>
            <a:r>
              <a:rPr lang="en-US" dirty="0"/>
              <a:t>Forming a federation space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6372" y="3276600"/>
            <a:ext cx="957836" cy="115898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413557"/>
            <a:ext cx="1371600" cy="1371600"/>
          </a:xfrm>
          <a:prstGeom prst="rect">
            <a:avLst/>
          </a:prstGeom>
        </p:spPr>
      </p:pic>
      <p:pic>
        <p:nvPicPr>
          <p:cNvPr id="9" name="Picture 12" descr="C:\Users\Cory\AppData\Local\Microsoft\Windows\Temporary Internet Files\Content.IE5\636D9IYS\eHealth[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128" y="3124200"/>
            <a:ext cx="1488072" cy="9519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descr="https://encrypted-tbn1.gstatic.com/images?q=tbn:ANd9GcQlNNJpvmdojzxQdRzFk3MOJQQKfRqLVOQ-Mbn-7VIkBbAI5TCzX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557396"/>
            <a:ext cx="1310004" cy="13100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Cory\AppData\Local\Microsoft\Windows\Temporary Internet Files\Content.IE5\WZDPHL4N\MP900409629[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604" y="4800600"/>
            <a:ext cx="781705" cy="11754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3" descr="C:\Users\Cory\AppData\Local\Microsoft\Windows\Temporary Internet Files\Content.IE5\8HTUHAU1\4808301740_f518be9399_z[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6748" y="1752600"/>
            <a:ext cx="1368542" cy="930181"/>
          </a:xfrm>
          <a:prstGeom prst="rect">
            <a:avLst/>
          </a:prstGeom>
          <a:noFill/>
          <a:extLst>
            <a:ext uri="{909E8E84-426E-40DD-AFC4-6F175D3DCCD1}">
              <a14:hiddenFill xmlns:a14="http://schemas.microsoft.com/office/drawing/2010/main">
                <a:solidFill>
                  <a:srgbClr val="FFFFFF"/>
                </a:solidFill>
              </a14:hiddenFill>
            </a:ext>
          </a:extLst>
        </p:spPr>
      </p:pic>
      <p:sp>
        <p:nvSpPr>
          <p:cNvPr id="13" name="Thought Bubble: Cloud 12"/>
          <p:cNvSpPr/>
          <p:nvPr/>
        </p:nvSpPr>
        <p:spPr>
          <a:xfrm>
            <a:off x="3551199" y="2992737"/>
            <a:ext cx="2362200" cy="990600"/>
          </a:xfrm>
          <a:prstGeom prst="cloud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a:t>
            </a:r>
          </a:p>
          <a:p>
            <a:pPr algn="ctr"/>
            <a:r>
              <a:rPr lang="en-US" dirty="0"/>
              <a:t>Reference</a:t>
            </a:r>
          </a:p>
          <a:p>
            <a:pPr algn="ctr"/>
            <a:r>
              <a:rPr lang="en-US" dirty="0"/>
              <a:t>Models</a:t>
            </a:r>
          </a:p>
        </p:txBody>
      </p:sp>
      <p:sp>
        <p:nvSpPr>
          <p:cNvPr id="15" name="TextBox 14"/>
          <p:cNvSpPr txBox="1"/>
          <p:nvPr/>
        </p:nvSpPr>
        <p:spPr>
          <a:xfrm>
            <a:off x="3533881" y="4648200"/>
            <a:ext cx="2105063" cy="923330"/>
          </a:xfrm>
          <a:prstGeom prst="rect">
            <a:avLst/>
          </a:prstGeom>
          <a:noFill/>
        </p:spPr>
        <p:txBody>
          <a:bodyPr wrap="none" rtlCol="0">
            <a:spAutoFit/>
          </a:bodyPr>
          <a:lstStyle/>
          <a:p>
            <a:r>
              <a:rPr lang="en-US" dirty="0">
                <a:solidFill>
                  <a:srgbClr val="FFFF00"/>
                </a:solidFill>
              </a:rPr>
              <a:t>Information Sharing</a:t>
            </a:r>
          </a:p>
          <a:p>
            <a:r>
              <a:rPr lang="en-US" dirty="0">
                <a:solidFill>
                  <a:srgbClr val="FFFF00"/>
                </a:solidFill>
              </a:rPr>
              <a:t>Systems Integration</a:t>
            </a:r>
          </a:p>
          <a:p>
            <a:r>
              <a:rPr lang="en-US" dirty="0">
                <a:solidFill>
                  <a:srgbClr val="FFFF00"/>
                </a:solidFill>
              </a:rPr>
              <a:t>Federated Analytics</a:t>
            </a:r>
          </a:p>
        </p:txBody>
      </p:sp>
    </p:spTree>
    <p:extLst>
      <p:ext uri="{BB962C8B-B14F-4D97-AF65-F5344CB8AC3E}">
        <p14:creationId xmlns:p14="http://schemas.microsoft.com/office/powerpoint/2010/main" val="8215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Up-Down 16"/>
          <p:cNvSpPr/>
          <p:nvPr/>
        </p:nvSpPr>
        <p:spPr>
          <a:xfrm>
            <a:off x="4178932" y="4379539"/>
            <a:ext cx="609600" cy="1462448"/>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57097" y="-129453"/>
            <a:ext cx="8285481" cy="1066800"/>
          </a:xfrm>
        </p:spPr>
        <p:txBody>
          <a:bodyPr>
            <a:normAutofit fontScale="90000"/>
          </a:bodyPr>
          <a:lstStyle/>
          <a:p>
            <a:r>
              <a:rPr lang="en-US" dirty="0"/>
              <a:t>What is needed to federate information?</a:t>
            </a:r>
          </a:p>
        </p:txBody>
      </p:sp>
      <p:sp>
        <p:nvSpPr>
          <p:cNvPr id="6" name="Rectangle: Rounded Corners 5"/>
          <p:cNvSpPr/>
          <p:nvPr/>
        </p:nvSpPr>
        <p:spPr>
          <a:xfrm>
            <a:off x="3656636" y="3684906"/>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Reference Model</a:t>
            </a:r>
          </a:p>
        </p:txBody>
      </p:sp>
      <p:sp>
        <p:nvSpPr>
          <p:cNvPr id="7" name="Rectangle: Rounded Corners 6"/>
          <p:cNvSpPr/>
          <p:nvPr/>
        </p:nvSpPr>
        <p:spPr>
          <a:xfrm>
            <a:off x="3681714" y="4691663"/>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a:t>
            </a:r>
          </a:p>
          <a:p>
            <a:pPr algn="ctr"/>
            <a:r>
              <a:rPr lang="en-US" dirty="0"/>
              <a:t>Model</a:t>
            </a:r>
          </a:p>
        </p:txBody>
      </p:sp>
      <p:sp>
        <p:nvSpPr>
          <p:cNvPr id="8" name="Rectangle: Rounded Corners 7"/>
          <p:cNvSpPr/>
          <p:nvPr/>
        </p:nvSpPr>
        <p:spPr>
          <a:xfrm>
            <a:off x="3681714" y="569842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p:txBody>
      </p:sp>
      <p:sp>
        <p:nvSpPr>
          <p:cNvPr id="9" name="Flowchart: Data 8"/>
          <p:cNvSpPr/>
          <p:nvPr/>
        </p:nvSpPr>
        <p:spPr>
          <a:xfrm>
            <a:off x="24114" y="4180926"/>
            <a:ext cx="2133600" cy="9906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Modeling Tool</a:t>
            </a:r>
          </a:p>
        </p:txBody>
      </p:sp>
      <p:sp>
        <p:nvSpPr>
          <p:cNvPr id="10" name="Flowchart: Data 9"/>
          <p:cNvSpPr/>
          <p:nvPr/>
        </p:nvSpPr>
        <p:spPr>
          <a:xfrm>
            <a:off x="6527158" y="4054033"/>
            <a:ext cx="2133600" cy="9906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Mediation Engine</a:t>
            </a:r>
          </a:p>
        </p:txBody>
      </p:sp>
      <p:sp>
        <p:nvSpPr>
          <p:cNvPr id="11" name="Flowchart: Data 10"/>
          <p:cNvSpPr/>
          <p:nvPr/>
        </p:nvSpPr>
        <p:spPr>
          <a:xfrm>
            <a:off x="6755758" y="2507662"/>
            <a:ext cx="2133600" cy="9906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Exchange Connectors</a:t>
            </a:r>
          </a:p>
        </p:txBody>
      </p:sp>
      <p:sp>
        <p:nvSpPr>
          <p:cNvPr id="12" name="Arrow: Left-Right 11"/>
          <p:cNvSpPr/>
          <p:nvPr/>
        </p:nvSpPr>
        <p:spPr>
          <a:xfrm>
            <a:off x="1968167" y="4369378"/>
            <a:ext cx="1524000" cy="6445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Manages</a:t>
            </a:r>
          </a:p>
        </p:txBody>
      </p:sp>
      <p:sp>
        <p:nvSpPr>
          <p:cNvPr id="13" name="Flowchart: Document 12"/>
          <p:cNvSpPr/>
          <p:nvPr/>
        </p:nvSpPr>
        <p:spPr>
          <a:xfrm>
            <a:off x="468614" y="1781305"/>
            <a:ext cx="1449706" cy="9144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Language</a:t>
            </a:r>
          </a:p>
        </p:txBody>
      </p:sp>
      <p:sp>
        <p:nvSpPr>
          <p:cNvPr id="14" name="Arrow: Right 13"/>
          <p:cNvSpPr/>
          <p:nvPr/>
        </p:nvSpPr>
        <p:spPr>
          <a:xfrm rot="1775228">
            <a:off x="1585444" y="3123757"/>
            <a:ext cx="1973684" cy="583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Defines</a:t>
            </a:r>
          </a:p>
        </p:txBody>
      </p:sp>
      <p:sp>
        <p:nvSpPr>
          <p:cNvPr id="16" name="Arrow: Right 15"/>
          <p:cNvSpPr/>
          <p:nvPr/>
        </p:nvSpPr>
        <p:spPr>
          <a:xfrm rot="16200000">
            <a:off x="339185" y="3238578"/>
            <a:ext cx="1447800" cy="392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Implements</a:t>
            </a:r>
          </a:p>
        </p:txBody>
      </p:sp>
      <p:sp>
        <p:nvSpPr>
          <p:cNvPr id="18" name="Arrow: Up-Down 17"/>
          <p:cNvSpPr/>
          <p:nvPr/>
        </p:nvSpPr>
        <p:spPr>
          <a:xfrm>
            <a:off x="7360288" y="3400969"/>
            <a:ext cx="609600" cy="765009"/>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p:cNvSpPr/>
          <p:nvPr/>
        </p:nvSpPr>
        <p:spPr>
          <a:xfrm>
            <a:off x="5359079" y="4115077"/>
            <a:ext cx="1219200" cy="8705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Realizes</a:t>
            </a: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2430" y="860920"/>
            <a:ext cx="1045316" cy="1045316"/>
          </a:xfrm>
          <a:prstGeom prst="rect">
            <a:avLst/>
          </a:prstGeom>
        </p:spPr>
      </p:pic>
      <p:sp>
        <p:nvSpPr>
          <p:cNvPr id="21" name="TextBox 20"/>
          <p:cNvSpPr txBox="1"/>
          <p:nvPr/>
        </p:nvSpPr>
        <p:spPr>
          <a:xfrm>
            <a:off x="8187746" y="1060412"/>
            <a:ext cx="647934" cy="646331"/>
          </a:xfrm>
          <a:prstGeom prst="rect">
            <a:avLst/>
          </a:prstGeom>
          <a:noFill/>
        </p:spPr>
        <p:txBody>
          <a:bodyPr wrap="none" rtlCol="0">
            <a:spAutoFit/>
          </a:bodyPr>
          <a:lstStyle/>
          <a:p>
            <a:r>
              <a:rPr lang="en-US" dirty="0"/>
              <a:t>User</a:t>
            </a:r>
          </a:p>
          <a:p>
            <a:r>
              <a:rPr lang="en-US" dirty="0"/>
              <a:t>Data</a:t>
            </a:r>
          </a:p>
        </p:txBody>
      </p:sp>
      <p:sp>
        <p:nvSpPr>
          <p:cNvPr id="22" name="Arrow: Up-Down 21"/>
          <p:cNvSpPr/>
          <p:nvPr/>
        </p:nvSpPr>
        <p:spPr>
          <a:xfrm>
            <a:off x="7378492" y="1771962"/>
            <a:ext cx="609600" cy="765009"/>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Down 22"/>
          <p:cNvSpPr/>
          <p:nvPr/>
        </p:nvSpPr>
        <p:spPr>
          <a:xfrm>
            <a:off x="7378492" y="5011172"/>
            <a:ext cx="609600" cy="765009"/>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ata 23"/>
          <p:cNvSpPr/>
          <p:nvPr/>
        </p:nvSpPr>
        <p:spPr>
          <a:xfrm>
            <a:off x="6408979" y="5747780"/>
            <a:ext cx="2133600" cy="9906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 Data Repository</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7740" y="1293105"/>
            <a:ext cx="1920812" cy="1476891"/>
          </a:xfrm>
          <a:prstGeom prst="rect">
            <a:avLst/>
          </a:prstGeom>
        </p:spPr>
      </p:pic>
      <p:sp>
        <p:nvSpPr>
          <p:cNvPr id="27" name="Arrow: Up-Down 26"/>
          <p:cNvSpPr/>
          <p:nvPr/>
        </p:nvSpPr>
        <p:spPr>
          <a:xfrm rot="17861806">
            <a:off x="5997355" y="1834919"/>
            <a:ext cx="409678" cy="1591080"/>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901522" y="2745812"/>
            <a:ext cx="1056700" cy="369332"/>
          </a:xfrm>
          <a:prstGeom prst="rect">
            <a:avLst/>
          </a:prstGeom>
          <a:noFill/>
        </p:spPr>
        <p:txBody>
          <a:bodyPr wrap="none" rtlCol="0">
            <a:spAutoFit/>
          </a:bodyPr>
          <a:lstStyle/>
          <a:p>
            <a:r>
              <a:rPr lang="en-US" dirty="0"/>
              <a:t>Analytics</a:t>
            </a:r>
          </a:p>
        </p:txBody>
      </p:sp>
      <p:grpSp>
        <p:nvGrpSpPr>
          <p:cNvPr id="2" name="Group 1"/>
          <p:cNvGrpSpPr/>
          <p:nvPr/>
        </p:nvGrpSpPr>
        <p:grpSpPr>
          <a:xfrm>
            <a:off x="1517779" y="1589237"/>
            <a:ext cx="8056190" cy="4728337"/>
            <a:chOff x="1517779" y="1589237"/>
            <a:chExt cx="8056190" cy="4728337"/>
          </a:xfrm>
        </p:grpSpPr>
        <p:sp>
          <p:nvSpPr>
            <p:cNvPr id="29" name="TextBox 28"/>
            <p:cNvSpPr txBox="1"/>
            <p:nvPr/>
          </p:nvSpPr>
          <p:spPr>
            <a:xfrm rot="2556464">
              <a:off x="1891180" y="1994407"/>
              <a:ext cx="762000" cy="400110"/>
            </a:xfrm>
            <a:prstGeom prst="rect">
              <a:avLst/>
            </a:prstGeom>
            <a:noFill/>
          </p:spPr>
          <p:txBody>
            <a:bodyPr wrap="square" rtlCol="0">
              <a:spAutoFit/>
            </a:bodyPr>
            <a:lstStyle/>
            <a:p>
              <a:r>
                <a:rPr lang="en-US" sz="2000" b="1" dirty="0">
                  <a:solidFill>
                    <a:schemeClr val="accent3">
                      <a:lumMod val="60000"/>
                      <a:lumOff val="40000"/>
                    </a:schemeClr>
                  </a:solidFill>
                  <a:effectLst>
                    <a:outerShdw blurRad="38100" dist="38100" dir="2700000" algn="tl">
                      <a:srgbClr val="000000">
                        <a:alpha val="43137"/>
                      </a:srgbClr>
                    </a:outerShdw>
                  </a:effectLst>
                </a:rPr>
                <a:t>SMIF</a:t>
              </a:r>
            </a:p>
          </p:txBody>
        </p:sp>
        <p:sp>
          <p:nvSpPr>
            <p:cNvPr id="30" name="TextBox 29"/>
            <p:cNvSpPr txBox="1"/>
            <p:nvPr/>
          </p:nvSpPr>
          <p:spPr>
            <a:xfrm rot="2556464">
              <a:off x="1517779" y="5276601"/>
              <a:ext cx="1487968" cy="707886"/>
            </a:xfrm>
            <a:prstGeom prst="rect">
              <a:avLst/>
            </a:prstGeom>
            <a:noFill/>
          </p:spPr>
          <p:txBody>
            <a:bodyPr wrap="square" rtlCol="0">
              <a:spAutoFit/>
            </a:bodyPr>
            <a:lstStyle/>
            <a:p>
              <a:r>
                <a:rPr lang="en-US" sz="2000" b="1" dirty="0" err="1">
                  <a:solidFill>
                    <a:schemeClr val="accent3">
                      <a:lumMod val="60000"/>
                      <a:lumOff val="40000"/>
                    </a:schemeClr>
                  </a:solidFill>
                  <a:effectLst>
                    <a:outerShdw blurRad="38100" dist="38100" dir="2700000" algn="tl">
                      <a:srgbClr val="000000">
                        <a:alpha val="43137"/>
                      </a:srgbClr>
                    </a:outerShdw>
                  </a:effectLst>
                </a:rPr>
                <a:t>Magicdraw</a:t>
              </a:r>
              <a:r>
                <a:rPr lang="en-US" sz="2000" b="1" dirty="0">
                  <a:solidFill>
                    <a:schemeClr val="accent3">
                      <a:lumMod val="60000"/>
                      <a:lumOff val="40000"/>
                    </a:schemeClr>
                  </a:solidFill>
                  <a:effectLst>
                    <a:outerShdw blurRad="38100" dist="38100" dir="2700000" algn="tl">
                      <a:srgbClr val="000000">
                        <a:alpha val="43137"/>
                      </a:srgbClr>
                    </a:outerShdw>
                  </a:effectLst>
                </a:rPr>
                <a:t> </a:t>
              </a:r>
            </a:p>
            <a:p>
              <a:r>
                <a:rPr lang="en-US" sz="2000" b="1" dirty="0">
                  <a:solidFill>
                    <a:schemeClr val="accent3">
                      <a:lumMod val="60000"/>
                      <a:lumOff val="40000"/>
                    </a:schemeClr>
                  </a:solidFill>
                  <a:effectLst>
                    <a:outerShdw blurRad="38100" dist="38100" dir="2700000" algn="tl">
                      <a:srgbClr val="000000">
                        <a:alpha val="43137"/>
                      </a:srgbClr>
                    </a:outerShdw>
                  </a:effectLst>
                </a:rPr>
                <a:t>CCM</a:t>
              </a:r>
            </a:p>
          </p:txBody>
        </p:sp>
        <p:sp>
          <p:nvSpPr>
            <p:cNvPr id="31" name="TextBox 30"/>
            <p:cNvSpPr txBox="1"/>
            <p:nvPr/>
          </p:nvSpPr>
          <p:spPr>
            <a:xfrm rot="20535017">
              <a:off x="4979651" y="3367718"/>
              <a:ext cx="1845672" cy="707886"/>
            </a:xfrm>
            <a:prstGeom prst="rect">
              <a:avLst/>
            </a:prstGeom>
            <a:noFill/>
          </p:spPr>
          <p:txBody>
            <a:bodyPr wrap="square" rtlCol="0">
              <a:spAutoFit/>
            </a:bodyPr>
            <a:lstStyle/>
            <a:p>
              <a:r>
                <a:rPr lang="en-US" sz="2000" b="1" dirty="0" err="1">
                  <a:solidFill>
                    <a:schemeClr val="accent3">
                      <a:lumMod val="60000"/>
                      <a:lumOff val="40000"/>
                    </a:schemeClr>
                  </a:solidFill>
                  <a:effectLst>
                    <a:outerShdw blurRad="38100" dist="38100" dir="2700000" algn="tl">
                      <a:srgbClr val="000000">
                        <a:alpha val="43137"/>
                      </a:srgbClr>
                    </a:outerShdw>
                  </a:effectLst>
                </a:rPr>
                <a:t>Conceptlibries</a:t>
              </a:r>
              <a:r>
                <a:rPr lang="en-US" sz="2000" b="1" dirty="0">
                  <a:solidFill>
                    <a:schemeClr val="accent3">
                      <a:lumMod val="60000"/>
                      <a:lumOff val="40000"/>
                    </a:schemeClr>
                  </a:solidFill>
                  <a:effectLst>
                    <a:outerShdw blurRad="38100" dist="38100" dir="2700000" algn="tl">
                      <a:srgbClr val="000000">
                        <a:alpha val="43137"/>
                      </a:srgbClr>
                    </a:outerShdw>
                  </a:effectLst>
                </a:rPr>
                <a:t> .org + Yours</a:t>
              </a:r>
            </a:p>
          </p:txBody>
        </p:sp>
        <p:sp>
          <p:nvSpPr>
            <p:cNvPr id="32" name="TextBox 31"/>
            <p:cNvSpPr txBox="1"/>
            <p:nvPr/>
          </p:nvSpPr>
          <p:spPr>
            <a:xfrm rot="2556464">
              <a:off x="7798595" y="5917464"/>
              <a:ext cx="1487968" cy="400110"/>
            </a:xfrm>
            <a:prstGeom prst="rect">
              <a:avLst/>
            </a:prstGeom>
            <a:noFill/>
          </p:spPr>
          <p:txBody>
            <a:bodyPr wrap="square" rtlCol="0">
              <a:spAutoFit/>
            </a:bodyPr>
            <a:lstStyle/>
            <a:p>
              <a:r>
                <a:rPr lang="en-US" sz="2000" b="1" dirty="0">
                  <a:solidFill>
                    <a:schemeClr val="accent3">
                      <a:lumMod val="60000"/>
                      <a:lumOff val="40000"/>
                    </a:schemeClr>
                  </a:solidFill>
                  <a:effectLst>
                    <a:outerShdw blurRad="38100" dist="38100" dir="2700000" algn="tl">
                      <a:srgbClr val="000000">
                        <a:alpha val="43137"/>
                      </a:srgbClr>
                    </a:outerShdw>
                  </a:effectLst>
                </a:rPr>
                <a:t>RDF DBMS</a:t>
              </a:r>
            </a:p>
          </p:txBody>
        </p:sp>
        <p:sp>
          <p:nvSpPr>
            <p:cNvPr id="33" name="TextBox 32"/>
            <p:cNvSpPr txBox="1"/>
            <p:nvPr/>
          </p:nvSpPr>
          <p:spPr>
            <a:xfrm rot="2556464">
              <a:off x="7916774" y="4025596"/>
              <a:ext cx="1487968" cy="707886"/>
            </a:xfrm>
            <a:prstGeom prst="rect">
              <a:avLst/>
            </a:prstGeom>
            <a:noFill/>
          </p:spPr>
          <p:txBody>
            <a:bodyPr wrap="square" rtlCol="0">
              <a:spAutoFit/>
            </a:bodyPr>
            <a:lstStyle/>
            <a:p>
              <a:r>
                <a:rPr lang="en-US" sz="2000" b="1" dirty="0">
                  <a:solidFill>
                    <a:schemeClr val="accent3">
                      <a:lumMod val="60000"/>
                      <a:lumOff val="40000"/>
                    </a:schemeClr>
                  </a:solidFill>
                  <a:effectLst>
                    <a:outerShdw blurRad="38100" dist="38100" dir="2700000" algn="tl">
                      <a:srgbClr val="000000">
                        <a:alpha val="43137"/>
                      </a:srgbClr>
                    </a:outerShdw>
                  </a:effectLst>
                </a:rPr>
                <a:t>Federation Engine</a:t>
              </a:r>
            </a:p>
          </p:txBody>
        </p:sp>
        <p:sp>
          <p:nvSpPr>
            <p:cNvPr id="34" name="TextBox 33"/>
            <p:cNvSpPr txBox="1"/>
            <p:nvPr/>
          </p:nvSpPr>
          <p:spPr>
            <a:xfrm rot="2556464">
              <a:off x="8086001" y="2468350"/>
              <a:ext cx="1487968" cy="400110"/>
            </a:xfrm>
            <a:prstGeom prst="rect">
              <a:avLst/>
            </a:prstGeom>
            <a:noFill/>
          </p:spPr>
          <p:txBody>
            <a:bodyPr wrap="square" rtlCol="0">
              <a:spAutoFit/>
            </a:bodyPr>
            <a:lstStyle/>
            <a:p>
              <a:r>
                <a:rPr lang="en-US" sz="2000" b="1" dirty="0">
                  <a:solidFill>
                    <a:schemeClr val="accent3">
                      <a:lumMod val="60000"/>
                      <a:lumOff val="40000"/>
                    </a:schemeClr>
                  </a:solidFill>
                  <a:effectLst>
                    <a:outerShdw blurRad="38100" dist="38100" dir="2700000" algn="tl">
                      <a:srgbClr val="000000">
                        <a:alpha val="43137"/>
                      </a:srgbClr>
                    </a:outerShdw>
                  </a:effectLst>
                </a:rPr>
                <a:t>ESB</a:t>
              </a:r>
            </a:p>
          </p:txBody>
        </p:sp>
        <p:sp>
          <p:nvSpPr>
            <p:cNvPr id="35" name="TextBox 34"/>
            <p:cNvSpPr txBox="1"/>
            <p:nvPr/>
          </p:nvSpPr>
          <p:spPr>
            <a:xfrm rot="2556464">
              <a:off x="5305960" y="1589237"/>
              <a:ext cx="1487968" cy="400110"/>
            </a:xfrm>
            <a:prstGeom prst="rect">
              <a:avLst/>
            </a:prstGeom>
            <a:noFill/>
          </p:spPr>
          <p:txBody>
            <a:bodyPr wrap="square" rtlCol="0">
              <a:spAutoFit/>
            </a:bodyPr>
            <a:lstStyle/>
            <a:p>
              <a:r>
                <a:rPr lang="en-US" sz="2000" b="1" dirty="0">
                  <a:solidFill>
                    <a:schemeClr val="accent3">
                      <a:lumMod val="60000"/>
                      <a:lumOff val="40000"/>
                    </a:schemeClr>
                  </a:solidFill>
                  <a:effectLst>
                    <a:outerShdw blurRad="38100" dist="38100" dir="2700000" algn="tl">
                      <a:srgbClr val="000000">
                        <a:alpha val="43137"/>
                      </a:srgbClr>
                    </a:outerShdw>
                  </a:effectLst>
                </a:rPr>
                <a:t>Multiple</a:t>
              </a:r>
            </a:p>
          </p:txBody>
        </p:sp>
        <p:sp>
          <p:nvSpPr>
            <p:cNvPr id="36" name="TextBox 35"/>
            <p:cNvSpPr txBox="1"/>
            <p:nvPr/>
          </p:nvSpPr>
          <p:spPr>
            <a:xfrm rot="1631537">
              <a:off x="4999245" y="5152597"/>
              <a:ext cx="1845672" cy="707886"/>
            </a:xfrm>
            <a:prstGeom prst="rect">
              <a:avLst/>
            </a:prstGeom>
            <a:noFill/>
          </p:spPr>
          <p:txBody>
            <a:bodyPr wrap="square" rtlCol="0">
              <a:spAutoFit/>
            </a:bodyPr>
            <a:lstStyle/>
            <a:p>
              <a:r>
                <a:rPr lang="en-US" sz="2000" b="1" dirty="0" err="1">
                  <a:solidFill>
                    <a:schemeClr val="accent3">
                      <a:lumMod val="60000"/>
                      <a:lumOff val="40000"/>
                    </a:schemeClr>
                  </a:solidFill>
                  <a:effectLst>
                    <a:outerShdw blurRad="38100" dist="38100" dir="2700000" algn="tl">
                      <a:srgbClr val="000000">
                        <a:alpha val="43137"/>
                      </a:srgbClr>
                    </a:outerShdw>
                  </a:effectLst>
                </a:rPr>
                <a:t>Std</a:t>
              </a:r>
              <a:r>
                <a:rPr lang="en-US" sz="2000" b="1" dirty="0">
                  <a:solidFill>
                    <a:schemeClr val="accent3">
                      <a:lumMod val="60000"/>
                      <a:lumOff val="40000"/>
                    </a:schemeClr>
                  </a:solidFill>
                  <a:effectLst>
                    <a:outerShdw blurRad="38100" dist="38100" dir="2700000" algn="tl">
                      <a:srgbClr val="000000">
                        <a:alpha val="43137"/>
                      </a:srgbClr>
                    </a:outerShdw>
                  </a:effectLst>
                </a:rPr>
                <a:t> or User Supplied</a:t>
              </a:r>
            </a:p>
          </p:txBody>
        </p:sp>
      </p:grpSp>
    </p:spTree>
    <p:extLst>
      <p:ext uri="{BB962C8B-B14F-4D97-AF65-F5344CB8AC3E}">
        <p14:creationId xmlns:p14="http://schemas.microsoft.com/office/powerpoint/2010/main" val="332347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lstStyle/>
          <a:p>
            <a:r>
              <a:rPr lang="en-US" dirty="0"/>
              <a:t>Conceptual modeling language </a:t>
            </a:r>
          </a:p>
          <a:p>
            <a:r>
              <a:rPr lang="en-US" dirty="0"/>
              <a:t>	High level concepts like entities, roles, relationships and phases</a:t>
            </a:r>
          </a:p>
          <a:p>
            <a:r>
              <a:rPr lang="en-US" dirty="0"/>
              <a:t>Bi-directional data / concept mapping language</a:t>
            </a:r>
          </a:p>
          <a:p>
            <a:r>
              <a:rPr lang="en-US" dirty="0"/>
              <a:t>	Pattern based correlation</a:t>
            </a:r>
          </a:p>
          <a:p>
            <a:r>
              <a:rPr lang="en-US" dirty="0"/>
              <a:t>UML Profile notation &amp; syntax (other notations anticipated)</a:t>
            </a:r>
          </a:p>
          <a:p>
            <a:r>
              <a:rPr lang="en-US" dirty="0"/>
              <a:t>	Supported with industry tools and well known notation</a:t>
            </a:r>
          </a:p>
          <a:p>
            <a:r>
              <a:rPr lang="en-US" dirty="0"/>
              <a:t>Mapping to RDF/OWL (Other mappings anticipated)</a:t>
            </a:r>
          </a:p>
          <a:p>
            <a:r>
              <a:rPr lang="en-US" dirty="0"/>
              <a:t>	Leveraging OWL ontologies for inference and RDF graphs</a:t>
            </a:r>
          </a:p>
          <a:p>
            <a:endParaRPr lang="en-US" dirty="0"/>
          </a:p>
          <a:p>
            <a:endParaRPr lang="en-US" dirty="0"/>
          </a:p>
        </p:txBody>
      </p:sp>
      <p:sp>
        <p:nvSpPr>
          <p:cNvPr id="5" name="Date Placeholder 4"/>
          <p:cNvSpPr>
            <a:spLocks noGrp="1"/>
          </p:cNvSpPr>
          <p:nvPr>
            <p:ph type="dt" sz="half" idx="14"/>
          </p:nvPr>
        </p:nvSpPr>
        <p:spPr/>
        <p:txBody>
          <a:bodyPr/>
          <a:lstStyle/>
          <a:p>
            <a:r>
              <a:rPr lang="en-US" dirty="0"/>
              <a:t>March 2017</a:t>
            </a:r>
          </a:p>
        </p:txBody>
      </p:sp>
      <p:sp>
        <p:nvSpPr>
          <p:cNvPr id="6" name="Slide Number Placeholder 5"/>
          <p:cNvSpPr>
            <a:spLocks noGrp="1"/>
          </p:cNvSpPr>
          <p:nvPr>
            <p:ph type="sldNum" sz="quarter" idx="15"/>
          </p:nvPr>
        </p:nvSpPr>
        <p:spPr/>
        <p:txBody>
          <a:bodyPr/>
          <a:lstStyle/>
          <a:p>
            <a:fld id="{987D7693-E132-40A2-A808-4CF056E677D9}" type="slidenum">
              <a:rPr lang="en-US" smtClean="0"/>
              <a:t>29</a:t>
            </a:fld>
            <a:endParaRPr lang="en-US" dirty="0"/>
          </a:p>
        </p:txBody>
      </p:sp>
      <p:sp>
        <p:nvSpPr>
          <p:cNvPr id="7" name="Footer Placeholder 6"/>
          <p:cNvSpPr>
            <a:spLocks noGrp="1"/>
          </p:cNvSpPr>
          <p:nvPr>
            <p:ph type="ftr" sz="quarter" idx="16"/>
          </p:nvPr>
        </p:nvSpPr>
        <p:spPr/>
        <p:txBody>
          <a:bodyPr>
            <a:normAutofit/>
          </a:bodyPr>
          <a:lstStyle/>
          <a:p>
            <a:endParaRPr lang="en-US" dirty="0"/>
          </a:p>
        </p:txBody>
      </p:sp>
      <p:sp>
        <p:nvSpPr>
          <p:cNvPr id="8" name="Title 7"/>
          <p:cNvSpPr>
            <a:spLocks noGrp="1"/>
          </p:cNvSpPr>
          <p:nvPr>
            <p:ph type="title"/>
          </p:nvPr>
        </p:nvSpPr>
        <p:spPr/>
        <p:txBody>
          <a:bodyPr/>
          <a:lstStyle/>
          <a:p>
            <a:r>
              <a:rPr lang="en-US" dirty="0"/>
              <a:t>What is in SMIF*?</a:t>
            </a:r>
          </a:p>
        </p:txBody>
      </p:sp>
      <p:sp>
        <p:nvSpPr>
          <p:cNvPr id="2" name="TextBox 1"/>
          <p:cNvSpPr txBox="1"/>
          <p:nvPr/>
        </p:nvSpPr>
        <p:spPr>
          <a:xfrm>
            <a:off x="4419600" y="5562600"/>
            <a:ext cx="4086953" cy="369332"/>
          </a:xfrm>
          <a:prstGeom prst="rect">
            <a:avLst/>
          </a:prstGeom>
          <a:noFill/>
        </p:spPr>
        <p:txBody>
          <a:bodyPr wrap="none" rtlCol="0">
            <a:spAutoFit/>
          </a:bodyPr>
          <a:lstStyle/>
          <a:p>
            <a:r>
              <a:rPr lang="en-US" dirty="0"/>
              <a:t>* Draft standard in progress in the OMG</a:t>
            </a:r>
          </a:p>
        </p:txBody>
      </p:sp>
    </p:spTree>
    <p:extLst>
      <p:ext uri="{BB962C8B-B14F-4D97-AF65-F5344CB8AC3E}">
        <p14:creationId xmlns:p14="http://schemas.microsoft.com/office/powerpoint/2010/main" val="305566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2"/>
          </p:cNvPr>
          <p:cNvPicPr>
            <a:picLocks noChangeAspect="1"/>
          </p:cNvPicPr>
          <p:nvPr/>
        </p:nvPicPr>
        <p:blipFill>
          <a:blip r:embed="rId3"/>
          <a:stretch>
            <a:fillRect/>
          </a:stretch>
        </p:blipFill>
        <p:spPr>
          <a:xfrm>
            <a:off x="1085851" y="3657600"/>
            <a:ext cx="6915150" cy="3390900"/>
          </a:xfrm>
          <a:prstGeom prst="rect">
            <a:avLst/>
          </a:prstGeom>
        </p:spPr>
      </p:pic>
      <p:sp>
        <p:nvSpPr>
          <p:cNvPr id="2" name="Content Placeholder 1"/>
          <p:cNvSpPr>
            <a:spLocks noGrp="1"/>
          </p:cNvSpPr>
          <p:nvPr>
            <p:ph sz="quarter" idx="13"/>
          </p:nvPr>
        </p:nvSpPr>
        <p:spPr/>
        <p:txBody>
          <a:bodyPr/>
          <a:lstStyle/>
          <a:p>
            <a:r>
              <a:rPr lang="en-US" dirty="0"/>
              <a:t>Everything works with everything else, securely</a:t>
            </a:r>
          </a:p>
          <a:p>
            <a:r>
              <a:rPr lang="en-US" dirty="0"/>
              <a:t>Information from multiple sources can be correlated, analyzed and leveraged – accurately</a:t>
            </a:r>
          </a:p>
          <a:p>
            <a:r>
              <a:rPr lang="en-US" dirty="0"/>
              <a:t>We can collaborate with anyone – inside or outside of our enterprise – instantly</a:t>
            </a:r>
          </a:p>
          <a:p>
            <a:r>
              <a:rPr lang="en-US" dirty="0">
                <a:solidFill>
                  <a:srgbClr val="FF0000"/>
                </a:solidFill>
              </a:rPr>
              <a:t>This is an ideal, we will never get there. But…</a:t>
            </a:r>
          </a:p>
        </p:txBody>
      </p:sp>
      <p:sp>
        <p:nvSpPr>
          <p:cNvPr id="3" name="Date Placeholder 2"/>
          <p:cNvSpPr>
            <a:spLocks noGrp="1"/>
          </p:cNvSpPr>
          <p:nvPr>
            <p:ph type="dt" sz="half" idx="14"/>
          </p:nvPr>
        </p:nvSpPr>
        <p:spPr/>
        <p:txBody>
          <a:bodyPr/>
          <a:lstStyle/>
          <a:p>
            <a:r>
              <a:rPr lang="en-US" dirty="0"/>
              <a:t>5/2017</a:t>
            </a:r>
          </a:p>
        </p:txBody>
      </p:sp>
      <p:sp>
        <p:nvSpPr>
          <p:cNvPr id="4" name="Slide Number Placeholder 3"/>
          <p:cNvSpPr>
            <a:spLocks noGrp="1"/>
          </p:cNvSpPr>
          <p:nvPr>
            <p:ph type="sldNum" sz="quarter" idx="15"/>
          </p:nvPr>
        </p:nvSpPr>
        <p:spPr/>
        <p:txBody>
          <a:bodyPr/>
          <a:lstStyle/>
          <a:p>
            <a:fld id="{987D7693-E132-40A2-A808-4CF056E677D9}" type="slidenum">
              <a:rPr lang="en-US" smtClean="0"/>
              <a:t>3</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lstStyle/>
          <a:p>
            <a:r>
              <a:rPr lang="en-US" dirty="0"/>
              <a:t>Frictionless World Ideal</a:t>
            </a:r>
          </a:p>
        </p:txBody>
      </p:sp>
    </p:spTree>
    <p:extLst>
      <p:ext uri="{BB962C8B-B14F-4D97-AF65-F5344CB8AC3E}">
        <p14:creationId xmlns:p14="http://schemas.microsoft.com/office/powerpoint/2010/main" val="1712965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Terminator 24"/>
          <p:cNvSpPr/>
          <p:nvPr/>
        </p:nvSpPr>
        <p:spPr>
          <a:xfrm>
            <a:off x="242888" y="3799920"/>
            <a:ext cx="6324600" cy="976998"/>
          </a:xfrm>
          <a:prstGeom prst="flowChartTerminator">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7503532" y="2338518"/>
            <a:ext cx="1295400" cy="1493947"/>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&amp; Shared</a:t>
            </a:r>
          </a:p>
          <a:p>
            <a:pPr algn="ctr"/>
            <a:r>
              <a:rPr lang="en-US" dirty="0">
                <a:solidFill>
                  <a:schemeClr val="bg1"/>
                </a:solidFill>
              </a:rPr>
              <a:t>Data</a:t>
            </a:r>
          </a:p>
        </p:txBody>
      </p:sp>
      <p:sp>
        <p:nvSpPr>
          <p:cNvPr id="19" name="Rounded Rectangular Callout 7"/>
          <p:cNvSpPr/>
          <p:nvPr/>
        </p:nvSpPr>
        <p:spPr>
          <a:xfrm>
            <a:off x="2934966" y="2586106"/>
            <a:ext cx="1066800" cy="533400"/>
          </a:xfrm>
          <a:prstGeom prst="wedgeRoundRectCallout">
            <a:avLst>
              <a:gd name="adj1" fmla="val -16000"/>
              <a:gd name="adj2" fmla="val 188960"/>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Federation Engine</a:t>
            </a:r>
          </a:p>
        </p:txBody>
      </p:sp>
      <p:sp>
        <p:nvSpPr>
          <p:cNvPr id="3" name="Flowchart: Magnetic Disk 2"/>
          <p:cNvSpPr/>
          <p:nvPr/>
        </p:nvSpPr>
        <p:spPr>
          <a:xfrm>
            <a:off x="1866900" y="5594032"/>
            <a:ext cx="2895600" cy="12334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Federated Repository</a:t>
            </a:r>
          </a:p>
          <a:p>
            <a:pPr algn="ctr"/>
            <a:r>
              <a:rPr lang="en-US" dirty="0"/>
              <a:t>RDF (</a:t>
            </a:r>
            <a:r>
              <a:rPr lang="en-US" dirty="0" err="1"/>
              <a:t>Stardog</a:t>
            </a:r>
            <a:r>
              <a:rPr lang="en-US" dirty="0"/>
              <a:t>)</a:t>
            </a:r>
          </a:p>
        </p:txBody>
      </p:sp>
      <p:sp>
        <p:nvSpPr>
          <p:cNvPr id="6" name="Rounded Rectangular Callout 5"/>
          <p:cNvSpPr/>
          <p:nvPr/>
        </p:nvSpPr>
        <p:spPr>
          <a:xfrm>
            <a:off x="550355" y="4009094"/>
            <a:ext cx="1066800" cy="533400"/>
          </a:xfrm>
          <a:prstGeom prst="wedgeRoundRectCallout">
            <a:avLst>
              <a:gd name="adj1" fmla="val 7259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a:t>
            </a:r>
          </a:p>
          <a:p>
            <a:pPr algn="ctr"/>
            <a:r>
              <a:rPr lang="en-US" dirty="0"/>
              <a:t>View</a:t>
            </a:r>
          </a:p>
        </p:txBody>
      </p:sp>
      <p:sp>
        <p:nvSpPr>
          <p:cNvPr id="7" name="Rounded Rectangular Callout 6"/>
          <p:cNvSpPr/>
          <p:nvPr/>
        </p:nvSpPr>
        <p:spPr>
          <a:xfrm>
            <a:off x="1717167" y="4009094"/>
            <a:ext cx="1066800" cy="533400"/>
          </a:xfrm>
          <a:prstGeom prst="wedgeRoundRectCallout">
            <a:avLst>
              <a:gd name="adj1" fmla="val -5082"/>
              <a:gd name="adj2" fmla="val 14084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p>
          <a:p>
            <a:pPr algn="ctr"/>
            <a:r>
              <a:rPr lang="en-US" dirty="0"/>
              <a:t>View</a:t>
            </a:r>
          </a:p>
        </p:txBody>
      </p:sp>
      <p:sp>
        <p:nvSpPr>
          <p:cNvPr id="8" name="Rounded Rectangular Callout 7"/>
          <p:cNvSpPr/>
          <p:nvPr/>
        </p:nvSpPr>
        <p:spPr>
          <a:xfrm>
            <a:off x="3759993" y="4031168"/>
            <a:ext cx="1066800" cy="533400"/>
          </a:xfrm>
          <a:prstGeom prst="wedgeRoundRectCallout">
            <a:avLst>
              <a:gd name="adj1" fmla="val 275"/>
              <a:gd name="adj2" fmla="val 154241"/>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KDM</a:t>
            </a:r>
          </a:p>
          <a:p>
            <a:pPr algn="ctr"/>
            <a:r>
              <a:rPr lang="en-US" dirty="0"/>
              <a:t>View</a:t>
            </a:r>
          </a:p>
        </p:txBody>
      </p:sp>
      <p:sp>
        <p:nvSpPr>
          <p:cNvPr id="9" name="Rounded Rectangular Callout 8"/>
          <p:cNvSpPr/>
          <p:nvPr/>
        </p:nvSpPr>
        <p:spPr>
          <a:xfrm>
            <a:off x="4964905" y="4031168"/>
            <a:ext cx="1362076" cy="533400"/>
          </a:xfrm>
          <a:prstGeom prst="wedgeRoundRectCallout">
            <a:avLst>
              <a:gd name="adj1" fmla="val -70707"/>
              <a:gd name="adj2" fmla="val 159598"/>
              <a:gd name="adj3" fmla="val 16667"/>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Conceptual</a:t>
            </a:r>
          </a:p>
          <a:p>
            <a:pPr algn="ctr"/>
            <a:r>
              <a:rPr lang="en-US" sz="1600" dirty="0"/>
              <a:t>View</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782" y="1769751"/>
            <a:ext cx="1920812" cy="1476891"/>
          </a:xfrm>
          <a:prstGeom prst="rect">
            <a:avLst/>
          </a:prstGeom>
        </p:spPr>
      </p:pic>
      <p:sp>
        <p:nvSpPr>
          <p:cNvPr id="17" name="TextBox 16"/>
          <p:cNvSpPr txBox="1"/>
          <p:nvPr/>
        </p:nvSpPr>
        <p:spPr>
          <a:xfrm>
            <a:off x="2811428" y="3351229"/>
            <a:ext cx="1056700" cy="369332"/>
          </a:xfrm>
          <a:prstGeom prst="rect">
            <a:avLst/>
          </a:prstGeom>
          <a:noFill/>
        </p:spPr>
        <p:txBody>
          <a:bodyPr wrap="none" rtlCol="0">
            <a:spAutoFit/>
          </a:bodyPr>
          <a:lstStyle/>
          <a:p>
            <a:r>
              <a:rPr lang="en-US" dirty="0"/>
              <a:t>Analytics</a:t>
            </a:r>
          </a:p>
        </p:txBody>
      </p:sp>
      <p:sp>
        <p:nvSpPr>
          <p:cNvPr id="18" name="Flowchart: Terminator 17"/>
          <p:cNvSpPr/>
          <p:nvPr/>
        </p:nvSpPr>
        <p:spPr>
          <a:xfrm>
            <a:off x="1143000" y="5075894"/>
            <a:ext cx="4343400" cy="710915"/>
          </a:xfrm>
          <a:prstGeom prst="flowChartTerminator">
            <a:avLst/>
          </a:prstGeom>
          <a:solidFill>
            <a:srgbClr val="00206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Mediator</a:t>
            </a:r>
          </a:p>
          <a:p>
            <a:pPr algn="ctr"/>
            <a:r>
              <a:rPr lang="en-US" dirty="0"/>
              <a:t>(Rules, Inference &amp; Code)</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8574" y="1355062"/>
            <a:ext cx="1045316" cy="1045316"/>
          </a:xfrm>
          <a:prstGeom prst="rect">
            <a:avLst/>
          </a:prstGeom>
        </p:spPr>
      </p:pic>
      <p:sp>
        <p:nvSpPr>
          <p:cNvPr id="24" name="Arrow: Left-Up 23"/>
          <p:cNvSpPr/>
          <p:nvPr/>
        </p:nvSpPr>
        <p:spPr>
          <a:xfrm>
            <a:off x="5632228" y="3915809"/>
            <a:ext cx="3000376" cy="2011253"/>
          </a:xfrm>
          <a:prstGeom prst="lef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Virtual &amp; ETL Data</a:t>
            </a:r>
          </a:p>
        </p:txBody>
      </p:sp>
      <p:pic>
        <p:nvPicPr>
          <p:cNvPr id="26" name="Picture 25" descr="http://www.ex-astris-scientia.org/gallery/other/ufp-emblem.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1884" y="137092"/>
            <a:ext cx="1496113" cy="1217970"/>
          </a:xfrm>
          <a:prstGeom prst="rect">
            <a:avLst/>
          </a:prstGeom>
          <a:noFill/>
          <a:ln>
            <a:noFill/>
          </a:ln>
        </p:spPr>
      </p:pic>
      <p:pic>
        <p:nvPicPr>
          <p:cNvPr id="27" name="Picture 26" descr="http://ts3.mm.bing.net/th?id=HN.607989931651828386&amp;pid=15.1&amp;H=120&amp;W=160">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7465914" y="77430"/>
            <a:ext cx="1549817" cy="1084223"/>
          </a:xfrm>
          <a:prstGeom prst="rect">
            <a:avLst/>
          </a:prstGeom>
          <a:noFill/>
          <a:ln>
            <a:noFill/>
          </a:ln>
        </p:spPr>
      </p:pic>
      <p:sp>
        <p:nvSpPr>
          <p:cNvPr id="33" name="Rectangle 32"/>
          <p:cNvSpPr/>
          <p:nvPr/>
        </p:nvSpPr>
        <p:spPr>
          <a:xfrm rot="19249109">
            <a:off x="-150050" y="1552613"/>
            <a:ext cx="2473754" cy="1077218"/>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Under</a:t>
            </a:r>
          </a:p>
          <a:p>
            <a:pPr algn="ctr"/>
            <a:r>
              <a:rPr lang="en-US" sz="3200" b="1" dirty="0">
                <a:ln w="22225">
                  <a:solidFill>
                    <a:schemeClr val="accent2"/>
                  </a:solidFill>
                  <a:prstDash val="solid"/>
                </a:ln>
                <a:solidFill>
                  <a:schemeClr val="accent2">
                    <a:lumMod val="40000"/>
                    <a:lumOff val="60000"/>
                  </a:schemeClr>
                </a:solidFill>
              </a:rPr>
              <a:t>Construction</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977275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dirty="0"/>
              <a:t>A model semantics driven engine is the most efficient and agile</a:t>
            </a:r>
          </a:p>
          <a:p>
            <a:r>
              <a:rPr lang="en-US" dirty="0"/>
              <a:t>But, if you don’t have one handy</a:t>
            </a:r>
          </a:p>
          <a:p>
            <a:pPr marL="342900" indent="-342900">
              <a:buFont typeface="Arial" panose="020B0604020202020204" pitchFamily="34" charset="0"/>
              <a:buChar char="•"/>
            </a:pPr>
            <a:r>
              <a:rPr lang="en-US" dirty="0"/>
              <a:t>Use the mappings as a specification for “traditional” methods</a:t>
            </a:r>
          </a:p>
          <a:p>
            <a:pPr marL="514350" lvl="1" indent="-342900"/>
            <a:r>
              <a:rPr lang="en-US" dirty="0"/>
              <a:t>Syntax mapping – e.g. XSLT</a:t>
            </a:r>
          </a:p>
          <a:p>
            <a:pPr marL="514350" lvl="1" indent="-342900"/>
            <a:r>
              <a:rPr lang="en-US" dirty="0"/>
              <a:t>ETL Tools</a:t>
            </a:r>
          </a:p>
          <a:p>
            <a:pPr marL="514350" lvl="1" indent="-342900"/>
            <a:r>
              <a:rPr lang="en-US" dirty="0"/>
              <a:t>Code</a:t>
            </a:r>
          </a:p>
          <a:p>
            <a:pPr marL="514350" lvl="1" indent="-342900"/>
            <a:endParaRPr lang="en-US" dirty="0"/>
          </a:p>
          <a:p>
            <a:pPr marL="342900" indent="-342900"/>
            <a:endParaRPr lang="en-US" dirty="0"/>
          </a:p>
          <a:p>
            <a:pPr marL="342900" indent="-342900">
              <a:buFont typeface="+mj-lt"/>
              <a:buAutoNum type="arabicPeriod"/>
            </a:pPr>
            <a:endParaRPr lang="en-US" dirty="0"/>
          </a:p>
        </p:txBody>
      </p:sp>
      <p:sp>
        <p:nvSpPr>
          <p:cNvPr id="2" name="Date Placeholder 1"/>
          <p:cNvSpPr>
            <a:spLocks noGrp="1"/>
          </p:cNvSpPr>
          <p:nvPr>
            <p:ph type="dt" sz="half" idx="14"/>
          </p:nvPr>
        </p:nvSpPr>
        <p:spPr/>
        <p:txBody>
          <a:bodyPr/>
          <a:lstStyle/>
          <a:p>
            <a:r>
              <a:rPr lang="en-US"/>
              <a:t>5/2017</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31</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a:xfrm>
            <a:off x="352426" y="228600"/>
            <a:ext cx="7877174" cy="1066800"/>
          </a:xfrm>
        </p:spPr>
        <p:txBody>
          <a:bodyPr>
            <a:normAutofit fontScale="90000"/>
          </a:bodyPr>
          <a:lstStyle/>
          <a:p>
            <a:r>
              <a:rPr lang="en-US" dirty="0"/>
              <a:t>What if I don’t have a federation engine?</a:t>
            </a:r>
          </a:p>
        </p:txBody>
      </p:sp>
    </p:spTree>
    <p:extLst>
      <p:ext uri="{BB962C8B-B14F-4D97-AF65-F5344CB8AC3E}">
        <p14:creationId xmlns:p14="http://schemas.microsoft.com/office/powerpoint/2010/main" val="300811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fontScale="92500" lnSpcReduction="10000"/>
          </a:bodyPr>
          <a:lstStyle/>
          <a:p>
            <a:r>
              <a:rPr lang="en-US" dirty="0"/>
              <a:t>Federating data and systems with concept models requires, well, concept models.</a:t>
            </a:r>
          </a:p>
          <a:p>
            <a:r>
              <a:rPr lang="en-US" dirty="0"/>
              <a:t>To be mapped, data elements need to be mapped through the same concept</a:t>
            </a:r>
          </a:p>
          <a:p>
            <a:r>
              <a:rPr lang="en-US" dirty="0"/>
              <a:t>There is no expectation of any single “true” concept model</a:t>
            </a:r>
          </a:p>
          <a:p>
            <a:r>
              <a:rPr lang="en-US" dirty="0"/>
              <a:t>We need to collect and curate a library of reference concepts</a:t>
            </a:r>
          </a:p>
          <a:p>
            <a:r>
              <a:rPr lang="en-US" dirty="0"/>
              <a:t>ConceptLibraries.org (a </a:t>
            </a:r>
            <a:r>
              <a:rPr lang="en-US" dirty="0" err="1"/>
              <a:t>github</a:t>
            </a:r>
            <a:r>
              <a:rPr lang="en-US" dirty="0"/>
              <a:t> site) is intended for this purpose</a:t>
            </a:r>
          </a:p>
          <a:p>
            <a:r>
              <a:rPr lang="en-US" dirty="0"/>
              <a:t>ConceptLibraries.org is being announced today, we invite your participations</a:t>
            </a:r>
          </a:p>
          <a:p>
            <a:r>
              <a:rPr lang="en-US" dirty="0"/>
              <a:t>The models are open source and intended for community use, refinement and extension</a:t>
            </a:r>
          </a:p>
          <a:p>
            <a:r>
              <a:rPr lang="en-US" dirty="0"/>
              <a:t>It is “seeded” with three libraries</a:t>
            </a:r>
          </a:p>
          <a:p>
            <a:pPr marL="285750" indent="-285750">
              <a:buFont typeface="Arial" panose="020B0604020202020204" pitchFamily="34" charset="0"/>
              <a:buChar char="•"/>
            </a:pPr>
            <a:r>
              <a:rPr lang="en-US" dirty="0"/>
              <a:t>The domain independent federated concept library</a:t>
            </a:r>
          </a:p>
          <a:p>
            <a:pPr marL="285750" indent="-285750">
              <a:buFont typeface="Arial" panose="020B0604020202020204" pitchFamily="34" charset="0"/>
              <a:buChar char="•"/>
            </a:pPr>
            <a:r>
              <a:rPr lang="en-US" dirty="0"/>
              <a:t>The FIBO financial business ontology</a:t>
            </a:r>
          </a:p>
          <a:p>
            <a:pPr marL="285750" indent="-285750">
              <a:buFont typeface="Arial" panose="020B0604020202020204" pitchFamily="34" charset="0"/>
              <a:buChar char="•"/>
            </a:pPr>
            <a:r>
              <a:rPr lang="en-US" dirty="0"/>
              <a:t>The draft OMG threat/risk model</a:t>
            </a:r>
          </a:p>
          <a:p>
            <a:endParaRPr lang="en-US" dirty="0"/>
          </a:p>
          <a:p>
            <a:endParaRPr lang="en-US" dirty="0"/>
          </a:p>
        </p:txBody>
      </p:sp>
      <p:sp>
        <p:nvSpPr>
          <p:cNvPr id="2" name="Date Placeholder 1"/>
          <p:cNvSpPr>
            <a:spLocks noGrp="1"/>
          </p:cNvSpPr>
          <p:nvPr>
            <p:ph type="dt" sz="half" idx="14"/>
          </p:nvPr>
        </p:nvSpPr>
        <p:spPr/>
        <p:txBody>
          <a:bodyPr/>
          <a:lstStyle/>
          <a:p>
            <a:r>
              <a:rPr lang="en-US"/>
              <a:t>5/2017</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32</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ConceptLibraries.org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913" y="0"/>
            <a:ext cx="1971554" cy="1246022"/>
          </a:xfrm>
          <a:prstGeom prst="rect">
            <a:avLst/>
          </a:prstGeom>
        </p:spPr>
      </p:pic>
    </p:spTree>
    <p:extLst>
      <p:ext uri="{BB962C8B-B14F-4D97-AF65-F5344CB8AC3E}">
        <p14:creationId xmlns:p14="http://schemas.microsoft.com/office/powerpoint/2010/main" val="3977275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5/2017</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33</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pic>
        <p:nvPicPr>
          <p:cNvPr id="7" name="Picture 6"/>
          <p:cNvPicPr>
            <a:picLocks noChangeAspect="1"/>
          </p:cNvPicPr>
          <p:nvPr/>
        </p:nvPicPr>
        <p:blipFill>
          <a:blip r:embed="rId2"/>
          <a:stretch>
            <a:fillRect/>
          </a:stretch>
        </p:blipFill>
        <p:spPr>
          <a:xfrm>
            <a:off x="1067393" y="0"/>
            <a:ext cx="7009214" cy="6858000"/>
          </a:xfrm>
          <a:prstGeom prst="rect">
            <a:avLst/>
          </a:prstGeom>
        </p:spPr>
      </p:pic>
    </p:spTree>
    <p:extLst>
      <p:ext uri="{BB962C8B-B14F-4D97-AF65-F5344CB8AC3E}">
        <p14:creationId xmlns:p14="http://schemas.microsoft.com/office/powerpoint/2010/main" val="1689501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Example Concept Module</a:t>
            </a:r>
          </a:p>
        </p:txBody>
      </p:sp>
      <p:pic>
        <p:nvPicPr>
          <p:cNvPr id="6" name="Picture 5"/>
          <p:cNvPicPr>
            <a:picLocks noChangeAspect="1"/>
          </p:cNvPicPr>
          <p:nvPr/>
        </p:nvPicPr>
        <p:blipFill>
          <a:blip r:embed="rId2"/>
          <a:stretch>
            <a:fillRect/>
          </a:stretch>
        </p:blipFill>
        <p:spPr>
          <a:xfrm>
            <a:off x="228600" y="1295400"/>
            <a:ext cx="8673016" cy="5155555"/>
          </a:xfrm>
          <a:prstGeom prst="rect">
            <a:avLst/>
          </a:prstGeom>
        </p:spPr>
      </p:pic>
    </p:spTree>
    <p:extLst>
      <p:ext uri="{BB962C8B-B14F-4D97-AF65-F5344CB8AC3E}">
        <p14:creationId xmlns:p14="http://schemas.microsoft.com/office/powerpoint/2010/main" val="3950387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35</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Example Concept Module</a:t>
            </a:r>
          </a:p>
        </p:txBody>
      </p:sp>
      <p:pic>
        <p:nvPicPr>
          <p:cNvPr id="6" name="Picture 5"/>
          <p:cNvPicPr>
            <a:picLocks noChangeAspect="1"/>
          </p:cNvPicPr>
          <p:nvPr/>
        </p:nvPicPr>
        <p:blipFill>
          <a:blip r:embed="rId2"/>
          <a:stretch>
            <a:fillRect/>
          </a:stretch>
        </p:blipFill>
        <p:spPr>
          <a:xfrm>
            <a:off x="-15240" y="1391789"/>
            <a:ext cx="9144000" cy="5481451"/>
          </a:xfrm>
          <a:prstGeom prst="rect">
            <a:avLst/>
          </a:prstGeom>
        </p:spPr>
      </p:pic>
    </p:spTree>
    <p:extLst>
      <p:ext uri="{BB962C8B-B14F-4D97-AF65-F5344CB8AC3E}">
        <p14:creationId xmlns:p14="http://schemas.microsoft.com/office/powerpoint/2010/main" val="3518989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a:xfrm>
            <a:off x="297278" y="5080"/>
            <a:ext cx="7680960" cy="1066800"/>
          </a:xfrm>
        </p:spPr>
        <p:txBody>
          <a:bodyPr/>
          <a:lstStyle/>
          <a:p>
            <a:r>
              <a:rPr lang="en-US" dirty="0"/>
              <a:t>Every Concept has a Definition</a:t>
            </a:r>
          </a:p>
        </p:txBody>
      </p:sp>
      <p:sp>
        <p:nvSpPr>
          <p:cNvPr id="8" name="Rectangle 2"/>
          <p:cNvSpPr>
            <a:spLocks noChangeArrowheads="1"/>
          </p:cNvSpPr>
          <p:nvPr/>
        </p:nvSpPr>
        <p:spPr bwMode="auto">
          <a:xfrm>
            <a:off x="0" y="-323165"/>
            <a:ext cx="553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1981200" y="2511803"/>
            <a:ext cx="6972300" cy="4031873"/>
          </a:xfrm>
          <a:prstGeom prst="rect">
            <a:avLst/>
          </a:prstGeom>
        </p:spPr>
        <p:txBody>
          <a:bodyPr wrap="square">
            <a:spAutoFit/>
          </a:bodyPr>
          <a:lstStyle/>
          <a:p>
            <a:pPr lvl="0" eaLnBrk="0" fontAlgn="base" hangingPunct="0">
              <a:spcBef>
                <a:spcPct val="0"/>
              </a:spcBef>
              <a:spcAft>
                <a:spcPct val="0"/>
              </a:spcAft>
            </a:pPr>
            <a:r>
              <a:rPr lang="en-US" altLang="en-US" sz="1600" b="1" dirty="0">
                <a:latin typeface="Arial" panose="020B0604020202020204" pitchFamily="34" charset="0"/>
              </a:rPr>
              <a:t>Social Agent</a:t>
            </a:r>
            <a:r>
              <a:rPr lang="en-US" altLang="en-US" sz="1600" dirty="0">
                <a:latin typeface="Arial" panose="020B0604020202020204" pitchFamily="34" charset="0"/>
              </a:rPr>
              <a:t> </a:t>
            </a:r>
          </a:p>
          <a:p>
            <a:pPr lvl="1" eaLnBrk="0" fontAlgn="base" hangingPunct="0">
              <a:spcBef>
                <a:spcPct val="0"/>
              </a:spcBef>
              <a:spcAft>
                <a:spcPct val="0"/>
              </a:spcAft>
            </a:pPr>
            <a:r>
              <a:rPr lang="en-US" altLang="en-US" sz="1600" u="sng" dirty="0">
                <a:latin typeface="Arial" panose="020B0604020202020204" pitchFamily="34" charset="0"/>
              </a:rPr>
              <a:t>Model-Generated Definition</a:t>
            </a:r>
            <a:r>
              <a:rPr lang="en-US" altLang="en-US" sz="1600" dirty="0">
                <a:latin typeface="Arial" panose="020B0604020202020204" pitchFamily="34" charset="0"/>
              </a:rPr>
              <a:t>:</a:t>
            </a:r>
          </a:p>
          <a:p>
            <a:pPr lvl="1" eaLnBrk="0" fontAlgn="base" hangingPunct="0">
              <a:spcBef>
                <a:spcPct val="0"/>
              </a:spcBef>
              <a:spcAft>
                <a:spcPct val="0"/>
              </a:spcAft>
            </a:pPr>
            <a:r>
              <a:rPr lang="en-US" altLang="en-US" sz="1600" dirty="0">
                <a:latin typeface="Arial" panose="020B0604020202020204" pitchFamily="34" charset="0"/>
              </a:rPr>
              <a:t>A kind of </a:t>
            </a:r>
            <a:r>
              <a:rPr lang="en-US" altLang="en-US" sz="1600" dirty="0">
                <a:latin typeface="Arial" panose="020B0604020202020204" pitchFamily="34" charset="0"/>
                <a:hlinkClick r:id="rId2"/>
              </a:rPr>
              <a:t>Actor</a:t>
            </a:r>
            <a:r>
              <a:rPr lang="en-US" altLang="en-US" sz="1600" dirty="0">
                <a:latin typeface="Arial" panose="020B0604020202020204" pitchFamily="34" charset="0"/>
              </a:rPr>
              <a:t>. A valid occurrence may have the following properties:</a:t>
            </a:r>
          </a:p>
          <a:p>
            <a:pPr lvl="2" eaLnBrk="0" fontAlgn="base" hangingPunct="0">
              <a:spcBef>
                <a:spcPct val="0"/>
              </a:spcBef>
              <a:spcAft>
                <a:spcPct val="0"/>
              </a:spcAft>
              <a:buFontTx/>
              <a:buChar char="•"/>
            </a:pPr>
            <a:r>
              <a:rPr lang="en-US" altLang="en-US" sz="1600" i="1" dirty="0">
                <a:latin typeface="Arial" panose="020B0604020202020204" pitchFamily="34" charset="0"/>
              </a:rPr>
              <a:t>constrained by</a:t>
            </a:r>
            <a:r>
              <a:rPr lang="en-US" altLang="en-US" sz="1600" dirty="0">
                <a:latin typeface="Arial" panose="020B0604020202020204" pitchFamily="34" charset="0"/>
              </a:rPr>
              <a:t> any number of occurrences of </a:t>
            </a:r>
            <a:r>
              <a:rPr lang="en-US" altLang="en-US" sz="1600" dirty="0">
                <a:latin typeface="Arial" panose="020B0604020202020204" pitchFamily="34" charset="0"/>
                <a:hlinkClick r:id="rId3"/>
              </a:rPr>
              <a:t>Policy</a:t>
            </a:r>
            <a:r>
              <a:rPr lang="en-US" altLang="en-US" sz="1600" dirty="0">
                <a:latin typeface="Arial" panose="020B0604020202020204" pitchFamily="34" charset="0"/>
              </a:rPr>
              <a:t>. </a:t>
            </a:r>
          </a:p>
          <a:p>
            <a:pPr lvl="2" eaLnBrk="0" fontAlgn="base" hangingPunct="0">
              <a:spcBef>
                <a:spcPct val="0"/>
              </a:spcBef>
              <a:spcAft>
                <a:spcPct val="0"/>
              </a:spcAft>
              <a:buFontTx/>
              <a:buChar char="•"/>
            </a:pPr>
            <a:endParaRPr lang="en-US" altLang="en-US" sz="1600" dirty="0">
              <a:latin typeface="Arial" panose="020B0604020202020204" pitchFamily="34" charset="0"/>
            </a:endParaRPr>
          </a:p>
          <a:p>
            <a:pPr lvl="1" eaLnBrk="0" fontAlgn="base" hangingPunct="0">
              <a:spcBef>
                <a:spcPct val="0"/>
              </a:spcBef>
              <a:spcAft>
                <a:spcPct val="0"/>
              </a:spcAft>
            </a:pPr>
            <a:r>
              <a:rPr lang="en-US" altLang="en-US" sz="1600" u="sng" dirty="0">
                <a:latin typeface="Arial" panose="020B0604020202020204" pitchFamily="34" charset="0"/>
              </a:rPr>
              <a:t>Definition</a:t>
            </a:r>
            <a:r>
              <a:rPr lang="en-US" altLang="en-US" sz="1600" dirty="0">
                <a:latin typeface="Arial" panose="020B0604020202020204" pitchFamily="34" charset="0"/>
              </a:rPr>
              <a:t>: </a:t>
            </a:r>
            <a:r>
              <a:rPr lang="en-US" altLang="en-US" sz="1600" i="1" dirty="0">
                <a:latin typeface="Arial" panose="020B0604020202020204" pitchFamily="34" charset="0"/>
              </a:rPr>
              <a:t>An actor that may have responsibilities - people and organizations. Actors in general may include automated entities and even, in some context, animals. Social agent excludes these other kinds of actors by including (at this time) only people and organizations.</a:t>
            </a:r>
            <a:br>
              <a:rPr lang="en-US" altLang="en-US" sz="1600" i="1" dirty="0">
                <a:latin typeface="Arial" panose="020B0604020202020204" pitchFamily="34" charset="0"/>
              </a:rPr>
            </a:br>
            <a:r>
              <a:rPr lang="en-US" altLang="en-US" sz="1600" i="1" dirty="0">
                <a:latin typeface="Arial" panose="020B0604020202020204" pitchFamily="34" charset="0"/>
              </a:rPr>
              <a:t>What responsibilities a particular person or organization may have at any particular time is the subject of law and social constructs. A social agent is distinguished in that a person or organization may have such responsibilities in their lifetime.</a:t>
            </a:r>
            <a:br>
              <a:rPr lang="en-US" altLang="en-US" sz="1600" i="1" dirty="0">
                <a:latin typeface="Arial" panose="020B0604020202020204" pitchFamily="34" charset="0"/>
              </a:rPr>
            </a:br>
            <a:r>
              <a:rPr lang="en-US" altLang="en-US" sz="1600" i="1" dirty="0">
                <a:latin typeface="Arial" panose="020B0604020202020204" pitchFamily="34" charset="0"/>
              </a:rPr>
              <a:t>[NIEM] </a:t>
            </a:r>
            <a:r>
              <a:rPr lang="en-US" altLang="en-US" sz="1600" i="1" dirty="0" err="1">
                <a:latin typeface="Arial" panose="020B0604020202020204" pitchFamily="34" charset="0"/>
              </a:rPr>
              <a:t>EntityType</a:t>
            </a:r>
            <a:br>
              <a:rPr lang="en-US" altLang="en-US" sz="1600" i="1" dirty="0">
                <a:latin typeface="Arial" panose="020B0604020202020204" pitchFamily="34" charset="0"/>
              </a:rPr>
            </a:br>
            <a:r>
              <a:rPr lang="en-US" altLang="en-US" sz="1600" i="1" dirty="0">
                <a:latin typeface="Arial" panose="020B0604020202020204" pitchFamily="34" charset="0"/>
              </a:rPr>
              <a:t>[DOLCE] Social Agent</a:t>
            </a:r>
            <a:r>
              <a:rPr lang="en-US" altLang="en-US" sz="1600" dirty="0">
                <a:latin typeface="Arial" panose="020B0604020202020204" pitchFamily="34" charset="0"/>
              </a:rPr>
              <a:t> </a:t>
            </a:r>
          </a:p>
        </p:txBody>
      </p:sp>
      <p:pic>
        <p:nvPicPr>
          <p:cNvPr id="11" name="Picture 10"/>
          <p:cNvPicPr>
            <a:picLocks noChangeAspect="1"/>
          </p:cNvPicPr>
          <p:nvPr/>
        </p:nvPicPr>
        <p:blipFill>
          <a:blip r:embed="rId4"/>
          <a:stretch>
            <a:fillRect/>
          </a:stretch>
        </p:blipFill>
        <p:spPr>
          <a:xfrm>
            <a:off x="297278" y="1044549"/>
            <a:ext cx="4350922" cy="1767562"/>
          </a:xfrm>
          <a:prstGeom prst="rect">
            <a:avLst/>
          </a:prstGeom>
        </p:spPr>
      </p:pic>
      <p:sp>
        <p:nvSpPr>
          <p:cNvPr id="12" name="TextBox 11"/>
          <p:cNvSpPr txBox="1"/>
          <p:nvPr/>
        </p:nvSpPr>
        <p:spPr>
          <a:xfrm>
            <a:off x="5467350" y="1082390"/>
            <a:ext cx="3648074" cy="923330"/>
          </a:xfrm>
          <a:prstGeom prst="rect">
            <a:avLst/>
          </a:prstGeom>
          <a:noFill/>
        </p:spPr>
        <p:txBody>
          <a:bodyPr wrap="square" rtlCol="0">
            <a:spAutoFit/>
          </a:bodyPr>
          <a:lstStyle/>
          <a:p>
            <a:r>
              <a:rPr lang="en-US" dirty="0"/>
              <a:t>Classes, relationships, relationship-ends and properties are all individual concepts</a:t>
            </a:r>
          </a:p>
        </p:txBody>
      </p:sp>
      <p:sp>
        <p:nvSpPr>
          <p:cNvPr id="13" name="TextBox 12"/>
          <p:cNvSpPr txBox="1"/>
          <p:nvPr/>
        </p:nvSpPr>
        <p:spPr>
          <a:xfrm>
            <a:off x="762000" y="2983021"/>
            <a:ext cx="1437701" cy="369332"/>
          </a:xfrm>
          <a:prstGeom prst="rect">
            <a:avLst/>
          </a:prstGeom>
          <a:noFill/>
        </p:spPr>
        <p:txBody>
          <a:bodyPr wrap="none" rtlCol="0">
            <a:spAutoFit/>
          </a:bodyPr>
          <a:lstStyle/>
          <a:p>
            <a:r>
              <a:rPr lang="en-US" dirty="0"/>
              <a:t>Social Agent:</a:t>
            </a:r>
          </a:p>
        </p:txBody>
      </p:sp>
    </p:spTree>
    <p:extLst>
      <p:ext uri="{BB962C8B-B14F-4D97-AF65-F5344CB8AC3E}">
        <p14:creationId xmlns:p14="http://schemas.microsoft.com/office/powerpoint/2010/main" val="1469405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The combination of:</a:t>
            </a:r>
          </a:p>
          <a:p>
            <a:pPr marL="285750" indent="-285750">
              <a:buFont typeface="Arial" panose="020B0604020202020204" pitchFamily="34" charset="0"/>
              <a:buChar char="•"/>
            </a:pPr>
            <a:r>
              <a:rPr lang="en-US" dirty="0"/>
              <a:t>The SMIF standard-in-progress</a:t>
            </a:r>
          </a:p>
          <a:p>
            <a:pPr marL="285750" indent="-285750">
              <a:buFont typeface="Arial" panose="020B0604020202020204" pitchFamily="34" charset="0"/>
              <a:buChar char="•"/>
            </a:pPr>
            <a:r>
              <a:rPr lang="en-US" dirty="0" err="1"/>
              <a:t>Magicdraw</a:t>
            </a:r>
            <a:r>
              <a:rPr lang="en-US" dirty="0"/>
              <a:t>-CCM</a:t>
            </a:r>
          </a:p>
          <a:p>
            <a:pPr marL="285750" indent="-285750">
              <a:buFont typeface="Arial" panose="020B0604020202020204" pitchFamily="34" charset="0"/>
              <a:buChar char="•"/>
            </a:pPr>
            <a:r>
              <a:rPr lang="en-US" dirty="0"/>
              <a:t>Reference concept libraries</a:t>
            </a:r>
          </a:p>
          <a:p>
            <a:pPr marL="285750" indent="-285750">
              <a:buFont typeface="Arial" panose="020B0604020202020204" pitchFamily="34" charset="0"/>
              <a:buChar char="•"/>
            </a:pPr>
            <a:r>
              <a:rPr lang="en-US" dirty="0"/>
              <a:t>Mappings to data formats of interest</a:t>
            </a:r>
          </a:p>
          <a:p>
            <a:pPr marL="285750" indent="-285750">
              <a:buFont typeface="Arial" panose="020B0604020202020204" pitchFamily="34" charset="0"/>
              <a:buChar char="•"/>
            </a:pPr>
            <a:r>
              <a:rPr lang="en-US" dirty="0"/>
              <a:t>Runtime federation engine</a:t>
            </a:r>
          </a:p>
          <a:p>
            <a:r>
              <a:rPr lang="en-US" dirty="0"/>
              <a:t>Provides the foundation for a wide-scale information federations, sharing and analytics capabilities</a:t>
            </a:r>
          </a:p>
          <a:p>
            <a:r>
              <a:rPr lang="en-US" dirty="0"/>
              <a:t>Consider pilot projects to prove this capability in your environment.</a:t>
            </a:r>
          </a:p>
          <a:p>
            <a:r>
              <a:rPr lang="en-US" dirty="0"/>
              <a:t>Consider participating in extending and refining concept libraries.</a:t>
            </a:r>
          </a:p>
          <a:p>
            <a:r>
              <a:rPr lang="en-US" dirty="0"/>
              <a:t>	Contact: Cory Casanave: cory-c@modeldriven.com</a:t>
            </a:r>
          </a:p>
        </p:txBody>
      </p:sp>
      <p:sp>
        <p:nvSpPr>
          <p:cNvPr id="2" name="Date Placeholder 1"/>
          <p:cNvSpPr>
            <a:spLocks noGrp="1"/>
          </p:cNvSpPr>
          <p:nvPr>
            <p:ph type="dt" sz="half" idx="14"/>
          </p:nvPr>
        </p:nvSpPr>
        <p:spPr/>
        <p:txBody>
          <a:bodyPr/>
          <a:lstStyle/>
          <a:p>
            <a:r>
              <a:rPr lang="en-US"/>
              <a:t>5/2017</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37</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019573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3976753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SMIF</a:t>
            </a:r>
          </a:p>
        </p:txBody>
      </p:sp>
      <p:sp>
        <p:nvSpPr>
          <p:cNvPr id="10" name="Text Placeholder 9"/>
          <p:cNvSpPr>
            <a:spLocks noGrp="1"/>
          </p:cNvSpPr>
          <p:nvPr>
            <p:ph type="body" sz="half" idx="15"/>
          </p:nvPr>
        </p:nvSpPr>
        <p:spPr/>
        <p:txBody>
          <a:bodyPr/>
          <a:lstStyle/>
          <a:p>
            <a:r>
              <a:rPr lang="en-US" dirty="0"/>
              <a:t>OWL</a:t>
            </a:r>
          </a:p>
        </p:txBody>
      </p:sp>
      <p:sp>
        <p:nvSpPr>
          <p:cNvPr id="9" name="Content Placeholder 8"/>
          <p:cNvSpPr>
            <a:spLocks noGrp="1"/>
          </p:cNvSpPr>
          <p:nvPr>
            <p:ph sz="quarter" idx="14"/>
          </p:nvPr>
        </p:nvSpPr>
        <p:spPr/>
        <p:txBody>
          <a:bodyPr>
            <a:normAutofit fontScale="85000" lnSpcReduction="20000"/>
          </a:bodyPr>
          <a:lstStyle/>
          <a:p>
            <a:r>
              <a:rPr lang="en-US" dirty="0"/>
              <a:t>Ontologies defined for general inference</a:t>
            </a:r>
          </a:p>
          <a:p>
            <a:r>
              <a:rPr lang="en-US" dirty="0"/>
              <a:t>Focus on inference</a:t>
            </a:r>
          </a:p>
          <a:p>
            <a:r>
              <a:rPr lang="en-US" dirty="0"/>
              <a:t>Has no mapping language - Assumes data is consistent</a:t>
            </a:r>
          </a:p>
          <a:p>
            <a:r>
              <a:rPr lang="en-US" dirty="0"/>
              <a:t>Directed “triples” without identity</a:t>
            </a:r>
          </a:p>
          <a:p>
            <a:r>
              <a:rPr lang="en-US" dirty="0"/>
              <a:t>Provides more general restrictions and assertions</a:t>
            </a:r>
          </a:p>
          <a:p>
            <a:r>
              <a:rPr lang="en-US" dirty="0"/>
              <a:t>Limited to first order concepts</a:t>
            </a:r>
          </a:p>
          <a:p>
            <a:r>
              <a:rPr lang="en-US" dirty="0"/>
              <a:t>Intended to represent a viewpoint</a:t>
            </a:r>
          </a:p>
          <a:p>
            <a:r>
              <a:rPr lang="en-US" dirty="0"/>
              <a:t>UML Profile difficult</a:t>
            </a:r>
          </a:p>
          <a:p>
            <a:r>
              <a:rPr lang="en-US" dirty="0"/>
              <a:t>Common domain meta concepts are not part of the language</a:t>
            </a:r>
          </a:p>
          <a:p>
            <a:r>
              <a:rPr lang="en-US" dirty="0"/>
              <a:t>OWL is base language</a:t>
            </a:r>
          </a:p>
        </p:txBody>
      </p:sp>
      <p:sp>
        <p:nvSpPr>
          <p:cNvPr id="8" name="Content Placeholder 7"/>
          <p:cNvSpPr>
            <a:spLocks noGrp="1"/>
          </p:cNvSpPr>
          <p:nvPr>
            <p:ph sz="quarter" idx="13"/>
          </p:nvPr>
        </p:nvSpPr>
        <p:spPr>
          <a:xfrm>
            <a:off x="352426" y="2011680"/>
            <a:ext cx="4143374" cy="3736848"/>
          </a:xfrm>
        </p:spPr>
        <p:txBody>
          <a:bodyPr>
            <a:normAutofit fontScale="92500" lnSpcReduction="20000"/>
          </a:bodyPr>
          <a:lstStyle/>
          <a:p>
            <a:r>
              <a:rPr lang="en-US" dirty="0"/>
              <a:t>Conceptual models defined for federation	</a:t>
            </a:r>
          </a:p>
          <a:p>
            <a:r>
              <a:rPr lang="en-US" dirty="0"/>
              <a:t>Focus on understandable domain concepts</a:t>
            </a:r>
          </a:p>
          <a:p>
            <a:r>
              <a:rPr lang="en-US" dirty="0"/>
              <a:t>Includes mapping language - Assumes data is “messy”</a:t>
            </a:r>
          </a:p>
          <a:p>
            <a:r>
              <a:rPr lang="en-US" dirty="0"/>
              <a:t>N-</a:t>
            </a:r>
            <a:r>
              <a:rPr lang="en-US" dirty="0" err="1"/>
              <a:t>Ary</a:t>
            </a:r>
            <a:r>
              <a:rPr lang="en-US" dirty="0"/>
              <a:t> first class relationships</a:t>
            </a:r>
          </a:p>
          <a:p>
            <a:r>
              <a:rPr lang="en-US" dirty="0"/>
              <a:t>Provides for common restrictions and assertions</a:t>
            </a:r>
          </a:p>
          <a:p>
            <a:r>
              <a:rPr lang="en-US" dirty="0"/>
              <a:t>Context as a first-class concept</a:t>
            </a:r>
          </a:p>
          <a:p>
            <a:r>
              <a:rPr lang="en-US" dirty="0"/>
              <a:t>Intended to cross viewpoints</a:t>
            </a:r>
          </a:p>
          <a:p>
            <a:r>
              <a:rPr lang="en-US" dirty="0"/>
              <a:t>UML Profile understandable</a:t>
            </a:r>
          </a:p>
          <a:p>
            <a:r>
              <a:rPr lang="en-US" dirty="0"/>
              <a:t>Defines needed domain “meta concepts” like roles , phases and units</a:t>
            </a:r>
          </a:p>
          <a:p>
            <a:r>
              <a:rPr lang="en-US" dirty="0"/>
              <a:t>OWL can be generated and augmented</a:t>
            </a:r>
          </a:p>
        </p:txBody>
      </p:sp>
      <p:sp>
        <p:nvSpPr>
          <p:cNvPr id="6" name="Title 5"/>
          <p:cNvSpPr>
            <a:spLocks noGrp="1"/>
          </p:cNvSpPr>
          <p:nvPr>
            <p:ph type="title"/>
          </p:nvPr>
        </p:nvSpPr>
        <p:spPr/>
        <p:txBody>
          <a:bodyPr/>
          <a:lstStyle/>
          <a:p>
            <a:r>
              <a:rPr lang="en-US" dirty="0"/>
              <a:t>Comparing SMIF and OWL</a:t>
            </a:r>
          </a:p>
        </p:txBody>
      </p:sp>
      <p:sp>
        <p:nvSpPr>
          <p:cNvPr id="2" name="Date Placeholder 1"/>
          <p:cNvSpPr>
            <a:spLocks noGrp="1"/>
          </p:cNvSpPr>
          <p:nvPr>
            <p:ph type="dt" sz="half" idx="16"/>
          </p:nvPr>
        </p:nvSpPr>
        <p:spPr/>
        <p:txBody>
          <a:bodyPr/>
          <a:lstStyle/>
          <a:p>
            <a:r>
              <a:rPr lang="en-US" dirty="0"/>
              <a:t>5/2017</a:t>
            </a:r>
          </a:p>
        </p:txBody>
      </p:sp>
      <p:sp>
        <p:nvSpPr>
          <p:cNvPr id="3" name="Slide Number Placeholder 2"/>
          <p:cNvSpPr>
            <a:spLocks noGrp="1"/>
          </p:cNvSpPr>
          <p:nvPr>
            <p:ph type="sldNum" sz="quarter" idx="17"/>
          </p:nvPr>
        </p:nvSpPr>
        <p:spPr/>
        <p:txBody>
          <a:bodyPr/>
          <a:lstStyle/>
          <a:p>
            <a:fld id="{987D7693-E132-40A2-A808-4CF056E677D9}" type="slidenum">
              <a:rPr lang="en-US" smtClean="0"/>
              <a:t>39</a:t>
            </a:fld>
            <a:endParaRPr lang="en-US" dirty="0"/>
          </a:p>
        </p:txBody>
      </p:sp>
      <p:sp>
        <p:nvSpPr>
          <p:cNvPr id="4" name="Footer Placeholder 3"/>
          <p:cNvSpPr>
            <a:spLocks noGrp="1"/>
          </p:cNvSpPr>
          <p:nvPr>
            <p:ph type="ftr" sz="quarter" idx="18"/>
          </p:nvPr>
        </p:nvSpPr>
        <p:spPr/>
        <p:txBody>
          <a:bodyPr>
            <a:normAutofit fontScale="77500" lnSpcReduction="20000"/>
          </a:bodyPr>
          <a:lstStyle/>
          <a:p>
            <a:r>
              <a:rPr lang="en-US" dirty="0"/>
              <a:t>Copyright (c) 2012-2017 Data Access Technologies, Inc. as Model Driven Solutions</a:t>
            </a:r>
          </a:p>
        </p:txBody>
      </p:sp>
    </p:spTree>
    <p:extLst>
      <p:ext uri="{BB962C8B-B14F-4D97-AF65-F5344CB8AC3E}">
        <p14:creationId xmlns:p14="http://schemas.microsoft.com/office/powerpoint/2010/main" val="171998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5/2017</a:t>
            </a:r>
          </a:p>
        </p:txBody>
      </p:sp>
      <p:sp>
        <p:nvSpPr>
          <p:cNvPr id="4" name="Slide Number Placeholder 3"/>
          <p:cNvSpPr>
            <a:spLocks noGrp="1"/>
          </p:cNvSpPr>
          <p:nvPr>
            <p:ph type="sldNum" sz="quarter" idx="11"/>
          </p:nvPr>
        </p:nvSpPr>
        <p:spPr/>
        <p:txBody>
          <a:bodyPr/>
          <a:lstStyle/>
          <a:p>
            <a:fld id="{987D7693-E132-40A2-A808-4CF056E677D9}" type="slidenum">
              <a:rPr lang="en-US" smtClean="0"/>
              <a:t>4</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6" name="Title 5"/>
          <p:cNvSpPr>
            <a:spLocks noGrp="1"/>
          </p:cNvSpPr>
          <p:nvPr>
            <p:ph type="title"/>
          </p:nvPr>
        </p:nvSpPr>
        <p:spPr/>
        <p:txBody>
          <a:bodyPr/>
          <a:lstStyle/>
          <a:p>
            <a:r>
              <a:rPr lang="en-US" dirty="0"/>
              <a:t>Where are we? How far can we go?</a:t>
            </a:r>
          </a:p>
        </p:txBody>
      </p:sp>
      <p:sp>
        <p:nvSpPr>
          <p:cNvPr id="7" name="Rectangle 6"/>
          <p:cNvSpPr/>
          <p:nvPr/>
        </p:nvSpPr>
        <p:spPr>
          <a:xfrm>
            <a:off x="609600" y="2590800"/>
            <a:ext cx="7848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Frictionless Scale</a:t>
            </a:r>
          </a:p>
        </p:txBody>
      </p:sp>
      <p:sp>
        <p:nvSpPr>
          <p:cNvPr id="8" name="Oval 7"/>
          <p:cNvSpPr/>
          <p:nvPr/>
        </p:nvSpPr>
        <p:spPr>
          <a:xfrm>
            <a:off x="516948" y="2060237"/>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9" name="Oval 8"/>
          <p:cNvSpPr/>
          <p:nvPr/>
        </p:nvSpPr>
        <p:spPr>
          <a:xfrm>
            <a:off x="8033386" y="2060237"/>
            <a:ext cx="59574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1" name="Oval 10"/>
          <p:cNvSpPr/>
          <p:nvPr/>
        </p:nvSpPr>
        <p:spPr>
          <a:xfrm>
            <a:off x="2057400" y="2060237"/>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p:cNvSpPr/>
          <p:nvPr/>
        </p:nvSpPr>
        <p:spPr>
          <a:xfrm>
            <a:off x="6247882" y="2060237"/>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3" name="Callout: Up Arrow 12"/>
          <p:cNvSpPr/>
          <p:nvPr/>
        </p:nvSpPr>
        <p:spPr>
          <a:xfrm>
            <a:off x="143309" y="3385056"/>
            <a:ext cx="1247774" cy="72866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First</a:t>
            </a:r>
          </a:p>
          <a:p>
            <a:pPr algn="ctr"/>
            <a:r>
              <a:rPr lang="en-US" sz="1400" dirty="0"/>
              <a:t>Computers</a:t>
            </a:r>
          </a:p>
        </p:txBody>
      </p:sp>
      <p:sp>
        <p:nvSpPr>
          <p:cNvPr id="16" name="Callout: Up Arrow 15"/>
          <p:cNvSpPr/>
          <p:nvPr/>
        </p:nvSpPr>
        <p:spPr>
          <a:xfrm>
            <a:off x="7707371" y="3385056"/>
            <a:ext cx="1247774" cy="72866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Impossible</a:t>
            </a:r>
          </a:p>
          <a:p>
            <a:pPr algn="ctr"/>
            <a:r>
              <a:rPr lang="en-US" sz="1400" dirty="0"/>
              <a:t>Ideal</a:t>
            </a:r>
          </a:p>
        </p:txBody>
      </p:sp>
      <p:sp>
        <p:nvSpPr>
          <p:cNvPr id="17" name="Callout: Up Arrow 16"/>
          <p:cNvSpPr/>
          <p:nvPr/>
        </p:nvSpPr>
        <p:spPr>
          <a:xfrm>
            <a:off x="5623995" y="3385056"/>
            <a:ext cx="1247774" cy="72866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Art of the possible</a:t>
            </a:r>
          </a:p>
        </p:txBody>
      </p:sp>
      <p:sp>
        <p:nvSpPr>
          <p:cNvPr id="18" name="Callout: Up Arrow 17"/>
          <p:cNvSpPr/>
          <p:nvPr/>
        </p:nvSpPr>
        <p:spPr>
          <a:xfrm>
            <a:off x="2057400" y="3385056"/>
            <a:ext cx="1247774" cy="72866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Now</a:t>
            </a:r>
          </a:p>
        </p:txBody>
      </p:sp>
      <p:sp>
        <p:nvSpPr>
          <p:cNvPr id="19" name="Speech Bubble: Oval 18"/>
          <p:cNvSpPr/>
          <p:nvPr/>
        </p:nvSpPr>
        <p:spPr>
          <a:xfrm>
            <a:off x="344118" y="5044787"/>
            <a:ext cx="2246682" cy="1066800"/>
          </a:xfrm>
          <a:prstGeom prst="wedgeEllipseCallout">
            <a:avLst>
              <a:gd name="adj1" fmla="val 25788"/>
              <a:gd name="adj2" fmla="val -130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ATM Cards and worldwide sharing of cat videos</a:t>
            </a:r>
          </a:p>
        </p:txBody>
      </p:sp>
      <p:sp>
        <p:nvSpPr>
          <p:cNvPr id="20" name="Speech Bubble: Oval 19"/>
          <p:cNvSpPr/>
          <p:nvPr/>
        </p:nvSpPr>
        <p:spPr>
          <a:xfrm>
            <a:off x="6121890" y="5113727"/>
            <a:ext cx="2819400" cy="1066800"/>
          </a:xfrm>
          <a:prstGeom prst="wedgeEllipseCallout">
            <a:avLst>
              <a:gd name="adj1" fmla="val -38708"/>
              <a:gd name="adj2" fmla="val -137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Most processes, services and information I care about are easily available</a:t>
            </a:r>
          </a:p>
        </p:txBody>
      </p:sp>
      <p:sp>
        <p:nvSpPr>
          <p:cNvPr id="21" name="Flowchart: Preparation 20"/>
          <p:cNvSpPr/>
          <p:nvPr/>
        </p:nvSpPr>
        <p:spPr>
          <a:xfrm>
            <a:off x="2476499" y="4798436"/>
            <a:ext cx="2057400" cy="1559502"/>
          </a:xfrm>
          <a:prstGeom prst="flowChartPrepara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Things work together because they were designed to work together</a:t>
            </a:r>
          </a:p>
        </p:txBody>
      </p:sp>
      <p:sp>
        <p:nvSpPr>
          <p:cNvPr id="22" name="Flowchart: Preparation 21"/>
          <p:cNvSpPr/>
          <p:nvPr/>
        </p:nvSpPr>
        <p:spPr>
          <a:xfrm>
            <a:off x="4309760" y="4798436"/>
            <a:ext cx="2167240" cy="1559502"/>
          </a:xfrm>
          <a:prstGeom prst="flowChartPrepa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Independently conceived things work together</a:t>
            </a:r>
          </a:p>
        </p:txBody>
      </p:sp>
      <p:grpSp>
        <p:nvGrpSpPr>
          <p:cNvPr id="27" name="Group 26"/>
          <p:cNvGrpSpPr/>
          <p:nvPr/>
        </p:nvGrpSpPr>
        <p:grpSpPr>
          <a:xfrm>
            <a:off x="2362200" y="1258770"/>
            <a:ext cx="4343399" cy="762000"/>
            <a:chOff x="2362200" y="1258770"/>
            <a:chExt cx="4343399" cy="762000"/>
          </a:xfrm>
        </p:grpSpPr>
        <p:sp>
          <p:nvSpPr>
            <p:cNvPr id="23" name="Arrow: Curved Down 22"/>
            <p:cNvSpPr/>
            <p:nvPr/>
          </p:nvSpPr>
          <p:spPr>
            <a:xfrm>
              <a:off x="2362200" y="1258770"/>
              <a:ext cx="4343399" cy="76200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3329419" y="1454537"/>
              <a:ext cx="2124299" cy="369332"/>
            </a:xfrm>
            <a:prstGeom prst="rect">
              <a:avLst/>
            </a:prstGeom>
            <a:noFill/>
          </p:spPr>
          <p:txBody>
            <a:bodyPr wrap="none" rtlCol="0">
              <a:spAutoFit/>
            </a:bodyPr>
            <a:lstStyle/>
            <a:p>
              <a:r>
                <a:rPr lang="en-US" dirty="0">
                  <a:solidFill>
                    <a:srgbClr val="FFFF00"/>
                  </a:solidFill>
                </a:rPr>
                <a:t>How do we get to 8?</a:t>
              </a:r>
            </a:p>
          </p:txBody>
        </p:sp>
      </p:grpSp>
      <p:pic>
        <p:nvPicPr>
          <p:cNvPr id="25" name="Picture 24"/>
          <p:cNvPicPr>
            <a:picLocks noChangeAspect="1"/>
          </p:cNvPicPr>
          <p:nvPr/>
        </p:nvPicPr>
        <p:blipFill>
          <a:blip r:embed="rId2"/>
          <a:stretch>
            <a:fillRect/>
          </a:stretch>
        </p:blipFill>
        <p:spPr>
          <a:xfrm>
            <a:off x="578340" y="2533782"/>
            <a:ext cx="7879860" cy="809625"/>
          </a:xfrm>
          <a:prstGeom prst="rect">
            <a:avLst/>
          </a:prstGeom>
        </p:spPr>
      </p:pic>
      <p:sp>
        <p:nvSpPr>
          <p:cNvPr id="26" name="TextBox 25"/>
          <p:cNvSpPr txBox="1"/>
          <p:nvPr/>
        </p:nvSpPr>
        <p:spPr>
          <a:xfrm>
            <a:off x="3332883" y="2695979"/>
            <a:ext cx="2458237" cy="461665"/>
          </a:xfrm>
          <a:prstGeom prst="rect">
            <a:avLst/>
          </a:prstGeom>
          <a:noFill/>
        </p:spPr>
        <p:txBody>
          <a:bodyPr wrap="none" rtlCol="0">
            <a:spAutoFit/>
          </a:bodyPr>
          <a:lstStyle/>
          <a:p>
            <a:r>
              <a:rPr lang="en-US" sz="2400" b="1" dirty="0">
                <a:solidFill>
                  <a:srgbClr val="FFFF00"/>
                </a:solidFill>
              </a:rPr>
              <a:t>Frictionless Scale</a:t>
            </a:r>
          </a:p>
        </p:txBody>
      </p:sp>
    </p:spTree>
    <p:extLst>
      <p:ext uri="{BB962C8B-B14F-4D97-AF65-F5344CB8AC3E}">
        <p14:creationId xmlns:p14="http://schemas.microsoft.com/office/powerpoint/2010/main" val="3702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715000" y="2665289"/>
            <a:ext cx="2857500" cy="1905000"/>
          </a:xfrm>
        </p:spPr>
      </p:pic>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
        <p:nvSpPr>
          <p:cNvPr id="6" name="Title 5"/>
          <p:cNvSpPr>
            <a:spLocks noGrp="1"/>
          </p:cNvSpPr>
          <p:nvPr>
            <p:ph type="title"/>
          </p:nvPr>
        </p:nvSpPr>
        <p:spPr/>
        <p:txBody>
          <a:bodyPr/>
          <a:lstStyle/>
          <a:p>
            <a:r>
              <a:rPr lang="en-US" dirty="0"/>
              <a:t>Analogy: Role of the interpreter</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0"/>
            <a:ext cx="4775403" cy="3577978"/>
          </a:xfrm>
          <a:prstGeom prst="rect">
            <a:avLst/>
          </a:prstGeom>
        </p:spPr>
      </p:pic>
      <p:sp>
        <p:nvSpPr>
          <p:cNvPr id="9" name="Curved Down Arrow 8"/>
          <p:cNvSpPr/>
          <p:nvPr/>
        </p:nvSpPr>
        <p:spPr>
          <a:xfrm>
            <a:off x="3048000" y="1738685"/>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rot="10800000">
            <a:off x="2895600" y="4548953"/>
            <a:ext cx="3810000" cy="9205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16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dirty="0"/>
              <a:t>Retention of meaning across languages, communities and cultures</a:t>
            </a:r>
          </a:p>
          <a:p>
            <a:r>
              <a:rPr lang="en-US" dirty="0"/>
              <a:t>Communicate what is said without judging, coloring or filtering it</a:t>
            </a:r>
          </a:p>
          <a:p>
            <a:endParaRPr lang="en-US" dirty="0"/>
          </a:p>
          <a:p>
            <a:endParaRPr lang="en-US" dirty="0"/>
          </a:p>
          <a:p>
            <a:endParaRPr lang="en-US" dirty="0"/>
          </a:p>
          <a:p>
            <a:endParaRPr lang="en-US" dirty="0"/>
          </a:p>
          <a:p>
            <a:endParaRPr lang="en-US" dirty="0"/>
          </a:p>
          <a:p>
            <a:endParaRPr lang="en-US" dirty="0"/>
          </a:p>
          <a:p>
            <a:r>
              <a:rPr lang="en-US" dirty="0"/>
              <a:t>Interpreters leverage substantial preparation; learning syntax, grammar, vocabulary and cultural idioms. </a:t>
            </a:r>
          </a:p>
          <a:p>
            <a:r>
              <a:rPr lang="en-US" dirty="0"/>
              <a:t>Interpreters can only communicate what they understand and what can be understood in the languages they deal with – the common concepts</a:t>
            </a:r>
          </a:p>
          <a:p>
            <a:r>
              <a:rPr lang="en-US" dirty="0"/>
              <a:t>They then communicate </a:t>
            </a:r>
            <a:r>
              <a:rPr lang="en-US" b="1" i="1" dirty="0"/>
              <a:t>what other people said </a:t>
            </a:r>
            <a:r>
              <a:rPr lang="en-US" dirty="0"/>
              <a:t>based on how those concepts are expressed in different languages – they also communicate the provenance</a:t>
            </a:r>
          </a:p>
          <a:p>
            <a:r>
              <a:rPr lang="en-US" dirty="0"/>
              <a:t>Interpreters are preforming </a:t>
            </a:r>
            <a:r>
              <a:rPr lang="en-US" i="1" dirty="0">
                <a:solidFill>
                  <a:srgbClr val="FFFF00"/>
                </a:solidFill>
              </a:rPr>
              <a:t>semantic mediation</a:t>
            </a:r>
          </a:p>
          <a:p>
            <a:endParaRPr lang="en-US" dirty="0"/>
          </a:p>
          <a:p>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6</a:t>
            </a:fld>
            <a:endParaRPr lang="en-US" dirty="0"/>
          </a:p>
        </p:txBody>
      </p:sp>
      <p:sp>
        <p:nvSpPr>
          <p:cNvPr id="6" name="Title 5"/>
          <p:cNvSpPr>
            <a:spLocks noGrp="1"/>
          </p:cNvSpPr>
          <p:nvPr>
            <p:ph type="title"/>
          </p:nvPr>
        </p:nvSpPr>
        <p:spPr/>
        <p:txBody>
          <a:bodyPr/>
          <a:lstStyle/>
          <a:p>
            <a:r>
              <a:rPr lang="en-US" dirty="0"/>
              <a:t>What we expect of interpreters</a:t>
            </a:r>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2857500" cy="1905000"/>
          </a:xfrm>
          <a:prstGeom prst="rect">
            <a:avLst/>
          </a:prstGeom>
        </p:spPr>
      </p:pic>
      <p:sp>
        <p:nvSpPr>
          <p:cNvPr id="8" name="Cloud Callout 7"/>
          <p:cNvSpPr/>
          <p:nvPr/>
        </p:nvSpPr>
        <p:spPr>
          <a:xfrm>
            <a:off x="457200" y="2514600"/>
            <a:ext cx="1752600" cy="685800"/>
          </a:xfrm>
          <a:prstGeom prst="cloudCallout">
            <a:avLst>
              <a:gd name="adj1" fmla="val 96174"/>
              <a:gd name="adj2" fmla="val -56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concepts</a:t>
            </a:r>
          </a:p>
        </p:txBody>
      </p:sp>
    </p:spTree>
    <p:extLst>
      <p:ext uri="{BB962C8B-B14F-4D97-AF65-F5344CB8AC3E}">
        <p14:creationId xmlns:p14="http://schemas.microsoft.com/office/powerpoint/2010/main" val="254036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563" y="3346563"/>
            <a:ext cx="2943225" cy="17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r>
              <a:rPr lang="en-US" dirty="0"/>
              <a:t>5/2017</a:t>
            </a:r>
          </a:p>
        </p:txBody>
      </p:sp>
      <p:sp>
        <p:nvSpPr>
          <p:cNvPr id="3" name="Slide Number Placeholder 2"/>
          <p:cNvSpPr>
            <a:spLocks noGrp="1"/>
          </p:cNvSpPr>
          <p:nvPr>
            <p:ph type="sldNum" sz="quarter" idx="11"/>
          </p:nvPr>
        </p:nvSpPr>
        <p:spPr/>
        <p:txBody>
          <a:bodyPr/>
          <a:lstStyle/>
          <a:p>
            <a:fld id="{987D7693-E132-40A2-A808-4CF056E677D9}" type="slidenum">
              <a:rPr lang="en-US" smtClean="0"/>
              <a:t>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r>
              <a:rPr lang="en-US" dirty="0"/>
              <a:t>Threat information example</a:t>
            </a:r>
          </a:p>
        </p:txBody>
      </p:sp>
      <p:pic>
        <p:nvPicPr>
          <p:cNvPr id="1026" name="Picture 2" descr="cyber_securit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0"/>
            <a:ext cx="2665412" cy="26654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4707852"/>
            <a:ext cx="2629246" cy="646331"/>
          </a:xfrm>
          <a:prstGeom prst="rect">
            <a:avLst/>
          </a:prstGeom>
          <a:noFill/>
        </p:spPr>
        <p:txBody>
          <a:bodyPr wrap="none" rtlCol="0">
            <a:spAutoFit/>
          </a:bodyPr>
          <a:lstStyle/>
          <a:p>
            <a:r>
              <a:rPr lang="en-US" dirty="0"/>
              <a:t>NIEM</a:t>
            </a:r>
          </a:p>
          <a:p>
            <a:r>
              <a:rPr lang="en-US" dirty="0"/>
              <a:t>(Justice and public safety)</a:t>
            </a:r>
          </a:p>
        </p:txBody>
      </p:sp>
      <p:sp>
        <p:nvSpPr>
          <p:cNvPr id="7" name="TextBox 6"/>
          <p:cNvSpPr txBox="1"/>
          <p:nvPr/>
        </p:nvSpPr>
        <p:spPr>
          <a:xfrm>
            <a:off x="6324600" y="1676400"/>
            <a:ext cx="1920269" cy="646331"/>
          </a:xfrm>
          <a:prstGeom prst="rect">
            <a:avLst/>
          </a:prstGeom>
          <a:noFill/>
        </p:spPr>
        <p:txBody>
          <a:bodyPr wrap="none" rtlCol="0">
            <a:spAutoFit/>
          </a:bodyPr>
          <a:lstStyle/>
          <a:p>
            <a:r>
              <a:rPr lang="en-US" dirty="0"/>
              <a:t>STIX</a:t>
            </a:r>
          </a:p>
          <a:p>
            <a:r>
              <a:rPr lang="en-US" dirty="0"/>
              <a:t>Cyber Information</a:t>
            </a:r>
          </a:p>
        </p:txBody>
      </p:sp>
      <p:sp>
        <p:nvSpPr>
          <p:cNvPr id="8" name="TextBox 7"/>
          <p:cNvSpPr txBox="1"/>
          <p:nvPr/>
        </p:nvSpPr>
        <p:spPr>
          <a:xfrm>
            <a:off x="7252077" y="4510179"/>
            <a:ext cx="1594212" cy="1200329"/>
          </a:xfrm>
          <a:prstGeom prst="rect">
            <a:avLst/>
          </a:prstGeom>
          <a:noFill/>
        </p:spPr>
        <p:txBody>
          <a:bodyPr wrap="square" rtlCol="0">
            <a:spAutoFit/>
          </a:bodyPr>
          <a:lstStyle/>
          <a:p>
            <a:r>
              <a:rPr lang="en-US" dirty="0"/>
              <a:t>Federated conceptual reference model</a:t>
            </a:r>
          </a:p>
        </p:txBody>
      </p:sp>
    </p:spTree>
    <p:extLst>
      <p:ext uri="{BB962C8B-B14F-4D97-AF65-F5344CB8AC3E}">
        <p14:creationId xmlns:p14="http://schemas.microsoft.com/office/powerpoint/2010/main" val="321064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March 2017</a:t>
            </a:r>
          </a:p>
        </p:txBody>
      </p:sp>
      <p:sp>
        <p:nvSpPr>
          <p:cNvPr id="8" name="Slide Number Placeholder 7"/>
          <p:cNvSpPr>
            <a:spLocks noGrp="1"/>
          </p:cNvSpPr>
          <p:nvPr>
            <p:ph type="sldNum" sz="quarter" idx="11"/>
          </p:nvPr>
        </p:nvSpPr>
        <p:spPr/>
        <p:txBody>
          <a:bodyPr/>
          <a:lstStyle/>
          <a:p>
            <a:fld id="{987D7693-E132-40A2-A808-4CF056E677D9}" type="slidenum">
              <a:rPr lang="en-US" smtClean="0"/>
              <a:t>8</a:t>
            </a:fld>
            <a:endParaRPr lang="en-US" dirty="0"/>
          </a:p>
        </p:txBody>
      </p:sp>
      <p:sp>
        <p:nvSpPr>
          <p:cNvPr id="9" name="Footer Placeholder 8"/>
          <p:cNvSpPr>
            <a:spLocks noGrp="1"/>
          </p:cNvSpPr>
          <p:nvPr>
            <p:ph type="ftr" sz="quarter" idx="12"/>
          </p:nvPr>
        </p:nvSpPr>
        <p:spPr/>
        <p:txBody>
          <a:bodyPr>
            <a:normAutofit/>
          </a:bodyPr>
          <a:lstStyle/>
          <a:p>
            <a:endParaRPr lang="en-US" dirty="0"/>
          </a:p>
        </p:txBody>
      </p:sp>
      <p:sp>
        <p:nvSpPr>
          <p:cNvPr id="10" name="Title 9"/>
          <p:cNvSpPr>
            <a:spLocks noGrp="1"/>
          </p:cNvSpPr>
          <p:nvPr>
            <p:ph type="title"/>
          </p:nvPr>
        </p:nvSpPr>
        <p:spPr/>
        <p:txBody>
          <a:bodyPr/>
          <a:lstStyle/>
          <a:p>
            <a:r>
              <a:rPr lang="en-US" dirty="0"/>
              <a:t>Example: What is a threat actor?</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211" y="1574810"/>
            <a:ext cx="2143125" cy="2857500"/>
          </a:xfrm>
          <a:prstGeom prst="rect">
            <a:avLst/>
          </a:prstGeom>
        </p:spPr>
      </p:pic>
      <p:sp>
        <p:nvSpPr>
          <p:cNvPr id="12" name="Right Arrow 11"/>
          <p:cNvSpPr/>
          <p:nvPr/>
        </p:nvSpPr>
        <p:spPr>
          <a:xfrm>
            <a:off x="542423" y="2012960"/>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Threat</a:t>
            </a:r>
          </a:p>
          <a:p>
            <a:pPr algn="ctr"/>
            <a:r>
              <a:rPr lang="en-US" dirty="0"/>
              <a:t>Actor</a:t>
            </a:r>
          </a:p>
        </p:txBody>
      </p:sp>
      <p:sp>
        <p:nvSpPr>
          <p:cNvPr id="2" name="TextBox 1"/>
          <p:cNvSpPr txBox="1"/>
          <p:nvPr/>
        </p:nvSpPr>
        <p:spPr>
          <a:xfrm>
            <a:off x="6248400" y="1295400"/>
            <a:ext cx="2362200" cy="3416320"/>
          </a:xfrm>
          <a:prstGeom prst="rect">
            <a:avLst/>
          </a:prstGeom>
          <a:noFill/>
        </p:spPr>
        <p:txBody>
          <a:bodyPr wrap="square" rtlCol="0">
            <a:spAutoFit/>
          </a:bodyPr>
          <a:lstStyle/>
          <a:p>
            <a:r>
              <a:rPr lang="en-US" u="sng" dirty="0"/>
              <a:t>Dictionary</a:t>
            </a:r>
          </a:p>
          <a:p>
            <a:r>
              <a:rPr lang="en-US" dirty="0"/>
              <a:t>A threat actor, also called a malicious actor, is an entity that is partially or wholly responsible for an </a:t>
            </a:r>
            <a:r>
              <a:rPr lang="en-US" dirty="0">
                <a:hlinkClick r:id="rId3"/>
              </a:rPr>
              <a:t>incident</a:t>
            </a:r>
            <a:r>
              <a:rPr lang="en-US" dirty="0"/>
              <a:t> that impacts – or has the potential to impact -- an organization's security. </a:t>
            </a:r>
          </a:p>
          <a:p>
            <a:endParaRPr lang="en-US" dirty="0"/>
          </a:p>
        </p:txBody>
      </p:sp>
      <p:pic>
        <p:nvPicPr>
          <p:cNvPr id="3" name="Picture 2"/>
          <p:cNvPicPr>
            <a:picLocks noChangeAspect="1"/>
          </p:cNvPicPr>
          <p:nvPr/>
        </p:nvPicPr>
        <p:blipFill>
          <a:blip r:embed="rId4"/>
          <a:stretch>
            <a:fillRect/>
          </a:stretch>
        </p:blipFill>
        <p:spPr>
          <a:xfrm>
            <a:off x="3443217" y="4663396"/>
            <a:ext cx="8782050" cy="3143250"/>
          </a:xfrm>
          <a:prstGeom prst="rect">
            <a:avLst/>
          </a:prstGeom>
        </p:spPr>
      </p:pic>
      <p:sp>
        <p:nvSpPr>
          <p:cNvPr id="13" name="Right Arrow 11"/>
          <p:cNvSpPr/>
          <p:nvPr/>
        </p:nvSpPr>
        <p:spPr>
          <a:xfrm>
            <a:off x="542423" y="4381501"/>
            <a:ext cx="2362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element, not a threat actor.</a:t>
            </a:r>
          </a:p>
        </p:txBody>
      </p:sp>
      <p:grpSp>
        <p:nvGrpSpPr>
          <p:cNvPr id="6" name="Group 5"/>
          <p:cNvGrpSpPr/>
          <p:nvPr/>
        </p:nvGrpSpPr>
        <p:grpSpPr>
          <a:xfrm>
            <a:off x="2064657" y="3708410"/>
            <a:ext cx="1267993" cy="1447800"/>
            <a:chOff x="2064657" y="3708410"/>
            <a:chExt cx="1267993" cy="1447800"/>
          </a:xfrm>
        </p:grpSpPr>
        <p:sp>
          <p:nvSpPr>
            <p:cNvPr id="4" name="Arrow: Curved Down 3"/>
            <p:cNvSpPr/>
            <p:nvPr/>
          </p:nvSpPr>
          <p:spPr>
            <a:xfrm rot="16200000">
              <a:off x="2348390" y="4171950"/>
              <a:ext cx="1447800" cy="52072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064657" y="4017065"/>
              <a:ext cx="777777" cy="646331"/>
            </a:xfrm>
            <a:prstGeom prst="rect">
              <a:avLst/>
            </a:prstGeom>
            <a:noFill/>
          </p:spPr>
          <p:txBody>
            <a:bodyPr wrap="none" rtlCol="0">
              <a:spAutoFit/>
            </a:bodyPr>
            <a:lstStyle/>
            <a:p>
              <a:r>
                <a:rPr lang="en-US" dirty="0">
                  <a:solidFill>
                    <a:srgbClr val="FFFF00"/>
                  </a:solidFill>
                </a:rPr>
                <a:t>Data</a:t>
              </a:r>
            </a:p>
            <a:p>
              <a:r>
                <a:rPr lang="en-US" dirty="0">
                  <a:solidFill>
                    <a:srgbClr val="FFFF00"/>
                  </a:solidFill>
                </a:rPr>
                <a:t>About</a:t>
              </a:r>
            </a:p>
          </p:txBody>
        </p:sp>
      </p:grpSp>
    </p:spTree>
    <p:extLst>
      <p:ext uri="{BB962C8B-B14F-4D97-AF65-F5344CB8AC3E}">
        <p14:creationId xmlns:p14="http://schemas.microsoft.com/office/powerpoint/2010/main" val="256590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5/2017</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9</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dirty="0"/>
              <a:t>Copyright (c) 2012-2017 Data Access Technologies, Inc. as Model Driven Solutions</a:t>
            </a:r>
          </a:p>
        </p:txBody>
      </p:sp>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 y="0"/>
            <a:ext cx="8875059" cy="6858000"/>
          </a:xfrm>
          <a:prstGeom prst="rect">
            <a:avLst/>
          </a:prstGeom>
        </p:spPr>
      </p:pic>
      <p:grpSp>
        <p:nvGrpSpPr>
          <p:cNvPr id="15" name="Group 14"/>
          <p:cNvGrpSpPr/>
          <p:nvPr/>
        </p:nvGrpSpPr>
        <p:grpSpPr>
          <a:xfrm>
            <a:off x="1219200" y="1295400"/>
            <a:ext cx="4605866" cy="4724400"/>
            <a:chOff x="1219200" y="1295400"/>
            <a:chExt cx="4605866" cy="4724400"/>
          </a:xfrm>
        </p:grpSpPr>
        <p:sp>
          <p:nvSpPr>
            <p:cNvPr id="8" name="Oval 7"/>
            <p:cNvSpPr/>
            <p:nvPr/>
          </p:nvSpPr>
          <p:spPr>
            <a:xfrm>
              <a:off x="1219200"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66664" y="1295400"/>
              <a:ext cx="1295400" cy="1600200"/>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219200" y="5181598"/>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529666" y="5181599"/>
              <a:ext cx="1295400" cy="838201"/>
            </a:xfrm>
            <a:prstGeom prst="ellipse">
              <a:avLst/>
            </a:prstGeom>
            <a:solidFill>
              <a:schemeClr val="accent1">
                <a:alpha val="41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Rounded Corners 13"/>
          <p:cNvSpPr/>
          <p:nvPr/>
        </p:nvSpPr>
        <p:spPr>
          <a:xfrm>
            <a:off x="304800" y="2895600"/>
            <a:ext cx="8610600" cy="2362200"/>
          </a:xfrm>
          <a:prstGeom prst="roundRect">
            <a:avLst/>
          </a:prstGeom>
          <a:solidFill>
            <a:schemeClr val="accent2">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Solution Architecture</a:t>
            </a:r>
          </a:p>
        </p:txBody>
      </p:sp>
    </p:spTree>
    <p:extLst>
      <p:ext uri="{BB962C8B-B14F-4D97-AF65-F5344CB8AC3E}">
        <p14:creationId xmlns:p14="http://schemas.microsoft.com/office/powerpoint/2010/main" val="8232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11444</TotalTime>
  <Words>1712</Words>
  <Application>Microsoft Office PowerPoint</Application>
  <PresentationFormat>On-screen Show (4:3)</PresentationFormat>
  <Paragraphs>454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Corbel</vt:lpstr>
      <vt:lpstr>Franklin Gothic Book</vt:lpstr>
      <vt:lpstr>Tahoma</vt:lpstr>
      <vt:lpstr>Tunga</vt:lpstr>
      <vt:lpstr>Mylar</vt:lpstr>
      <vt:lpstr>Information Federation with Reference Concept Libraries</vt:lpstr>
      <vt:lpstr>Semantic Modeling for Information Federation (SMIF)</vt:lpstr>
      <vt:lpstr>Frictionless World Ideal</vt:lpstr>
      <vt:lpstr>Where are we? How far can we go?</vt:lpstr>
      <vt:lpstr>Analogy: Role of the interpreter</vt:lpstr>
      <vt:lpstr>What we expect of interpreters</vt:lpstr>
      <vt:lpstr>Threat information example</vt:lpstr>
      <vt:lpstr>Example: What is a threat actor?</vt:lpstr>
      <vt:lpstr>PowerPoint Presentation</vt:lpstr>
      <vt:lpstr>Data represents concepts</vt:lpstr>
      <vt:lpstr>What is a threat actor? (SMIF Threat Model)</vt:lpstr>
      <vt:lpstr>Example of Mapping Pattern (UML Profile)</vt:lpstr>
      <vt:lpstr>SMIF is being used</vt:lpstr>
      <vt:lpstr>Conceptual Reference models Vs System Design Models</vt:lpstr>
      <vt:lpstr>Design Models</vt:lpstr>
      <vt:lpstr>Conceptual Reference Models</vt:lpstr>
      <vt:lpstr>Anti-pattern</vt:lpstr>
      <vt:lpstr>This works well</vt:lpstr>
      <vt:lpstr>Mapping Semantics</vt:lpstr>
      <vt:lpstr>Representing the STIX physical model</vt:lpstr>
      <vt:lpstr>XML Element represents concept</vt:lpstr>
      <vt:lpstr>PowerPoint Presentation</vt:lpstr>
      <vt:lpstr>Example STIX source data</vt:lpstr>
      <vt:lpstr>Example of mapped data graph</vt:lpstr>
      <vt:lpstr>NIEM Mapping summary (1)</vt:lpstr>
      <vt:lpstr>PowerPoint Presentation</vt:lpstr>
      <vt:lpstr>Forming a federation space</vt:lpstr>
      <vt:lpstr>What is needed to federate information?</vt:lpstr>
      <vt:lpstr>What is in SMIF*?</vt:lpstr>
      <vt:lpstr>Federation Engine</vt:lpstr>
      <vt:lpstr>What if I don’t have a federation engine?</vt:lpstr>
      <vt:lpstr>ConceptLibraries.org</vt:lpstr>
      <vt:lpstr>PowerPoint Presentation</vt:lpstr>
      <vt:lpstr>Example Concept Module</vt:lpstr>
      <vt:lpstr>Example Concept Module</vt:lpstr>
      <vt:lpstr>Every Concept has a Definition</vt:lpstr>
      <vt:lpstr>Summary</vt:lpstr>
      <vt:lpstr>Backup</vt:lpstr>
      <vt:lpstr>Comparing SMIF and OWL</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573</cp:revision>
  <cp:lastPrinted>2011-10-30T17:23:59Z</cp:lastPrinted>
  <dcterms:created xsi:type="dcterms:W3CDTF">2011-03-23T03:11:03Z</dcterms:created>
  <dcterms:modified xsi:type="dcterms:W3CDTF">2017-05-23T16:08:20Z</dcterms:modified>
</cp:coreProperties>
</file>