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6"/>
  </p:notesMasterIdLst>
  <p:handoutMasterIdLst>
    <p:handoutMasterId r:id="rId17"/>
  </p:handoutMasterIdLst>
  <p:sldIdLst>
    <p:sldId id="256" r:id="rId2"/>
    <p:sldId id="348" r:id="rId3"/>
    <p:sldId id="278" r:id="rId4"/>
    <p:sldId id="401" r:id="rId5"/>
    <p:sldId id="280" r:id="rId6"/>
    <p:sldId id="334" r:id="rId7"/>
    <p:sldId id="282" r:id="rId8"/>
    <p:sldId id="413" r:id="rId9"/>
    <p:sldId id="411" r:id="rId10"/>
    <p:sldId id="412" r:id="rId11"/>
    <p:sldId id="414" r:id="rId12"/>
    <p:sldId id="415" r:id="rId13"/>
    <p:sldId id="416" r:id="rId14"/>
    <p:sldId id="417" r:id="rId15"/>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94" autoAdjust="0"/>
    <p:restoredTop sz="96403" autoAdjust="0"/>
  </p:normalViewPr>
  <p:slideViewPr>
    <p:cSldViewPr>
      <p:cViewPr varScale="1">
        <p:scale>
          <a:sx n="50" d="100"/>
          <a:sy n="50" d="100"/>
        </p:scale>
        <p:origin x="1152" y="38"/>
      </p:cViewPr>
      <p:guideLst>
        <p:guide orient="horz" pos="2160"/>
        <p:guide pos="2880"/>
      </p:guideLst>
    </p:cSldViewPr>
  </p:slideViewPr>
  <p:notesTextViewPr>
    <p:cViewPr>
      <p:scale>
        <a:sx n="1" d="1"/>
        <a:sy n="1" d="1"/>
      </p:scale>
      <p:origin x="0" y="0"/>
    </p:cViewPr>
  </p:notesTextViewPr>
  <p:sorterViewPr>
    <p:cViewPr>
      <p:scale>
        <a:sx n="100" d="100"/>
        <a:sy n="100" d="100"/>
      </p:scale>
      <p:origin x="0" y="36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38E3837F-7B40-4B98-90A9-C161BB7B8FD2}" type="datetimeFigureOut">
              <a:rPr lang="en-US" smtClean="0"/>
              <a:t>5/22/2016</a:t>
            </a:fld>
            <a:endParaRPr lang="en-US"/>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6E81D9D3-C08A-410E-9479-D614C918880A}" type="slidenum">
              <a:rPr lang="en-US" smtClean="0"/>
              <a:t>‹#›</a:t>
            </a:fld>
            <a:endParaRPr lang="en-US"/>
          </a:p>
        </p:txBody>
      </p:sp>
    </p:spTree>
    <p:extLst>
      <p:ext uri="{BB962C8B-B14F-4D97-AF65-F5344CB8AC3E}">
        <p14:creationId xmlns:p14="http://schemas.microsoft.com/office/powerpoint/2010/main" val="413088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C40E5A84-7D87-452D-8FE3-23F521AC3943}" type="datetimeFigureOut">
              <a:rPr lang="en-US" smtClean="0"/>
              <a:t>5/22/2016</a:t>
            </a:fld>
            <a:endParaRPr lang="en-US"/>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9EC3DDEA-0647-42E3-B21A-D8FF77E39598}" type="slidenum">
              <a:rPr lang="en-US" smtClean="0"/>
              <a:t>‹#›</a:t>
            </a:fld>
            <a:endParaRPr lang="en-US"/>
          </a:p>
        </p:txBody>
      </p:sp>
    </p:spTree>
    <p:extLst>
      <p:ext uri="{BB962C8B-B14F-4D97-AF65-F5344CB8AC3E}">
        <p14:creationId xmlns:p14="http://schemas.microsoft.com/office/powerpoint/2010/main" val="370245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r>
              <a:rPr lang="en-US" dirty="0"/>
              <a:t>3/2014</a:t>
            </a:r>
          </a:p>
        </p:txBody>
      </p:sp>
      <p:sp>
        <p:nvSpPr>
          <p:cNvPr id="23" name="Slide Number Placeholder 22"/>
          <p:cNvSpPr>
            <a:spLocks noGrp="1"/>
          </p:cNvSpPr>
          <p:nvPr>
            <p:ph type="sldNum" sz="quarter" idx="11"/>
          </p:nvPr>
        </p:nvSpPr>
        <p:spPr/>
        <p:txBody>
          <a:bodyPr/>
          <a:lstStyle/>
          <a:p>
            <a:fld id="{987D7693-E132-40A2-A808-4CF056E677D9}" type="slidenum">
              <a:rPr lang="en-US" smtClean="0"/>
              <a:t>‹#›</a:t>
            </a:fld>
            <a:endParaRPr lang="en-US" dirty="0"/>
          </a:p>
        </p:txBody>
      </p:sp>
      <p:sp>
        <p:nvSpPr>
          <p:cNvPr id="24" name="Footer Placeholder 23"/>
          <p:cNvSpPr>
            <a:spLocks noGrp="1"/>
          </p:cNvSpPr>
          <p:nvPr>
            <p:ph type="ftr" sz="quarter" idx="12"/>
          </p:nvPr>
        </p:nvSpPr>
        <p:spPr/>
        <p:txBody>
          <a:bodyPr/>
          <a:lstStyle/>
          <a:p>
            <a:r>
              <a:rPr lang="en-US" dirty="0"/>
              <a:t>Copyright (c) 2012-2014 Data Access Technologies, Inc. as Model Driven Solutions</a:t>
            </a:r>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3/2014</a:t>
            </a:r>
          </a:p>
        </p:txBody>
      </p:sp>
      <p:sp>
        <p:nvSpPr>
          <p:cNvPr id="5" name="Footer Placeholder 4"/>
          <p:cNvSpPr>
            <a:spLocks noGrp="1"/>
          </p:cNvSpPr>
          <p:nvPr>
            <p:ph type="ftr" sz="quarter" idx="11"/>
          </p:nvPr>
        </p:nvSpPr>
        <p:spPr/>
        <p:txBody>
          <a:bodyPr/>
          <a:lstStyle/>
          <a:p>
            <a:r>
              <a:rPr lang="en-US" dirty="0"/>
              <a:t>Copyright (c) 2012-2014 Data Access Technologies, Inc. as Model Driven Solutions</a:t>
            </a:r>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3/2014</a:t>
            </a:r>
          </a:p>
        </p:txBody>
      </p:sp>
      <p:sp>
        <p:nvSpPr>
          <p:cNvPr id="5" name="Footer Placeholder 4"/>
          <p:cNvSpPr>
            <a:spLocks noGrp="1"/>
          </p:cNvSpPr>
          <p:nvPr>
            <p:ph type="ftr" sz="quarter" idx="11"/>
          </p:nvPr>
        </p:nvSpPr>
        <p:spPr/>
        <p:txBody>
          <a:bodyPr/>
          <a:lstStyle/>
          <a:p>
            <a:r>
              <a:rPr lang="en-US" dirty="0"/>
              <a:t>Copyright (c) 2012-2014 Data Access Technologies, Inc. as Model Driven Solutions</a:t>
            </a:r>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14"/>
          </p:nvPr>
        </p:nvSpPr>
        <p:spPr/>
        <p:txBody>
          <a:bodyPr/>
          <a:lstStyle/>
          <a:p>
            <a:r>
              <a:rPr lang="en-US" dirty="0"/>
              <a:t>3/2014</a:t>
            </a:r>
          </a:p>
        </p:txBody>
      </p:sp>
      <p:sp>
        <p:nvSpPr>
          <p:cNvPr id="19" name="Slide Number Placeholder 18"/>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a:t>Copyright (c) 2012-2014 Data Access Technologies, Inc. as Model Driven Solutions</a:t>
            </a:r>
          </a:p>
        </p:txBody>
      </p:sp>
      <p:sp>
        <p:nvSpPr>
          <p:cNvPr id="8" name="Title 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Date Placeholder 15"/>
          <p:cNvSpPr>
            <a:spLocks noGrp="1"/>
          </p:cNvSpPr>
          <p:nvPr>
            <p:ph type="dt" sz="half" idx="10"/>
          </p:nvPr>
        </p:nvSpPr>
        <p:spPr/>
        <p:txBody>
          <a:bodyPr/>
          <a:lstStyle/>
          <a:p>
            <a:r>
              <a:rPr lang="en-US" dirty="0"/>
              <a:t>3/2014</a:t>
            </a:r>
          </a:p>
        </p:txBody>
      </p:sp>
      <p:sp>
        <p:nvSpPr>
          <p:cNvPr id="20" name="Slide Number Placeholder 19"/>
          <p:cNvSpPr>
            <a:spLocks noGrp="1"/>
          </p:cNvSpPr>
          <p:nvPr>
            <p:ph type="sldNum" sz="quarter" idx="11"/>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2"/>
          </p:nvPr>
        </p:nvSpPr>
        <p:spPr/>
        <p:txBody>
          <a:bodyPr/>
          <a:lstStyle/>
          <a:p>
            <a:r>
              <a:rPr lang="en-US" dirty="0"/>
              <a:t>Copyright (c) 2012-2014--2014 Data Access Technologies, Inc. as Model Driven Solutions</a:t>
            </a:r>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itle 26"/>
          <p:cNvSpPr>
            <a:spLocks noGrp="1"/>
          </p:cNvSpPr>
          <p:nvPr>
            <p:ph type="title"/>
          </p:nvPr>
        </p:nvSpPr>
        <p:spPr/>
        <p:txBody>
          <a:bodyPr/>
          <a:lstStyle/>
          <a:p>
            <a:r>
              <a:rPr lang="en-US"/>
              <a:t>Click to edit Master title style</a:t>
            </a:r>
            <a:endParaRPr lang="en-US" dirty="0"/>
          </a:p>
        </p:txBody>
      </p:sp>
      <p:sp>
        <p:nvSpPr>
          <p:cNvPr id="20" name="Date Placeholder 19"/>
          <p:cNvSpPr>
            <a:spLocks noGrp="1"/>
          </p:cNvSpPr>
          <p:nvPr>
            <p:ph type="dt" sz="half" idx="15"/>
          </p:nvPr>
        </p:nvSpPr>
        <p:spPr/>
        <p:txBody>
          <a:bodyPr/>
          <a:lstStyle/>
          <a:p>
            <a:r>
              <a:rPr lang="en-US" dirty="0"/>
              <a:t>3/2014</a:t>
            </a:r>
          </a:p>
        </p:txBody>
      </p:sp>
      <p:sp>
        <p:nvSpPr>
          <p:cNvPr id="25" name="Slide Number Placeholder 24"/>
          <p:cNvSpPr>
            <a:spLocks noGrp="1"/>
          </p:cNvSpPr>
          <p:nvPr>
            <p:ph type="sldNum" sz="quarter" idx="16"/>
          </p:nvPr>
        </p:nvSpPr>
        <p:spPr/>
        <p:txBody>
          <a:bodyPr/>
          <a:lstStyle/>
          <a:p>
            <a:fld id="{987D7693-E132-40A2-A808-4CF056E677D9}" type="slidenum">
              <a:rPr lang="en-US" smtClean="0"/>
              <a:t>‹#›</a:t>
            </a:fld>
            <a:endParaRPr lang="en-US" dirty="0"/>
          </a:p>
        </p:txBody>
      </p:sp>
      <p:sp>
        <p:nvSpPr>
          <p:cNvPr id="26" name="Footer Placeholder 25"/>
          <p:cNvSpPr>
            <a:spLocks noGrp="1"/>
          </p:cNvSpPr>
          <p:nvPr>
            <p:ph type="ftr" sz="quarter" idx="17"/>
          </p:nvPr>
        </p:nvSpPr>
        <p:spPr/>
        <p:txBody>
          <a:bodyPr/>
          <a:lstStyle/>
          <a:p>
            <a:r>
              <a:rPr lang="en-US" dirty="0"/>
              <a:t>Copyright (c) 2012-2014 Data Access Technologies, Inc. as Model Driven Solutions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itle 29"/>
          <p:cNvSpPr>
            <a:spLocks noGrp="1"/>
          </p:cNvSpPr>
          <p:nvPr>
            <p:ph type="title"/>
          </p:nvPr>
        </p:nvSpPr>
        <p:spPr/>
        <p:txBody>
          <a:bodyPr/>
          <a:lstStyle/>
          <a:p>
            <a:r>
              <a:rPr lang="en-US"/>
              <a:t>Click to edit Master title style</a:t>
            </a:r>
          </a:p>
        </p:txBody>
      </p:sp>
      <p:sp>
        <p:nvSpPr>
          <p:cNvPr id="20" name="Date Placeholder 19"/>
          <p:cNvSpPr>
            <a:spLocks noGrp="1"/>
          </p:cNvSpPr>
          <p:nvPr>
            <p:ph type="dt" sz="half" idx="16"/>
          </p:nvPr>
        </p:nvSpPr>
        <p:spPr/>
        <p:txBody>
          <a:bodyPr/>
          <a:lstStyle/>
          <a:p>
            <a:r>
              <a:rPr lang="en-US" dirty="0"/>
              <a:t>3/2014</a:t>
            </a:r>
          </a:p>
        </p:txBody>
      </p:sp>
      <p:sp>
        <p:nvSpPr>
          <p:cNvPr id="24" name="Slide Number Placeholder 23"/>
          <p:cNvSpPr>
            <a:spLocks noGrp="1"/>
          </p:cNvSpPr>
          <p:nvPr>
            <p:ph type="sldNum" sz="quarter" idx="17"/>
          </p:nvPr>
        </p:nvSpPr>
        <p:spPr/>
        <p:txBody>
          <a:bodyPr/>
          <a:lstStyle/>
          <a:p>
            <a:fld id="{987D7693-E132-40A2-A808-4CF056E677D9}" type="slidenum">
              <a:rPr lang="en-US" smtClean="0"/>
              <a:t>‹#›</a:t>
            </a:fld>
            <a:endParaRPr lang="en-US" dirty="0"/>
          </a:p>
        </p:txBody>
      </p:sp>
      <p:sp>
        <p:nvSpPr>
          <p:cNvPr id="29" name="Footer Placeholder 28"/>
          <p:cNvSpPr>
            <a:spLocks noGrp="1"/>
          </p:cNvSpPr>
          <p:nvPr>
            <p:ph type="ftr" sz="quarter" idx="18"/>
          </p:nvPr>
        </p:nvSpPr>
        <p:spPr/>
        <p:txBody>
          <a:bodyPr/>
          <a:lstStyle/>
          <a:p>
            <a:r>
              <a:rPr lang="en-US" dirty="0"/>
              <a:t>Copyright (c) 2012-2014 Data Access Technologies, Inc. as Model Driven Solutions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r>
              <a:rPr lang="en-US" dirty="0"/>
              <a:t>3/2014</a:t>
            </a:r>
          </a:p>
        </p:txBody>
      </p:sp>
      <p:sp>
        <p:nvSpPr>
          <p:cNvPr id="14" name="Slide Number Placeholder 13"/>
          <p:cNvSpPr>
            <a:spLocks noGrp="1"/>
          </p:cNvSpPr>
          <p:nvPr>
            <p:ph type="sldNum" sz="quarter" idx="11"/>
          </p:nvPr>
        </p:nvSpPr>
        <p:spPr/>
        <p:txBody>
          <a:bodyPr/>
          <a:lstStyle/>
          <a:p>
            <a:fld id="{987D7693-E132-40A2-A808-4CF056E677D9}" type="slidenum">
              <a:rPr lang="en-US" smtClean="0"/>
              <a:t>‹#›</a:t>
            </a:fld>
            <a:endParaRPr lang="en-US" dirty="0"/>
          </a:p>
        </p:txBody>
      </p:sp>
      <p:sp>
        <p:nvSpPr>
          <p:cNvPr id="18" name="Footer Placeholder 17"/>
          <p:cNvSpPr>
            <a:spLocks noGrp="1"/>
          </p:cNvSpPr>
          <p:nvPr>
            <p:ph type="ftr" sz="quarter" idx="12"/>
          </p:nvPr>
        </p:nvSpPr>
        <p:spPr/>
        <p:txBody>
          <a:bodyPr/>
          <a:lstStyle/>
          <a:p>
            <a:r>
              <a:rPr lang="en-US" dirty="0"/>
              <a:t>Copyright (c) 2012-2014 Data Access Technologies, Inc. as Model Driven Solutions</a:t>
            </a:r>
          </a:p>
        </p:txBody>
      </p:sp>
      <p:sp>
        <p:nvSpPr>
          <p:cNvPr id="15" name="Title 14"/>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dirty="0"/>
              <a:t>3/2014</a:t>
            </a:r>
          </a:p>
        </p:txBody>
      </p:sp>
      <p:sp>
        <p:nvSpPr>
          <p:cNvPr id="12" name="Slide Number Placeholder 11"/>
          <p:cNvSpPr>
            <a:spLocks noGrp="1"/>
          </p:cNvSpPr>
          <p:nvPr>
            <p:ph type="sldNum" sz="quarter" idx="11"/>
          </p:nvPr>
        </p:nvSpPr>
        <p:spPr/>
        <p:txBody>
          <a:bodyPr/>
          <a:lstStyle/>
          <a:p>
            <a:fld id="{987D7693-E132-40A2-A808-4CF056E677D9}" type="slidenum">
              <a:rPr lang="en-US" smtClean="0"/>
              <a:t>‹#›</a:t>
            </a:fld>
            <a:endParaRPr lang="en-US" dirty="0"/>
          </a:p>
        </p:txBody>
      </p:sp>
      <p:sp>
        <p:nvSpPr>
          <p:cNvPr id="13" name="Footer Placeholder 12"/>
          <p:cNvSpPr>
            <a:spLocks noGrp="1"/>
          </p:cNvSpPr>
          <p:nvPr>
            <p:ph type="ftr" sz="quarter" idx="12"/>
          </p:nvPr>
        </p:nvSpPr>
        <p:spPr/>
        <p:txBody>
          <a:bodyPr/>
          <a:lstStyle/>
          <a:p>
            <a:r>
              <a:rPr lang="en-US" dirty="0"/>
              <a:t>Copyright (c) 2012-2014 Data Access Technologies, Inc. as Model Driven Solutions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a:t>Click to edit Master title style</a:t>
            </a:r>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5"/>
          </p:nvPr>
        </p:nvSpPr>
        <p:spPr/>
        <p:txBody>
          <a:bodyPr/>
          <a:lstStyle/>
          <a:p>
            <a:r>
              <a:rPr lang="en-US" dirty="0"/>
              <a:t>3/2014</a:t>
            </a:r>
          </a:p>
        </p:txBody>
      </p:sp>
      <p:sp>
        <p:nvSpPr>
          <p:cNvPr id="18" name="Slide Number Placeholder 17"/>
          <p:cNvSpPr>
            <a:spLocks noGrp="1"/>
          </p:cNvSpPr>
          <p:nvPr>
            <p:ph type="sldNum" sz="quarter" idx="16"/>
          </p:nvPr>
        </p:nvSpPr>
        <p:spPr/>
        <p:txBody>
          <a:bodyPr/>
          <a:lstStyle/>
          <a:p>
            <a:fld id="{987D7693-E132-40A2-A808-4CF056E677D9}" type="slidenum">
              <a:rPr lang="en-US" smtClean="0"/>
              <a:t>‹#›</a:t>
            </a:fld>
            <a:endParaRPr lang="en-US" dirty="0"/>
          </a:p>
        </p:txBody>
      </p:sp>
      <p:sp>
        <p:nvSpPr>
          <p:cNvPr id="20" name="Footer Placeholder 19"/>
          <p:cNvSpPr>
            <a:spLocks noGrp="1"/>
          </p:cNvSpPr>
          <p:nvPr>
            <p:ph type="ftr" sz="quarter" idx="17"/>
          </p:nvPr>
        </p:nvSpPr>
        <p:spPr/>
        <p:txBody>
          <a:bodyPr/>
          <a:lstStyle/>
          <a:p>
            <a:r>
              <a:rPr lang="en-US" dirty="0"/>
              <a:t>Copyright (c) 2012-2014 Data Access Technologies, Inc. as Model Driven Solutions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13" name="Date Placeholder 12"/>
          <p:cNvSpPr>
            <a:spLocks noGrp="1"/>
          </p:cNvSpPr>
          <p:nvPr>
            <p:ph type="dt" sz="half" idx="14"/>
          </p:nvPr>
        </p:nvSpPr>
        <p:spPr/>
        <p:txBody>
          <a:bodyPr/>
          <a:lstStyle/>
          <a:p>
            <a:r>
              <a:rPr lang="en-US" dirty="0"/>
              <a:t>3/2014</a:t>
            </a:r>
          </a:p>
        </p:txBody>
      </p:sp>
      <p:sp>
        <p:nvSpPr>
          <p:cNvPr id="20" name="Slide Number Placeholder 19"/>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a:t>Copyright (c) 2012-2014 Data Access Technologies, Inc. as Model Driven Solutions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r>
              <a:rPr lang="en-US" dirty="0"/>
              <a:t>3/2014</a:t>
            </a:r>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dirty="0"/>
              <a:t>Copyright (c) 2012-2014 Data Access Technologies, Inc. as Model Driven Solutions</a:t>
            </a:r>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987D7693-E132-40A2-A808-4CF056E677D9}"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4648200"/>
            <a:ext cx="9171709" cy="2209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828050"/>
            <a:ext cx="8540472" cy="1368798"/>
          </a:xfrm>
        </p:spPr>
        <p:txBody>
          <a:bodyPr>
            <a:normAutofit/>
          </a:bodyPr>
          <a:lstStyle/>
          <a:p>
            <a:r>
              <a:rPr lang="en-US" dirty="0"/>
              <a:t>OMG Architecture Ecosystem / ADTF</a:t>
            </a:r>
          </a:p>
          <a:p>
            <a:r>
              <a:rPr lang="en-US" dirty="0"/>
              <a:t>April 2016</a:t>
            </a:r>
          </a:p>
          <a:p>
            <a:r>
              <a:rPr lang="en-US" dirty="0"/>
              <a:t>Cory Casanave </a:t>
            </a:r>
          </a:p>
        </p:txBody>
      </p:sp>
      <p:sp>
        <p:nvSpPr>
          <p:cNvPr id="2" name="Title 1"/>
          <p:cNvSpPr>
            <a:spLocks noGrp="1"/>
          </p:cNvSpPr>
          <p:nvPr>
            <p:ph type="title"/>
          </p:nvPr>
        </p:nvSpPr>
        <p:spPr/>
        <p:txBody>
          <a:bodyPr>
            <a:normAutofit fontScale="90000"/>
          </a:bodyPr>
          <a:lstStyle/>
          <a:p>
            <a:r>
              <a:rPr lang="en-US" dirty="0"/>
              <a:t>Semantic Information Modeling for Federation</a:t>
            </a:r>
          </a:p>
        </p:txBody>
      </p:sp>
      <p:pic>
        <p:nvPicPr>
          <p:cNvPr id="4" name="Picture 3" descr="C:\Users\Cory-c\Documents\Company\MDSSVN\Marketing\Graphics\OMG\OMG - 150 dpi.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782" y="5281125"/>
            <a:ext cx="2527299" cy="11340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96402" y="304800"/>
            <a:ext cx="1758816" cy="923330"/>
          </a:xfrm>
          <a:prstGeom prst="rect">
            <a:avLst/>
          </a:prstGeom>
          <a:noFill/>
        </p:spPr>
        <p:txBody>
          <a:bodyPr wrap="none" lIns="91440" tIns="45720" rIns="91440" bIns="45720">
            <a:spAutoFit/>
          </a:bodyPr>
          <a:lstStyle/>
          <a:p>
            <a:pPr algn="ctr"/>
            <a:r>
              <a:rPr 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SIMF</a:t>
            </a:r>
          </a:p>
        </p:txBody>
      </p:sp>
      <p:pic>
        <p:nvPicPr>
          <p:cNvPr id="1026" name="Picture 2" descr="C:\Users\Cory-c\Documents\Company\MDSSVN\Marketing\Graphics\Model Driven Solutions\ModelDrivenSolutionsVerticle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4664" y="5090720"/>
            <a:ext cx="3264408" cy="15148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678" y="3822273"/>
            <a:ext cx="4095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33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3/2014</a:t>
            </a:r>
            <a:endParaRPr lang="en-US" dirty="0"/>
          </a:p>
        </p:txBody>
      </p:sp>
      <p:sp>
        <p:nvSpPr>
          <p:cNvPr id="8" name="Slide Number Placeholder 7"/>
          <p:cNvSpPr>
            <a:spLocks noGrp="1"/>
          </p:cNvSpPr>
          <p:nvPr>
            <p:ph type="sldNum" sz="quarter" idx="11"/>
          </p:nvPr>
        </p:nvSpPr>
        <p:spPr/>
        <p:txBody>
          <a:bodyPr/>
          <a:lstStyle/>
          <a:p>
            <a:fld id="{987D7693-E132-40A2-A808-4CF056E677D9}" type="slidenum">
              <a:rPr lang="en-US" smtClean="0"/>
              <a:t>10</a:t>
            </a:fld>
            <a:endParaRPr lang="en-US" dirty="0"/>
          </a:p>
        </p:txBody>
      </p:sp>
      <p:sp>
        <p:nvSpPr>
          <p:cNvPr id="9" name="Footer Placeholder 8"/>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13" name="Title 12"/>
          <p:cNvSpPr>
            <a:spLocks noGrp="1"/>
          </p:cNvSpPr>
          <p:nvPr>
            <p:ph type="title"/>
          </p:nvPr>
        </p:nvSpPr>
        <p:spPr>
          <a:xfrm>
            <a:off x="352426" y="0"/>
            <a:ext cx="7680960" cy="685800"/>
          </a:xfrm>
        </p:spPr>
        <p:txBody>
          <a:bodyPr>
            <a:normAutofit fontScale="90000"/>
          </a:bodyPr>
          <a:lstStyle/>
          <a:p>
            <a:r>
              <a:rPr lang="en-US" dirty="0"/>
              <a:t>Example Snippet</a:t>
            </a:r>
          </a:p>
        </p:txBody>
      </p:sp>
      <p:pic>
        <p:nvPicPr>
          <p:cNvPr id="12" name="Picture 11"/>
          <p:cNvPicPr>
            <a:picLocks noChangeAspect="1"/>
          </p:cNvPicPr>
          <p:nvPr/>
        </p:nvPicPr>
        <p:blipFill>
          <a:blip r:embed="rId2"/>
          <a:stretch>
            <a:fillRect/>
          </a:stretch>
        </p:blipFill>
        <p:spPr>
          <a:xfrm>
            <a:off x="914400" y="886564"/>
            <a:ext cx="7631746" cy="5904762"/>
          </a:xfrm>
          <a:prstGeom prst="rect">
            <a:avLst/>
          </a:prstGeom>
        </p:spPr>
      </p:pic>
    </p:spTree>
    <p:extLst>
      <p:ext uri="{BB962C8B-B14F-4D97-AF65-F5344CB8AC3E}">
        <p14:creationId xmlns:p14="http://schemas.microsoft.com/office/powerpoint/2010/main" val="85308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11</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3810" y="0"/>
            <a:ext cx="9251146" cy="6904113"/>
          </a:xfrm>
          <a:prstGeom prst="rect">
            <a:avLst/>
          </a:prstGeom>
        </p:spPr>
      </p:pic>
    </p:spTree>
    <p:extLst>
      <p:ext uri="{BB962C8B-B14F-4D97-AF65-F5344CB8AC3E}">
        <p14:creationId xmlns:p14="http://schemas.microsoft.com/office/powerpoint/2010/main" val="4261529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a:t>Pattern based</a:t>
            </a:r>
          </a:p>
          <a:p>
            <a:r>
              <a:rPr lang="en-US" dirty="0"/>
              <a:t>Bi-directional</a:t>
            </a:r>
          </a:p>
          <a:p>
            <a:r>
              <a:rPr lang="en-US" dirty="0"/>
              <a:t>1..n mappings, pivoting through conceptual models</a:t>
            </a:r>
          </a:p>
        </p:txBody>
      </p:sp>
      <p:sp>
        <p:nvSpPr>
          <p:cNvPr id="2" name="Date Placeholder 1"/>
          <p:cNvSpPr>
            <a:spLocks noGrp="1"/>
          </p:cNvSpPr>
          <p:nvPr>
            <p:ph type="dt" sz="half" idx="14"/>
          </p:nvPr>
        </p:nvSpPr>
        <p:spPr/>
        <p:txBody>
          <a:bodyPr/>
          <a:lstStyle/>
          <a:p>
            <a:r>
              <a:rPr lang="en-US"/>
              <a:t>3/2014</a:t>
            </a:r>
            <a:endParaRPr lang="en-US" dirty="0"/>
          </a:p>
        </p:txBody>
      </p:sp>
      <p:sp>
        <p:nvSpPr>
          <p:cNvPr id="3" name="Slide Number Placeholder 2"/>
          <p:cNvSpPr>
            <a:spLocks noGrp="1"/>
          </p:cNvSpPr>
          <p:nvPr>
            <p:ph type="sldNum" sz="quarter" idx="15"/>
          </p:nvPr>
        </p:nvSpPr>
        <p:spPr/>
        <p:txBody>
          <a:bodyPr/>
          <a:lstStyle/>
          <a:p>
            <a:fld id="{987D7693-E132-40A2-A808-4CF056E677D9}" type="slidenum">
              <a:rPr lang="en-US" smtClean="0"/>
              <a:t>12</a:t>
            </a:fld>
            <a:endParaRPr lang="en-US" dirty="0"/>
          </a:p>
        </p:txBody>
      </p:sp>
      <p:sp>
        <p:nvSpPr>
          <p:cNvPr id="4" name="Footer Placeholder 3"/>
          <p:cNvSpPr>
            <a:spLocks noGrp="1"/>
          </p:cNvSpPr>
          <p:nvPr>
            <p:ph type="ftr" sz="quarter" idx="16"/>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Mappings</a:t>
            </a:r>
          </a:p>
        </p:txBody>
      </p:sp>
    </p:spTree>
    <p:extLst>
      <p:ext uri="{BB962C8B-B14F-4D97-AF65-F5344CB8AC3E}">
        <p14:creationId xmlns:p14="http://schemas.microsoft.com/office/powerpoint/2010/main" val="4027539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13</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8" name="Title 7"/>
          <p:cNvSpPr>
            <a:spLocks noGrp="1"/>
          </p:cNvSpPr>
          <p:nvPr>
            <p:ph type="title"/>
          </p:nvPr>
        </p:nvSpPr>
        <p:spPr>
          <a:xfrm>
            <a:off x="352426" y="43543"/>
            <a:ext cx="7680960" cy="718457"/>
          </a:xfrm>
        </p:spPr>
        <p:txBody>
          <a:bodyPr/>
          <a:lstStyle/>
          <a:p>
            <a:r>
              <a:rPr lang="en-US" dirty="0"/>
              <a:t>Mapping Example</a:t>
            </a:r>
          </a:p>
        </p:txBody>
      </p:sp>
      <p:pic>
        <p:nvPicPr>
          <p:cNvPr id="7" name="Picture 6"/>
          <p:cNvPicPr>
            <a:picLocks noChangeAspect="1"/>
          </p:cNvPicPr>
          <p:nvPr/>
        </p:nvPicPr>
        <p:blipFill>
          <a:blip r:embed="rId2"/>
          <a:stretch>
            <a:fillRect/>
          </a:stretch>
        </p:blipFill>
        <p:spPr>
          <a:xfrm>
            <a:off x="-304800" y="1042261"/>
            <a:ext cx="9753703" cy="5815739"/>
          </a:xfrm>
          <a:prstGeom prst="rect">
            <a:avLst/>
          </a:prstGeom>
        </p:spPr>
      </p:pic>
    </p:spTree>
    <p:extLst>
      <p:ext uri="{BB962C8B-B14F-4D97-AF65-F5344CB8AC3E}">
        <p14:creationId xmlns:p14="http://schemas.microsoft.com/office/powerpoint/2010/main" val="144617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14</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0" y="-76200"/>
            <a:ext cx="9372497" cy="7046990"/>
          </a:xfrm>
          <a:prstGeom prst="rect">
            <a:avLst/>
          </a:prstGeom>
        </p:spPr>
      </p:pic>
    </p:spTree>
    <p:extLst>
      <p:ext uri="{BB962C8B-B14F-4D97-AF65-F5344CB8AC3E}">
        <p14:creationId xmlns:p14="http://schemas.microsoft.com/office/powerpoint/2010/main" val="10821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285750" indent="-285750">
              <a:buFont typeface="Arial" pitchFamily="34" charset="0"/>
              <a:buChar char="•"/>
            </a:pPr>
            <a:r>
              <a:rPr lang="en-US" dirty="0"/>
              <a:t>Semantic Information Modeling for Federation is an in-progress standards process within OMG</a:t>
            </a:r>
          </a:p>
          <a:p>
            <a:pPr marL="285750" indent="-285750">
              <a:buFont typeface="Arial" pitchFamily="34" charset="0"/>
              <a:buChar char="•"/>
            </a:pPr>
            <a:r>
              <a:rPr lang="en-US" dirty="0"/>
              <a:t>The goal of SIMF is to provide the modeling capabilities to support information federation by leveraging conceptual and logical information modeling with model bridging relations</a:t>
            </a:r>
          </a:p>
          <a:p>
            <a:pPr marL="285750" indent="-285750">
              <a:buFont typeface="Arial" pitchFamily="34" charset="0"/>
              <a:buChar char="•"/>
            </a:pPr>
            <a:r>
              <a:rPr lang="nl-NL" dirty="0"/>
              <a:t>An important goal of SIMF is to extend the economic lifecycle of many existing running systems that were conceived and built in a time when there were insufficient true conceptual capabilities, by explicitly adding the often implicit semantics and linking the running data representations with a true conceptual model.</a:t>
            </a:r>
            <a:endParaRPr lang="en-US" dirty="0"/>
          </a:p>
          <a:p>
            <a:pPr marL="285750" indent="-285750">
              <a:buFont typeface="Arial" pitchFamily="34" charset="0"/>
              <a:buChar char="•"/>
            </a:pPr>
            <a:r>
              <a:rPr lang="nl-NL" dirty="0"/>
              <a:t>Another important goal of SIMF is not to replace any existing standard language but to build bridges between the SIMF Conceptual Schema and the various standard languages such that the users can save substantial amounts of money in their integration and federation efforts.</a:t>
            </a:r>
          </a:p>
          <a:p>
            <a:pPr marL="285750" indent="-285750">
              <a:buFont typeface="Arial" pitchFamily="34" charset="0"/>
              <a:buChar char="•"/>
            </a:pPr>
            <a:r>
              <a:rPr lang="en-US" dirty="0"/>
              <a:t>Issued Dec 2011 - OMG Document: ad/2011-12-10</a:t>
            </a:r>
          </a:p>
          <a:p>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p:txBody>
      </p:sp>
      <p:sp>
        <p:nvSpPr>
          <p:cNvPr id="3" name="Title 2"/>
          <p:cNvSpPr>
            <a:spLocks noGrp="1"/>
          </p:cNvSpPr>
          <p:nvPr>
            <p:ph type="title"/>
          </p:nvPr>
        </p:nvSpPr>
        <p:spPr/>
        <p:txBody>
          <a:bodyPr/>
          <a:lstStyle/>
          <a:p>
            <a:r>
              <a:rPr lang="en-US" dirty="0"/>
              <a:t>What is SIMF?</a:t>
            </a:r>
          </a:p>
        </p:txBody>
      </p:sp>
      <p:sp>
        <p:nvSpPr>
          <p:cNvPr id="4" name="Date Placeholder 3"/>
          <p:cNvSpPr>
            <a:spLocks noGrp="1"/>
          </p:cNvSpPr>
          <p:nvPr>
            <p:ph type="dt" sz="half" idx="14"/>
          </p:nvPr>
        </p:nvSpPr>
        <p:spPr/>
        <p:txBody>
          <a:bodyPr/>
          <a:lstStyle/>
          <a:p>
            <a:r>
              <a:rPr lang="en-US" dirty="0"/>
              <a:t>3/2014</a:t>
            </a:r>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6" name="Slide Number Placeholder 5"/>
          <p:cNvSpPr>
            <a:spLocks noGrp="1"/>
          </p:cNvSpPr>
          <p:nvPr>
            <p:ph type="sldNum" sz="quarter" idx="15"/>
          </p:nvPr>
        </p:nvSpPr>
        <p:spPr/>
        <p:txBody>
          <a:bodyPr/>
          <a:lstStyle/>
          <a:p>
            <a:fld id="{987D7693-E132-40A2-A808-4CF056E677D9}" type="slidenum">
              <a:rPr lang="en-US" smtClean="0"/>
              <a:t>2</a:t>
            </a:fld>
            <a:endParaRPr lang="en-US" dirty="0"/>
          </a:p>
        </p:txBody>
      </p:sp>
    </p:spTree>
    <p:extLst>
      <p:ext uri="{BB962C8B-B14F-4D97-AF65-F5344CB8AC3E}">
        <p14:creationId xmlns:p14="http://schemas.microsoft.com/office/powerpoint/2010/main" val="91600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219200"/>
            <a:ext cx="7680960" cy="4724400"/>
          </a:xfrm>
        </p:spPr>
        <p:txBody>
          <a:bodyPr>
            <a:noAutofit/>
          </a:bodyPr>
          <a:lstStyle/>
          <a:p>
            <a:r>
              <a:rPr lang="en-US" sz="1600" dirty="0">
                <a:solidFill>
                  <a:srgbClr val="FF0000"/>
                </a:solidFill>
              </a:rPr>
              <a:t>Problem statement</a:t>
            </a:r>
          </a:p>
          <a:p>
            <a:pPr marL="285750" indent="-285750">
              <a:buFont typeface="Arial" pitchFamily="34" charset="0"/>
              <a:buChar char="•"/>
            </a:pPr>
            <a:r>
              <a:rPr lang="en-US" sz="1600" dirty="0">
                <a:solidFill>
                  <a:srgbClr val="FFFF00"/>
                </a:solidFill>
              </a:rPr>
              <a:t>Federation</a:t>
            </a:r>
            <a:r>
              <a:rPr lang="en-US" sz="1600" dirty="0"/>
              <a:t> (information sharing, interoperability, shared services, etc.) is the </a:t>
            </a:r>
            <a:r>
              <a:rPr lang="en-US" sz="1600" dirty="0">
                <a:solidFill>
                  <a:srgbClr val="FFFF00"/>
                </a:solidFill>
              </a:rPr>
              <a:t>problem of this decade </a:t>
            </a:r>
            <a:r>
              <a:rPr lang="en-US" sz="1600" dirty="0"/>
              <a:t>– it is costing productivity, lives and </a:t>
            </a:r>
            <a:r>
              <a:rPr lang="en-US" sz="1600" strike="sngStrike" dirty="0"/>
              <a:t>billions</a:t>
            </a:r>
            <a:r>
              <a:rPr lang="en-US" sz="1600" dirty="0"/>
              <a:t> trillions of dollars annually.  It is the pre-requisite to solving many problems in the large.  It is a problem faced by most CIOs in government and industry.</a:t>
            </a:r>
          </a:p>
          <a:p>
            <a:pPr marL="285750" indent="-285750">
              <a:buFont typeface="Arial" pitchFamily="34" charset="0"/>
              <a:buChar char="•"/>
            </a:pPr>
            <a:r>
              <a:rPr lang="en-US" sz="1600" dirty="0"/>
              <a:t>We are calling this the “data problem”</a:t>
            </a:r>
          </a:p>
          <a:p>
            <a:r>
              <a:rPr lang="en-US" sz="1600" dirty="0">
                <a:solidFill>
                  <a:srgbClr val="FF0000"/>
                </a:solidFill>
              </a:rPr>
              <a:t>A problem not solved…</a:t>
            </a:r>
          </a:p>
          <a:p>
            <a:pPr marL="285750" indent="-285750">
              <a:buFont typeface="Arial" pitchFamily="34" charset="0"/>
              <a:buChar char="•"/>
            </a:pPr>
            <a:r>
              <a:rPr lang="en-US" sz="1600" dirty="0">
                <a:solidFill>
                  <a:srgbClr val="FFFF00"/>
                </a:solidFill>
              </a:rPr>
              <a:t>None of the standards we have </a:t>
            </a:r>
            <a:r>
              <a:rPr lang="en-US" sz="1600" u="sng" dirty="0">
                <a:solidFill>
                  <a:srgbClr val="FFFF00"/>
                </a:solidFill>
              </a:rPr>
              <a:t>directly</a:t>
            </a:r>
            <a:r>
              <a:rPr lang="en-US" sz="1600" dirty="0">
                <a:solidFill>
                  <a:srgbClr val="FFFF00"/>
                </a:solidFill>
              </a:rPr>
              <a:t> target this problem</a:t>
            </a:r>
            <a:r>
              <a:rPr lang="en-US" sz="1600" dirty="0"/>
              <a:t>.  Not: UML, OWL, </a:t>
            </a:r>
            <a:r>
              <a:rPr lang="en-US" sz="1600" dirty="0" err="1"/>
              <a:t>LoD</a:t>
            </a:r>
            <a:r>
              <a:rPr lang="en-US" sz="1600" dirty="0"/>
              <a:t>, E/R, SOA, </a:t>
            </a:r>
            <a:r>
              <a:rPr lang="en-US" sz="1600" dirty="0" err="1"/>
              <a:t>DoDAF</a:t>
            </a:r>
            <a:r>
              <a:rPr lang="en-US" sz="1600" dirty="0"/>
              <a:t>, XML Schema, Common Logic or SBVR , etc.  </a:t>
            </a:r>
          </a:p>
          <a:p>
            <a:pPr marL="285750" indent="-285750">
              <a:buFont typeface="Arial" pitchFamily="34" charset="0"/>
              <a:buChar char="•"/>
            </a:pPr>
            <a:r>
              <a:rPr lang="en-US" sz="1600" dirty="0"/>
              <a:t>With all these solutions – we still have a pervasive problem!</a:t>
            </a:r>
          </a:p>
          <a:p>
            <a:pPr marL="285750" indent="-285750">
              <a:buFont typeface="Arial" pitchFamily="34" charset="0"/>
              <a:buChar char="•"/>
            </a:pPr>
            <a:r>
              <a:rPr lang="en-US" sz="1600" dirty="0">
                <a:solidFill>
                  <a:srgbClr val="FFFF00"/>
                </a:solidFill>
              </a:rPr>
              <a:t>While not ideal, the standards above can and are used for federation</a:t>
            </a:r>
            <a:r>
              <a:rPr lang="en-US" sz="1600" dirty="0"/>
              <a:t>, but, they are all built for other purposes and </a:t>
            </a:r>
            <a:r>
              <a:rPr lang="en-US" sz="1600" dirty="0">
                <a:solidFill>
                  <a:srgbClr val="FFFF00"/>
                </a:solidFill>
              </a:rPr>
              <a:t>repurposed to solve the data problem</a:t>
            </a:r>
            <a:r>
              <a:rPr lang="en-US" sz="1600" dirty="0"/>
              <a:t>.  Experts can pull these technologies together to solve a specific problem, we want to make it easy to do so with an integrated and standardized approach supporting mainstream solutions and </a:t>
            </a:r>
            <a:r>
              <a:rPr lang="en-US" sz="1600" dirty="0">
                <a:solidFill>
                  <a:srgbClr val="FFFF00"/>
                </a:solidFill>
              </a:rPr>
              <a:t>internet-scale federation</a:t>
            </a:r>
            <a:r>
              <a:rPr lang="en-US" sz="1600" dirty="0"/>
              <a:t>.</a:t>
            </a:r>
          </a:p>
          <a:p>
            <a:r>
              <a:rPr lang="en-US" sz="1600" dirty="0">
                <a:solidFill>
                  <a:srgbClr val="FFFF00"/>
                </a:solidFill>
              </a:rPr>
              <a:t>We can make a substantial dent in the data problem </a:t>
            </a:r>
            <a:r>
              <a:rPr lang="en-US" sz="1600" dirty="0"/>
              <a:t>with new standards derived from current technologies and practices.  This is the “SIMF” Initiative.</a:t>
            </a:r>
          </a:p>
        </p:txBody>
      </p:sp>
      <p:sp>
        <p:nvSpPr>
          <p:cNvPr id="3" name="Title 2"/>
          <p:cNvSpPr>
            <a:spLocks noGrp="1"/>
          </p:cNvSpPr>
          <p:nvPr>
            <p:ph type="title"/>
          </p:nvPr>
        </p:nvSpPr>
        <p:spPr>
          <a:xfrm>
            <a:off x="352426" y="228600"/>
            <a:ext cx="7680960" cy="838200"/>
          </a:xfrm>
        </p:spPr>
        <p:txBody>
          <a:bodyPr>
            <a:normAutofit/>
          </a:bodyPr>
          <a:lstStyle/>
          <a:p>
            <a:r>
              <a:rPr lang="en-US" dirty="0"/>
              <a:t>Proposition</a:t>
            </a:r>
          </a:p>
        </p:txBody>
      </p:sp>
      <p:sp>
        <p:nvSpPr>
          <p:cNvPr id="4" name="Date Placeholder 3"/>
          <p:cNvSpPr>
            <a:spLocks noGrp="1"/>
          </p:cNvSpPr>
          <p:nvPr>
            <p:ph type="dt" sz="half" idx="14"/>
          </p:nvPr>
        </p:nvSpPr>
        <p:spPr/>
        <p:txBody>
          <a:bodyPr/>
          <a:lstStyle/>
          <a:p>
            <a:r>
              <a:rPr lang="en-US" dirty="0"/>
              <a:t>3/2014</a:t>
            </a:r>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6" name="Slide Number Placeholder 5"/>
          <p:cNvSpPr>
            <a:spLocks noGrp="1"/>
          </p:cNvSpPr>
          <p:nvPr>
            <p:ph type="sldNum" sz="quarter" idx="15"/>
          </p:nvPr>
        </p:nvSpPr>
        <p:spPr/>
        <p:txBody>
          <a:bodyPr/>
          <a:lstStyle/>
          <a:p>
            <a:fld id="{987D7693-E132-40A2-A808-4CF056E677D9}" type="slidenum">
              <a:rPr lang="en-US" smtClean="0"/>
              <a:t>3</a:t>
            </a:fld>
            <a:endParaRPr lang="en-US" dirty="0"/>
          </a:p>
        </p:txBody>
      </p:sp>
    </p:spTree>
    <p:extLst>
      <p:ext uri="{BB962C8B-B14F-4D97-AF65-F5344CB8AC3E}">
        <p14:creationId xmlns:p14="http://schemas.microsoft.com/office/powerpoint/2010/main" val="353183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lvl="2"/>
            <a:r>
              <a:rPr lang="nl-NL" sz="1800" dirty="0"/>
              <a:t>The intent of SIMF is not to replace other standards but to make it economically more feasible that various standards can cooperate.</a:t>
            </a:r>
            <a:endParaRPr lang="en-US" sz="1800" dirty="0"/>
          </a:p>
          <a:p>
            <a:pPr lvl="2"/>
            <a:r>
              <a:rPr lang="nl-NL" sz="1800" dirty="0"/>
              <a:t>In that sense SIMF is not a competitor to any existing OMG standard.</a:t>
            </a:r>
            <a:endParaRPr lang="en-US" sz="1800" dirty="0"/>
          </a:p>
          <a:p>
            <a:pPr lvl="2"/>
            <a:r>
              <a:rPr lang="nl-NL" sz="1800" dirty="0"/>
              <a:t>It is the aim of SIMF to extend the economic life of existing applications as well as to support new applications</a:t>
            </a:r>
            <a:endParaRPr lang="en-US" sz="1800" dirty="0"/>
          </a:p>
          <a:p>
            <a:pPr lvl="2"/>
            <a:r>
              <a:rPr lang="nl-NL" sz="1800" dirty="0"/>
              <a:t>It is the intention of the submission team to extensively test the proposed standard set of concepts and languages before submission and make the  test results available.</a:t>
            </a:r>
          </a:p>
          <a:p>
            <a:pPr lvl="2"/>
            <a:r>
              <a:rPr lang="nl-NL" sz="1800" dirty="0"/>
              <a:t>SIMF </a:t>
            </a:r>
            <a:r>
              <a:rPr lang="nl-NL" sz="1800" u="sng" dirty="0">
                <a:solidFill>
                  <a:srgbClr val="00B050"/>
                </a:solidFill>
              </a:rPr>
              <a:t>does</a:t>
            </a:r>
            <a:r>
              <a:rPr lang="nl-NL" sz="1800" dirty="0"/>
              <a:t> use conceptual models (reference models) as “pivot points” between different representations. </a:t>
            </a:r>
          </a:p>
          <a:p>
            <a:pPr lvl="2"/>
            <a:r>
              <a:rPr lang="nl-NL" sz="1800" dirty="0"/>
              <a:t>SIMF </a:t>
            </a:r>
            <a:r>
              <a:rPr lang="nl-NL" sz="1800" u="sng" dirty="0">
                <a:solidFill>
                  <a:srgbClr val="00B050"/>
                </a:solidFill>
              </a:rPr>
              <a:t>does</a:t>
            </a:r>
            <a:r>
              <a:rPr lang="nl-NL" sz="1800" dirty="0"/>
              <a:t> assume that </a:t>
            </a:r>
            <a:r>
              <a:rPr lang="nl-NL" sz="1800" u="sng" dirty="0"/>
              <a:t>some</a:t>
            </a:r>
            <a:r>
              <a:rPr lang="nl-NL" sz="1800" dirty="0"/>
              <a:t> concepts will be agreed on by </a:t>
            </a:r>
            <a:r>
              <a:rPr lang="nl-NL" sz="1800" u="sng" dirty="0"/>
              <a:t>some</a:t>
            </a:r>
            <a:r>
              <a:rPr lang="nl-NL" sz="1800" dirty="0"/>
              <a:t> communities as </a:t>
            </a:r>
            <a:r>
              <a:rPr lang="nl-NL" sz="1800" u="sng" dirty="0"/>
              <a:t>some</a:t>
            </a:r>
            <a:r>
              <a:rPr lang="nl-NL" sz="1800" dirty="0"/>
              <a:t> agreement is </a:t>
            </a:r>
            <a:r>
              <a:rPr lang="nl-NL" sz="1800" u="sng" dirty="0"/>
              <a:t>required</a:t>
            </a:r>
            <a:r>
              <a:rPr lang="nl-NL" sz="1800" dirty="0"/>
              <a:t> for </a:t>
            </a:r>
            <a:r>
              <a:rPr lang="nl-NL" sz="1800" u="sng" dirty="0"/>
              <a:t>any</a:t>
            </a:r>
            <a:r>
              <a:rPr lang="nl-NL" sz="1800" dirty="0"/>
              <a:t> communication.</a:t>
            </a:r>
          </a:p>
          <a:p>
            <a:pPr lvl="2"/>
            <a:r>
              <a:rPr lang="nl-NL" sz="1800" dirty="0"/>
              <a:t>SIMF </a:t>
            </a:r>
            <a:r>
              <a:rPr lang="nl-NL" sz="1800" u="sng" dirty="0">
                <a:solidFill>
                  <a:srgbClr val="FF0000"/>
                </a:solidFill>
              </a:rPr>
              <a:t>does not</a:t>
            </a:r>
            <a:r>
              <a:rPr lang="nl-NL" sz="1800" dirty="0">
                <a:solidFill>
                  <a:srgbClr val="FF0000"/>
                </a:solidFill>
              </a:rPr>
              <a:t> </a:t>
            </a:r>
            <a:r>
              <a:rPr lang="nl-NL" sz="1800" dirty="0"/>
              <a:t>assume any universal or all encompassing conceptual model</a:t>
            </a:r>
          </a:p>
          <a:p>
            <a:pPr lvl="2"/>
            <a:endParaRPr lang="en-US" sz="1800" dirty="0"/>
          </a:p>
          <a:p>
            <a:endParaRPr lang="en-US" dirty="0"/>
          </a:p>
        </p:txBody>
      </p:sp>
      <p:sp>
        <p:nvSpPr>
          <p:cNvPr id="3" name="Date Placeholder 2"/>
          <p:cNvSpPr>
            <a:spLocks noGrp="1"/>
          </p:cNvSpPr>
          <p:nvPr>
            <p:ph type="dt" sz="half" idx="14"/>
          </p:nvPr>
        </p:nvSpPr>
        <p:spPr/>
        <p:txBody>
          <a:bodyPr/>
          <a:lstStyle/>
          <a:p>
            <a:r>
              <a:rPr lang="en-US"/>
              <a:t>3/2014</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4</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SIMF Principles</a:t>
            </a:r>
          </a:p>
        </p:txBody>
      </p:sp>
    </p:spTree>
    <p:extLst>
      <p:ext uri="{BB962C8B-B14F-4D97-AF65-F5344CB8AC3E}">
        <p14:creationId xmlns:p14="http://schemas.microsoft.com/office/powerpoint/2010/main" val="209589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a:solidFill>
                  <a:srgbClr val="FFFF00"/>
                </a:solidFill>
              </a:rPr>
              <a:t>The conceptual pivoting approach</a:t>
            </a:r>
          </a:p>
          <a:p>
            <a:pPr marL="285750" indent="-285750">
              <a:buFont typeface="Arial" pitchFamily="34" charset="0"/>
              <a:buChar char="•"/>
            </a:pPr>
            <a:r>
              <a:rPr lang="en-US" dirty="0"/>
              <a:t>A common and growing approach to the data problem leverages abstraction: Defining a domain focused vocabulary with integrity rules and assertions as part of a </a:t>
            </a:r>
            <a:r>
              <a:rPr lang="en-US" dirty="0">
                <a:solidFill>
                  <a:srgbClr val="FFC000"/>
                </a:solidFill>
              </a:rPr>
              <a:t>conceptual model that captures domain semantics</a:t>
            </a:r>
            <a:r>
              <a:rPr lang="en-US" dirty="0"/>
              <a:t>.  Federation and integration is achieved by relating various logical and physical information structures to the conceptual model</a:t>
            </a:r>
          </a:p>
          <a:p>
            <a:pPr marL="285750" indent="-285750">
              <a:buFont typeface="Arial" pitchFamily="34" charset="0"/>
              <a:buChar char="•"/>
            </a:pPr>
            <a:r>
              <a:rPr lang="en-US" dirty="0"/>
              <a:t>Information federation and integration is achieved via a “</a:t>
            </a:r>
            <a:r>
              <a:rPr lang="en-US" dirty="0">
                <a:solidFill>
                  <a:srgbClr val="FFC000"/>
                </a:solidFill>
              </a:rPr>
              <a:t>pivot</a:t>
            </a:r>
            <a:r>
              <a:rPr lang="en-US" dirty="0"/>
              <a:t>” through this conceptual semantic layer</a:t>
            </a:r>
          </a:p>
          <a:p>
            <a:pPr marL="285750" indent="-285750">
              <a:buFont typeface="Arial" pitchFamily="34" charset="0"/>
              <a:buChar char="•"/>
            </a:pPr>
            <a:r>
              <a:rPr lang="en-US" dirty="0"/>
              <a:t>This approach is used, in part,  in existing standards such as CCTS (Core Components), ISO 20022 and is currently being utilized in OMG for finance.</a:t>
            </a:r>
          </a:p>
          <a:p>
            <a:pPr marL="285750" indent="-285750">
              <a:buFont typeface="Arial" pitchFamily="34" charset="0"/>
              <a:buChar char="•"/>
            </a:pPr>
            <a:r>
              <a:rPr lang="en-US" dirty="0"/>
              <a:t>In the majority of cases the “tool” used to represent these common semantics and links is a spreadsheet, but UML and OWL are also used.</a:t>
            </a:r>
          </a:p>
        </p:txBody>
      </p:sp>
      <p:sp>
        <p:nvSpPr>
          <p:cNvPr id="5" name="Title 4"/>
          <p:cNvSpPr>
            <a:spLocks noGrp="1"/>
          </p:cNvSpPr>
          <p:nvPr>
            <p:ph type="title"/>
          </p:nvPr>
        </p:nvSpPr>
        <p:spPr/>
        <p:txBody>
          <a:bodyPr>
            <a:normAutofit fontScale="90000"/>
          </a:bodyPr>
          <a:lstStyle/>
          <a:p>
            <a:r>
              <a:rPr lang="en-US" dirty="0"/>
              <a:t>Pivoting through a conceptual model</a:t>
            </a:r>
          </a:p>
        </p:txBody>
      </p:sp>
      <p:sp>
        <p:nvSpPr>
          <p:cNvPr id="2" name="Date Placeholder 1"/>
          <p:cNvSpPr>
            <a:spLocks noGrp="1"/>
          </p:cNvSpPr>
          <p:nvPr>
            <p:ph type="dt" sz="half" idx="14"/>
          </p:nvPr>
        </p:nvSpPr>
        <p:spPr/>
        <p:txBody>
          <a:bodyPr/>
          <a:lstStyle/>
          <a:p>
            <a:r>
              <a:rPr lang="en-US" dirty="0"/>
              <a:t>3/2014</a:t>
            </a:r>
          </a:p>
        </p:txBody>
      </p:sp>
      <p:sp>
        <p:nvSpPr>
          <p:cNvPr id="3" name="Footer Placeholder 2"/>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4" name="Slide Number Placeholder 3"/>
          <p:cNvSpPr>
            <a:spLocks noGrp="1"/>
          </p:cNvSpPr>
          <p:nvPr>
            <p:ph type="sldNum" sz="quarter" idx="15"/>
          </p:nvPr>
        </p:nvSpPr>
        <p:spPr/>
        <p:txBody>
          <a:bodyPr/>
          <a:lstStyle/>
          <a:p>
            <a:fld id="{987D7693-E132-40A2-A808-4CF056E677D9}" type="slidenum">
              <a:rPr lang="en-US" smtClean="0"/>
              <a:t>5</a:t>
            </a:fld>
            <a:endParaRPr lang="en-US" dirty="0"/>
          </a:p>
        </p:txBody>
      </p:sp>
    </p:spTree>
    <p:extLst>
      <p:ext uri="{BB962C8B-B14F-4D97-AF65-F5344CB8AC3E}">
        <p14:creationId xmlns:p14="http://schemas.microsoft.com/office/powerpoint/2010/main" val="274870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76500" y="4324713"/>
            <a:ext cx="7073415" cy="2563885"/>
            <a:chOff x="2476500" y="4324713"/>
            <a:chExt cx="7073415" cy="2563885"/>
          </a:xfrm>
        </p:grpSpPr>
        <p:grpSp>
          <p:nvGrpSpPr>
            <p:cNvPr id="2068" name="Group 2067"/>
            <p:cNvGrpSpPr/>
            <p:nvPr/>
          </p:nvGrpSpPr>
          <p:grpSpPr>
            <a:xfrm>
              <a:off x="2476500" y="4324713"/>
              <a:ext cx="7073415" cy="2319505"/>
              <a:chOff x="2476500" y="4324713"/>
              <a:chExt cx="7073415" cy="2319505"/>
            </a:xfrm>
          </p:grpSpPr>
          <p:sp>
            <p:nvSpPr>
              <p:cNvPr id="12" name="TextBox 11"/>
              <p:cNvSpPr txBox="1"/>
              <p:nvPr/>
            </p:nvSpPr>
            <p:spPr>
              <a:xfrm>
                <a:off x="5689819" y="4324713"/>
                <a:ext cx="3860096" cy="830997"/>
              </a:xfrm>
              <a:prstGeom prst="rect">
                <a:avLst/>
              </a:prstGeom>
              <a:solidFill>
                <a:srgbClr val="002060"/>
              </a:solidFill>
            </p:spPr>
            <p:txBody>
              <a:bodyPr wrap="none" rtlCol="0">
                <a:spAutoFit/>
              </a:bodyPr>
              <a:lstStyle/>
              <a:p>
                <a:r>
                  <a:rPr lang="en-US" sz="1200" dirty="0"/>
                  <a:t>&lt;</a:t>
                </a:r>
                <a:r>
                  <a:rPr lang="en-US" sz="1200" dirty="0" err="1"/>
                  <a:t>PersonType</a:t>
                </a:r>
                <a:r>
                  <a:rPr lang="en-US" sz="1200" dirty="0"/>
                  <a:t>&gt;</a:t>
                </a:r>
              </a:p>
              <a:p>
                <a:r>
                  <a:rPr lang="en-US" sz="1200" dirty="0"/>
                  <a:t>	&lt;</a:t>
                </a:r>
                <a:r>
                  <a:rPr lang="en-US" sz="1200" dirty="0" err="1"/>
                  <a:t>NameText</a:t>
                </a:r>
                <a:r>
                  <a:rPr lang="en-US" sz="1200" dirty="0"/>
                  <a:t>&gt;Cory B. Casanave&lt;/</a:t>
                </a:r>
                <a:r>
                  <a:rPr lang="en-US" sz="1200" dirty="0" err="1"/>
                  <a:t>NameText</a:t>
                </a:r>
                <a:r>
                  <a:rPr lang="en-US" sz="1200" dirty="0"/>
                  <a:t>&gt;</a:t>
                </a:r>
              </a:p>
              <a:p>
                <a:r>
                  <a:rPr lang="en-US" sz="1200" dirty="0"/>
                  <a:t>	&lt;Weight-LBS&gt;234&lt;/Weight-LBS&gt;</a:t>
                </a:r>
              </a:p>
              <a:p>
                <a:r>
                  <a:rPr lang="en-US" sz="1200" dirty="0"/>
                  <a:t>&lt;/</a:t>
                </a:r>
                <a:r>
                  <a:rPr lang="en-US" sz="1200" dirty="0" err="1"/>
                  <a:t>PersonType</a:t>
                </a:r>
                <a:r>
                  <a:rPr lang="en-US" sz="1200" dirty="0"/>
                  <a:t>&gt;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691" y="5468983"/>
                <a:ext cx="21812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5628218"/>
                <a:ext cx="24765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6284018" y="6431008"/>
              <a:ext cx="575799" cy="307777"/>
            </a:xfrm>
            <a:prstGeom prst="rect">
              <a:avLst/>
            </a:prstGeom>
            <a:noFill/>
          </p:spPr>
          <p:txBody>
            <a:bodyPr wrap="none" rtlCol="0">
              <a:spAutoFit/>
            </a:bodyPr>
            <a:lstStyle/>
            <a:p>
              <a:r>
                <a:rPr lang="en-US" sz="1400" dirty="0"/>
                <a:t>Excel</a:t>
              </a:r>
            </a:p>
          </p:txBody>
        </p:sp>
        <p:sp>
          <p:nvSpPr>
            <p:cNvPr id="23" name="TextBox 22"/>
            <p:cNvSpPr txBox="1"/>
            <p:nvPr/>
          </p:nvSpPr>
          <p:spPr>
            <a:xfrm>
              <a:off x="3324230" y="6580821"/>
              <a:ext cx="545342" cy="307777"/>
            </a:xfrm>
            <a:prstGeom prst="rect">
              <a:avLst/>
            </a:prstGeom>
            <a:noFill/>
          </p:spPr>
          <p:txBody>
            <a:bodyPr wrap="none" rtlCol="0">
              <a:spAutoFit/>
            </a:bodyPr>
            <a:lstStyle/>
            <a:p>
              <a:r>
                <a:rPr lang="en-US" sz="1400" dirty="0"/>
                <a:t>UML</a:t>
              </a:r>
            </a:p>
          </p:txBody>
        </p:sp>
        <p:sp>
          <p:nvSpPr>
            <p:cNvPr id="25" name="TextBox 24"/>
            <p:cNvSpPr txBox="1"/>
            <p:nvPr/>
          </p:nvSpPr>
          <p:spPr>
            <a:xfrm>
              <a:off x="7466810" y="5109535"/>
              <a:ext cx="529312" cy="307777"/>
            </a:xfrm>
            <a:prstGeom prst="rect">
              <a:avLst/>
            </a:prstGeom>
            <a:noFill/>
          </p:spPr>
          <p:txBody>
            <a:bodyPr wrap="none" rtlCol="0">
              <a:spAutoFit/>
            </a:bodyPr>
            <a:lstStyle/>
            <a:p>
              <a:r>
                <a:rPr lang="en-US" sz="1400" dirty="0"/>
                <a:t>XML</a:t>
              </a:r>
            </a:p>
          </p:txBody>
        </p:sp>
      </p:grpSp>
      <p:sp>
        <p:nvSpPr>
          <p:cNvPr id="7" name="Content Placeholder 6"/>
          <p:cNvSpPr>
            <a:spLocks noGrp="1"/>
          </p:cNvSpPr>
          <p:nvPr>
            <p:ph sz="quarter" idx="13"/>
          </p:nvPr>
        </p:nvSpPr>
        <p:spPr>
          <a:xfrm>
            <a:off x="352426" y="1463040"/>
            <a:ext cx="3886200" cy="4165178"/>
          </a:xfrm>
        </p:spPr>
        <p:txBody>
          <a:bodyPr>
            <a:normAutofit fontScale="85000" lnSpcReduction="10000"/>
          </a:bodyPr>
          <a:lstStyle/>
          <a:p>
            <a:r>
              <a:rPr lang="en-US" dirty="0"/>
              <a:t>There is an actual “Person”, Cory Casanave</a:t>
            </a:r>
          </a:p>
          <a:p>
            <a:pPr marL="285750" indent="-285750">
              <a:buFont typeface="Arial" pitchFamily="34" charset="0"/>
              <a:buChar char="•"/>
            </a:pPr>
            <a:r>
              <a:rPr lang="en-US" dirty="0"/>
              <a:t>There is a concept of this person shared in this room, right now</a:t>
            </a:r>
          </a:p>
          <a:p>
            <a:pPr marL="285750" indent="-285750">
              <a:buFont typeface="Arial" pitchFamily="34" charset="0"/>
              <a:buChar char="•"/>
            </a:pPr>
            <a:r>
              <a:rPr lang="en-US" dirty="0"/>
              <a:t>Here is one representation of him</a:t>
            </a:r>
          </a:p>
          <a:p>
            <a:pPr marL="285750" indent="-285750">
              <a:buFont typeface="Arial" pitchFamily="34" charset="0"/>
              <a:buChar char="•"/>
            </a:pPr>
            <a:r>
              <a:rPr lang="en-US" dirty="0"/>
              <a:t>“Person” is a shared concept, independent of data structures</a:t>
            </a:r>
          </a:p>
          <a:p>
            <a:pPr marL="285750" indent="-285750">
              <a:buFont typeface="Arial" pitchFamily="34" charset="0"/>
              <a:buChar char="•"/>
            </a:pPr>
            <a:r>
              <a:rPr lang="en-US" dirty="0"/>
              <a:t>There may also be shared agreement that Cory is a person and some other “facts”</a:t>
            </a:r>
          </a:p>
          <a:p>
            <a:pPr marL="457200" lvl="1" indent="-285750"/>
            <a:r>
              <a:rPr lang="en-US" dirty="0"/>
              <a:t>“Cory Casanave” is a name for this person</a:t>
            </a:r>
          </a:p>
          <a:p>
            <a:pPr marL="457200" lvl="1" indent="-285750"/>
            <a:r>
              <a:rPr lang="en-US" dirty="0"/>
              <a:t>He weighs 240 LBS</a:t>
            </a:r>
          </a:p>
          <a:p>
            <a:pPr marL="285750" indent="-285750">
              <a:buFont typeface="Arial" pitchFamily="34" charset="0"/>
              <a:buChar char="•"/>
            </a:pPr>
            <a:r>
              <a:rPr lang="en-US" dirty="0"/>
              <a:t>There are multiple data representations about Cory Casanave which may or may not agree</a:t>
            </a:r>
          </a:p>
          <a:p>
            <a:pPr marL="285750" indent="-285750">
              <a:buFont typeface="Arial" pitchFamily="34" charset="0"/>
              <a:buChar char="•"/>
            </a:pPr>
            <a:r>
              <a:rPr lang="en-US" dirty="0"/>
              <a:t>Those representations can be grounded in concepts (semantics), assisting federation</a:t>
            </a:r>
          </a:p>
        </p:txBody>
      </p:sp>
      <p:sp>
        <p:nvSpPr>
          <p:cNvPr id="6" name="Title 5"/>
          <p:cNvSpPr>
            <a:spLocks noGrp="1"/>
          </p:cNvSpPr>
          <p:nvPr>
            <p:ph type="title"/>
          </p:nvPr>
        </p:nvSpPr>
        <p:spPr/>
        <p:txBody>
          <a:bodyPr>
            <a:normAutofit fontScale="90000"/>
          </a:bodyPr>
          <a:lstStyle/>
          <a:p>
            <a:r>
              <a:rPr lang="en-US" dirty="0"/>
              <a:t>Example of “Pivoting” through a conceptual model</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960" y="1709389"/>
            <a:ext cx="1392324" cy="1908460"/>
          </a:xfrm>
          <a:prstGeom prst="rect">
            <a:avLst/>
          </a:prstGeom>
        </p:spPr>
      </p:pic>
      <p:sp>
        <p:nvSpPr>
          <p:cNvPr id="9" name="Right Arrow 8"/>
          <p:cNvSpPr/>
          <p:nvPr/>
        </p:nvSpPr>
        <p:spPr>
          <a:xfrm>
            <a:off x="3429000" y="2309307"/>
            <a:ext cx="3886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4665558" y="1253840"/>
            <a:ext cx="1828800" cy="990600"/>
          </a:xfrm>
          <a:prstGeom prst="cloudCallout">
            <a:avLst>
              <a:gd name="adj1" fmla="val -83690"/>
              <a:gd name="adj2" fmla="val 1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a:t>
            </a:r>
          </a:p>
          <a:p>
            <a:pPr algn="ctr"/>
            <a:r>
              <a:rPr lang="en-US" sz="1400" dirty="0"/>
              <a:t>“Cory Casanave”</a:t>
            </a:r>
          </a:p>
        </p:txBody>
      </p:sp>
      <p:sp>
        <p:nvSpPr>
          <p:cNvPr id="11" name="Cloud Callout 10"/>
          <p:cNvSpPr/>
          <p:nvPr/>
        </p:nvSpPr>
        <p:spPr>
          <a:xfrm>
            <a:off x="4800600" y="2703370"/>
            <a:ext cx="1828800" cy="990600"/>
          </a:xfrm>
          <a:prstGeom prst="cloudCallout">
            <a:avLst>
              <a:gd name="adj1" fmla="val -138087"/>
              <a:gd name="adj2" fmla="val -24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 a</a:t>
            </a:r>
          </a:p>
          <a:p>
            <a:pPr algn="ctr"/>
            <a:r>
              <a:rPr lang="en-US" sz="1400" dirty="0"/>
              <a:t>“Person”</a:t>
            </a:r>
          </a:p>
        </p:txBody>
      </p:sp>
      <p:grpSp>
        <p:nvGrpSpPr>
          <p:cNvPr id="2067" name="Group 2066"/>
          <p:cNvGrpSpPr/>
          <p:nvPr/>
        </p:nvGrpSpPr>
        <p:grpSpPr>
          <a:xfrm>
            <a:off x="3886200" y="1310478"/>
            <a:ext cx="3772716" cy="5214363"/>
            <a:chOff x="3886200" y="1310478"/>
            <a:chExt cx="3772716" cy="5214363"/>
          </a:xfrm>
        </p:grpSpPr>
        <p:cxnSp>
          <p:nvCxnSpPr>
            <p:cNvPr id="14" name="Straight Arrow Connector 13"/>
            <p:cNvCxnSpPr>
              <a:endCxn id="11" idx="1"/>
            </p:cNvCxnSpPr>
            <p:nvPr/>
          </p:nvCxnSpPr>
          <p:spPr>
            <a:xfrm flipH="1" flipV="1">
              <a:off x="5715000" y="3692915"/>
              <a:ext cx="457200" cy="72668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2200" y="2136466"/>
              <a:ext cx="609600" cy="235933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509181" y="3617849"/>
              <a:ext cx="399703" cy="217335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545580" y="1811225"/>
              <a:ext cx="769620" cy="43321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886200" y="2136466"/>
              <a:ext cx="914400" cy="371899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576353" y="3600042"/>
              <a:ext cx="814253" cy="226412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060" idx="3"/>
              <a:endCxn id="10" idx="3"/>
            </p:cNvCxnSpPr>
            <p:nvPr/>
          </p:nvCxnSpPr>
          <p:spPr>
            <a:xfrm flipH="1" flipV="1">
              <a:off x="5579958" y="1310478"/>
              <a:ext cx="2078958" cy="5029697"/>
            </a:xfrm>
            <a:prstGeom prst="curvedConnector4">
              <a:avLst>
                <a:gd name="adj1" fmla="val -64614"/>
                <a:gd name="adj2" fmla="val 10567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60" name="TextBox 2059"/>
            <p:cNvSpPr txBox="1"/>
            <p:nvPr/>
          </p:nvSpPr>
          <p:spPr>
            <a:xfrm>
              <a:off x="7413336" y="6155509"/>
              <a:ext cx="245580" cy="369332"/>
            </a:xfrm>
            <a:prstGeom prst="rect">
              <a:avLst/>
            </a:prstGeom>
            <a:noFill/>
          </p:spPr>
          <p:txBody>
            <a:bodyPr wrap="none" rtlCol="0">
              <a:spAutoFit/>
            </a:bodyPr>
            <a:lstStyle/>
            <a:p>
              <a:r>
                <a:rPr lang="en-US" dirty="0"/>
                <a:t>.</a:t>
              </a:r>
            </a:p>
          </p:txBody>
        </p:sp>
      </p:grpSp>
      <p:sp>
        <p:nvSpPr>
          <p:cNvPr id="4" name="Right Arrow 3"/>
          <p:cNvSpPr/>
          <p:nvPr/>
        </p:nvSpPr>
        <p:spPr>
          <a:xfrm>
            <a:off x="12032" y="5867733"/>
            <a:ext cx="1905000" cy="575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Representations</a:t>
            </a:r>
          </a:p>
        </p:txBody>
      </p:sp>
      <p:sp>
        <p:nvSpPr>
          <p:cNvPr id="8" name="Date Placeholder 7"/>
          <p:cNvSpPr>
            <a:spLocks noGrp="1"/>
          </p:cNvSpPr>
          <p:nvPr>
            <p:ph type="dt" sz="half" idx="15"/>
          </p:nvPr>
        </p:nvSpPr>
        <p:spPr/>
        <p:txBody>
          <a:bodyPr/>
          <a:lstStyle/>
          <a:p>
            <a:r>
              <a:rPr lang="en-US" dirty="0"/>
              <a:t>3/2014</a:t>
            </a:r>
          </a:p>
        </p:txBody>
      </p:sp>
      <p:sp>
        <p:nvSpPr>
          <p:cNvPr id="13" name="Footer Placeholder 12"/>
          <p:cNvSpPr>
            <a:spLocks noGrp="1"/>
          </p:cNvSpPr>
          <p:nvPr>
            <p:ph type="ftr" sz="quarter" idx="17"/>
          </p:nvPr>
        </p:nvSpPr>
        <p:spPr/>
        <p:txBody>
          <a:bodyPr>
            <a:normAutofit fontScale="77500" lnSpcReduction="20000"/>
          </a:bodyPr>
          <a:lstStyle/>
          <a:p>
            <a:r>
              <a:rPr lang="en-US" dirty="0"/>
              <a:t>Copyright (c) 2012-2014 Data Access Technologies, Inc. as Model Driven Solutions</a:t>
            </a:r>
          </a:p>
        </p:txBody>
      </p:sp>
      <p:sp>
        <p:nvSpPr>
          <p:cNvPr id="15" name="Slide Number Placeholder 14"/>
          <p:cNvSpPr>
            <a:spLocks noGrp="1"/>
          </p:cNvSpPr>
          <p:nvPr>
            <p:ph type="sldNum" sz="quarter" idx="16"/>
          </p:nvPr>
        </p:nvSpPr>
        <p:spPr/>
        <p:txBody>
          <a:bodyPr/>
          <a:lstStyle/>
          <a:p>
            <a:fld id="{987D7693-E132-40A2-A808-4CF056E677D9}" type="slidenum">
              <a:rPr lang="en-US" smtClean="0"/>
              <a:t>6</a:t>
            </a:fld>
            <a:endParaRPr lang="en-US" dirty="0"/>
          </a:p>
        </p:txBody>
      </p:sp>
    </p:spTree>
    <p:extLst>
      <p:ext uri="{BB962C8B-B14F-4D97-AF65-F5344CB8AC3E}">
        <p14:creationId xmlns:p14="http://schemas.microsoft.com/office/powerpoint/2010/main" val="165862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2067"/>
                                        </p:tgtEl>
                                        <p:attrNameLst>
                                          <p:attrName>style.visibility</p:attrName>
                                        </p:attrNameLst>
                                      </p:cBhvr>
                                      <p:to>
                                        <p:strVal val="visible"/>
                                      </p:to>
                                    </p:set>
                                    <p:anim calcmode="lin" valueType="num">
                                      <p:cBhvr additive="base">
                                        <p:cTn id="18" dur="500" fill="hold"/>
                                        <p:tgtEl>
                                          <p:spTgt spid="2067"/>
                                        </p:tgtEl>
                                        <p:attrNameLst>
                                          <p:attrName>ppt_x</p:attrName>
                                        </p:attrNameLst>
                                      </p:cBhvr>
                                      <p:tavLst>
                                        <p:tav tm="0">
                                          <p:val>
                                            <p:strVal val="1+#ppt_w/2"/>
                                          </p:val>
                                        </p:tav>
                                        <p:tav tm="100000">
                                          <p:val>
                                            <p:strVal val="#ppt_x"/>
                                          </p:val>
                                        </p:tav>
                                      </p:tavLst>
                                    </p:anim>
                                    <p:anim calcmode="lin" valueType="num">
                                      <p:cBhvr additive="base">
                                        <p:cTn id="19" dur="500" fill="hold"/>
                                        <p:tgtEl>
                                          <p:spTgt spid="2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3"/>
          <p:cNvSpPr>
            <a:spLocks noGrp="1"/>
          </p:cNvSpPr>
          <p:nvPr>
            <p:ph type="title"/>
          </p:nvPr>
        </p:nvSpPr>
        <p:spPr/>
        <p:txBody>
          <a:bodyPr/>
          <a:lstStyle/>
          <a:p>
            <a:r>
              <a:rPr lang="en-US" dirty="0"/>
              <a:t>SIMF Architecture</a:t>
            </a:r>
          </a:p>
        </p:txBody>
      </p:sp>
      <p:sp>
        <p:nvSpPr>
          <p:cNvPr id="6" name="Rounded Rectangle 5"/>
          <p:cNvSpPr/>
          <p:nvPr/>
        </p:nvSpPr>
        <p:spPr>
          <a:xfrm>
            <a:off x="458788" y="1524000"/>
            <a:ext cx="561975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rot="16200000">
            <a:off x="382588" y="1943100"/>
            <a:ext cx="1447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Conceptual Domain Models</a:t>
            </a:r>
          </a:p>
        </p:txBody>
      </p:sp>
      <p:sp>
        <p:nvSpPr>
          <p:cNvPr id="8" name="Rounded Rectangle 7"/>
          <p:cNvSpPr/>
          <p:nvPr/>
        </p:nvSpPr>
        <p:spPr>
          <a:xfrm>
            <a:off x="468313" y="3305175"/>
            <a:ext cx="5610225"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rot="16200000">
            <a:off x="392113" y="3724275"/>
            <a:ext cx="1447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Logical Information</a:t>
            </a:r>
          </a:p>
          <a:p>
            <a:pPr algn="ctr" fontAlgn="auto">
              <a:spcBef>
                <a:spcPts val="0"/>
              </a:spcBef>
              <a:spcAft>
                <a:spcPts val="0"/>
              </a:spcAft>
              <a:defRPr/>
            </a:pPr>
            <a:r>
              <a:rPr lang="en-US" dirty="0"/>
              <a:t>Models</a:t>
            </a:r>
          </a:p>
        </p:txBody>
      </p:sp>
      <p:sp>
        <p:nvSpPr>
          <p:cNvPr id="10" name="Rounded Rectangle 9"/>
          <p:cNvSpPr/>
          <p:nvPr/>
        </p:nvSpPr>
        <p:spPr>
          <a:xfrm>
            <a:off x="458788" y="5072063"/>
            <a:ext cx="5619750" cy="1676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rot="16200000">
            <a:off x="382588" y="5491163"/>
            <a:ext cx="1447800" cy="838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rPr>
              <a:t>Physical Data Schema</a:t>
            </a:r>
          </a:p>
        </p:txBody>
      </p:sp>
      <p:sp>
        <p:nvSpPr>
          <p:cNvPr id="14" name="Oval 13"/>
          <p:cNvSpPr/>
          <p:nvPr/>
        </p:nvSpPr>
        <p:spPr>
          <a:xfrm>
            <a:off x="2159000" y="2209800"/>
            <a:ext cx="10810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2974975" y="1728788"/>
            <a:ext cx="12334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Kernel</a:t>
            </a:r>
          </a:p>
        </p:txBody>
      </p:sp>
      <p:sp>
        <p:nvSpPr>
          <p:cNvPr id="17" name="Oval 16"/>
          <p:cNvSpPr/>
          <p:nvPr/>
        </p:nvSpPr>
        <p:spPr>
          <a:xfrm>
            <a:off x="3568700" y="2395538"/>
            <a:ext cx="10810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Oval 17"/>
          <p:cNvSpPr/>
          <p:nvPr/>
        </p:nvSpPr>
        <p:spPr>
          <a:xfrm>
            <a:off x="4745038" y="1905000"/>
            <a:ext cx="995362" cy="461963"/>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1701800" y="3762375"/>
            <a:ext cx="1081088"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Oval 22"/>
          <p:cNvSpPr/>
          <p:nvPr/>
        </p:nvSpPr>
        <p:spPr>
          <a:xfrm>
            <a:off x="2006600" y="4067175"/>
            <a:ext cx="1081088"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a:xfrm>
            <a:off x="3132138" y="37671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3284538" y="39195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Oval 25"/>
          <p:cNvSpPr/>
          <p:nvPr/>
        </p:nvSpPr>
        <p:spPr>
          <a:xfrm>
            <a:off x="3436938" y="40719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4592638" y="3762375"/>
            <a:ext cx="995362" cy="4619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4897438" y="4067175"/>
            <a:ext cx="995362" cy="4619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1741488" y="56054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Oval 30"/>
          <p:cNvSpPr/>
          <p:nvPr/>
        </p:nvSpPr>
        <p:spPr>
          <a:xfrm>
            <a:off x="1893888" y="57578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Oval 31"/>
          <p:cNvSpPr/>
          <p:nvPr/>
        </p:nvSpPr>
        <p:spPr>
          <a:xfrm>
            <a:off x="2046288" y="59102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Oval 32"/>
          <p:cNvSpPr/>
          <p:nvPr/>
        </p:nvSpPr>
        <p:spPr>
          <a:xfrm>
            <a:off x="3173413" y="56102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Oval 33"/>
          <p:cNvSpPr/>
          <p:nvPr/>
        </p:nvSpPr>
        <p:spPr>
          <a:xfrm>
            <a:off x="3325813" y="57626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Oval 34"/>
          <p:cNvSpPr/>
          <p:nvPr/>
        </p:nvSpPr>
        <p:spPr>
          <a:xfrm>
            <a:off x="3478213" y="59150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Oval 35"/>
          <p:cNvSpPr/>
          <p:nvPr/>
        </p:nvSpPr>
        <p:spPr>
          <a:xfrm>
            <a:off x="4632325" y="56054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4784725" y="57578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Oval 37"/>
          <p:cNvSpPr/>
          <p:nvPr/>
        </p:nvSpPr>
        <p:spPr>
          <a:xfrm>
            <a:off x="4937125" y="59102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0" name="Straight Arrow Connector 39"/>
          <p:cNvCxnSpPr>
            <a:stCxn id="17" idx="2"/>
            <a:endCxn id="14" idx="6"/>
          </p:cNvCxnSpPr>
          <p:nvPr/>
        </p:nvCxnSpPr>
        <p:spPr>
          <a:xfrm flipH="1" flipV="1">
            <a:off x="3240088" y="2438400"/>
            <a:ext cx="328612" cy="18573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3"/>
            <a:endCxn id="17" idx="6"/>
          </p:cNvCxnSpPr>
          <p:nvPr/>
        </p:nvCxnSpPr>
        <p:spPr>
          <a:xfrm flipH="1">
            <a:off x="4649788" y="2298700"/>
            <a:ext cx="239712" cy="32543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4" idx="4"/>
            <a:endCxn id="25" idx="0"/>
          </p:cNvCxnSpPr>
          <p:nvPr/>
        </p:nvCxnSpPr>
        <p:spPr>
          <a:xfrm>
            <a:off x="2698750" y="2667000"/>
            <a:ext cx="1127125" cy="1252538"/>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7" idx="4"/>
          </p:cNvCxnSpPr>
          <p:nvPr/>
        </p:nvCxnSpPr>
        <p:spPr>
          <a:xfrm flipH="1">
            <a:off x="3865563" y="2852738"/>
            <a:ext cx="242887" cy="102393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3"/>
          </p:cNvCxnSpPr>
          <p:nvPr/>
        </p:nvCxnSpPr>
        <p:spPr>
          <a:xfrm>
            <a:off x="2316163" y="2600325"/>
            <a:ext cx="77787" cy="13144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8" idx="4"/>
            <a:endCxn id="27" idx="0"/>
          </p:cNvCxnSpPr>
          <p:nvPr/>
        </p:nvCxnSpPr>
        <p:spPr>
          <a:xfrm flipH="1">
            <a:off x="5089525" y="2366963"/>
            <a:ext cx="152400" cy="1395412"/>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1" idx="1"/>
            <a:endCxn id="23" idx="1"/>
          </p:cNvCxnSpPr>
          <p:nvPr/>
        </p:nvCxnSpPr>
        <p:spPr>
          <a:xfrm>
            <a:off x="1858963" y="3829050"/>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4" idx="1"/>
            <a:endCxn id="26" idx="1"/>
          </p:cNvCxnSpPr>
          <p:nvPr/>
        </p:nvCxnSpPr>
        <p:spPr>
          <a:xfrm>
            <a:off x="3290888" y="3833813"/>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7" idx="1"/>
            <a:endCxn id="29" idx="1"/>
          </p:cNvCxnSpPr>
          <p:nvPr/>
        </p:nvCxnSpPr>
        <p:spPr>
          <a:xfrm>
            <a:off x="4737100" y="3830638"/>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7" idx="2"/>
            <a:endCxn id="26" idx="7"/>
          </p:cNvCxnSpPr>
          <p:nvPr/>
        </p:nvCxnSpPr>
        <p:spPr>
          <a:xfrm flipH="1">
            <a:off x="4359275" y="3992563"/>
            <a:ext cx="233363" cy="1460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5" idx="2"/>
            <a:endCxn id="23" idx="7"/>
          </p:cNvCxnSpPr>
          <p:nvPr/>
        </p:nvCxnSpPr>
        <p:spPr>
          <a:xfrm flipH="1" flipV="1">
            <a:off x="2928938" y="4133850"/>
            <a:ext cx="355600" cy="14288"/>
          </a:xfrm>
          <a:prstGeom prst="straightConnector1">
            <a:avLst/>
          </a:prstGeom>
          <a:ln w="254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31" idx="0"/>
          </p:cNvCxnSpPr>
          <p:nvPr/>
        </p:nvCxnSpPr>
        <p:spPr>
          <a:xfrm flipH="1">
            <a:off x="2435225" y="4529138"/>
            <a:ext cx="111125" cy="1228725"/>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3" idx="5"/>
          </p:cNvCxnSpPr>
          <p:nvPr/>
        </p:nvCxnSpPr>
        <p:spPr>
          <a:xfrm>
            <a:off x="2928938" y="4457700"/>
            <a:ext cx="744537" cy="1376363"/>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34" idx="0"/>
          </p:cNvCxnSpPr>
          <p:nvPr/>
        </p:nvCxnSpPr>
        <p:spPr>
          <a:xfrm flipH="1">
            <a:off x="3865563" y="4529138"/>
            <a:ext cx="76200" cy="123348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9" idx="4"/>
            <a:endCxn id="38" idx="0"/>
          </p:cNvCxnSpPr>
          <p:nvPr/>
        </p:nvCxnSpPr>
        <p:spPr>
          <a:xfrm>
            <a:off x="5394325" y="4529138"/>
            <a:ext cx="41275" cy="1381125"/>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27" idx="3"/>
            <a:endCxn id="37" idx="1"/>
          </p:cNvCxnSpPr>
          <p:nvPr/>
        </p:nvCxnSpPr>
        <p:spPr>
          <a:xfrm>
            <a:off x="4737100" y="4156075"/>
            <a:ext cx="193675" cy="16700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26" idx="3"/>
          </p:cNvCxnSpPr>
          <p:nvPr/>
        </p:nvCxnSpPr>
        <p:spPr>
          <a:xfrm flipH="1">
            <a:off x="2587625" y="4462463"/>
            <a:ext cx="1008063" cy="1447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381" name="TextBox 114"/>
          <p:cNvSpPr txBox="1">
            <a:spLocks noChangeArrowheads="1"/>
          </p:cNvSpPr>
          <p:nvPr/>
        </p:nvSpPr>
        <p:spPr bwMode="auto">
          <a:xfrm>
            <a:off x="6240463" y="1524000"/>
            <a:ext cx="2767012" cy="1323439"/>
          </a:xfrm>
          <a:prstGeom prst="rect">
            <a:avLst/>
          </a:prstGeom>
          <a:noFill/>
          <a:ln w="9525">
            <a:noFill/>
            <a:miter lim="800000"/>
            <a:headEnd/>
            <a:tailEnd/>
          </a:ln>
        </p:spPr>
        <p:txBody>
          <a:bodyPr>
            <a:spAutoFit/>
          </a:bodyPr>
          <a:lstStyle/>
          <a:p>
            <a:r>
              <a:rPr lang="en-US" sz="1600" dirty="0">
                <a:latin typeface="Calibri" pitchFamily="34" charset="0"/>
              </a:rPr>
              <a:t>Subject focused conceptual models define the concepts, predicates, integrity rules and terms </a:t>
            </a:r>
            <a:r>
              <a:rPr lang="en-US" sz="1600" dirty="0">
                <a:solidFill>
                  <a:srgbClr val="00B050"/>
                </a:solidFill>
                <a:latin typeface="Calibri" pitchFamily="34" charset="0"/>
              </a:rPr>
              <a:t>of a domain </a:t>
            </a:r>
            <a:r>
              <a:rPr lang="en-US" sz="1600" dirty="0">
                <a:latin typeface="Calibri" pitchFamily="34" charset="0"/>
              </a:rPr>
              <a:t>that can be related to each other</a:t>
            </a:r>
          </a:p>
        </p:txBody>
      </p:sp>
      <p:sp>
        <p:nvSpPr>
          <p:cNvPr id="116" name="Left Bracket 115"/>
          <p:cNvSpPr/>
          <p:nvPr/>
        </p:nvSpPr>
        <p:spPr>
          <a:xfrm>
            <a:off x="134938" y="1638300"/>
            <a:ext cx="552450" cy="3548063"/>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383" name="TextBox 116"/>
          <p:cNvSpPr txBox="1">
            <a:spLocks noChangeArrowheads="1"/>
          </p:cNvSpPr>
          <p:nvPr/>
        </p:nvSpPr>
        <p:spPr bwMode="auto">
          <a:xfrm rot="-5400000">
            <a:off x="-358775" y="3125788"/>
            <a:ext cx="1265237" cy="369888"/>
          </a:xfrm>
          <a:prstGeom prst="rect">
            <a:avLst/>
          </a:prstGeom>
          <a:noFill/>
          <a:ln w="9525">
            <a:noFill/>
            <a:miter lim="800000"/>
            <a:headEnd/>
            <a:tailEnd/>
          </a:ln>
        </p:spPr>
        <p:txBody>
          <a:bodyPr wrap="none">
            <a:spAutoFit/>
          </a:bodyPr>
          <a:lstStyle/>
          <a:p>
            <a:r>
              <a:rPr lang="en-US">
                <a:latin typeface="Calibri" pitchFamily="34" charset="0"/>
              </a:rPr>
              <a:t>SIMF Scope</a:t>
            </a:r>
          </a:p>
        </p:txBody>
      </p:sp>
      <p:sp>
        <p:nvSpPr>
          <p:cNvPr id="14384" name="TextBox 117"/>
          <p:cNvSpPr txBox="1">
            <a:spLocks noChangeArrowheads="1"/>
          </p:cNvSpPr>
          <p:nvPr/>
        </p:nvSpPr>
        <p:spPr bwMode="auto">
          <a:xfrm>
            <a:off x="6240463" y="3386138"/>
            <a:ext cx="2767012" cy="1569660"/>
          </a:xfrm>
          <a:prstGeom prst="rect">
            <a:avLst/>
          </a:prstGeom>
          <a:noFill/>
          <a:ln w="9525">
            <a:noFill/>
            <a:miter lim="800000"/>
            <a:headEnd/>
            <a:tailEnd/>
          </a:ln>
        </p:spPr>
        <p:txBody>
          <a:bodyPr>
            <a:spAutoFit/>
          </a:bodyPr>
          <a:lstStyle/>
          <a:p>
            <a:r>
              <a:rPr lang="en-US" sz="1600" dirty="0">
                <a:solidFill>
                  <a:srgbClr val="00B050"/>
                </a:solidFill>
                <a:latin typeface="Calibri" pitchFamily="34" charset="0"/>
              </a:rPr>
              <a:t>Solution focused </a:t>
            </a:r>
            <a:r>
              <a:rPr lang="en-US" sz="1600" dirty="0">
                <a:latin typeface="Calibri" pitchFamily="34" charset="0"/>
              </a:rPr>
              <a:t>logical information  elements represent </a:t>
            </a:r>
            <a:r>
              <a:rPr lang="en-US" sz="1600" dirty="0">
                <a:solidFill>
                  <a:srgbClr val="00B050"/>
                </a:solidFill>
                <a:latin typeface="Calibri" pitchFamily="34" charset="0"/>
              </a:rPr>
              <a:t>information  structures </a:t>
            </a:r>
            <a:r>
              <a:rPr lang="en-US" sz="1600" dirty="0">
                <a:latin typeface="Calibri" pitchFamily="34" charset="0"/>
              </a:rPr>
              <a:t>and integrity rules that can use and extend other information</a:t>
            </a:r>
          </a:p>
        </p:txBody>
      </p:sp>
      <p:sp>
        <p:nvSpPr>
          <p:cNvPr id="14385" name="TextBox 118"/>
          <p:cNvSpPr txBox="1">
            <a:spLocks noChangeArrowheads="1"/>
          </p:cNvSpPr>
          <p:nvPr/>
        </p:nvSpPr>
        <p:spPr bwMode="auto">
          <a:xfrm>
            <a:off x="6240463" y="5172075"/>
            <a:ext cx="2767012" cy="1323439"/>
          </a:xfrm>
          <a:prstGeom prst="rect">
            <a:avLst/>
          </a:prstGeom>
          <a:noFill/>
          <a:ln w="9525">
            <a:noFill/>
            <a:miter lim="800000"/>
            <a:headEnd/>
            <a:tailEnd/>
          </a:ln>
        </p:spPr>
        <p:txBody>
          <a:bodyPr>
            <a:spAutoFit/>
          </a:bodyPr>
          <a:lstStyle/>
          <a:p>
            <a:r>
              <a:rPr lang="en-US" sz="1600" dirty="0">
                <a:solidFill>
                  <a:srgbClr val="00B050"/>
                </a:solidFill>
                <a:latin typeface="Calibri" pitchFamily="34" charset="0"/>
              </a:rPr>
              <a:t>Technology focused </a:t>
            </a:r>
            <a:r>
              <a:rPr lang="en-US" sz="1600" dirty="0">
                <a:latin typeface="Calibri" pitchFamily="34" charset="0"/>
              </a:rPr>
              <a:t>physical data schema are grounded in logical data models which define their context and semantics</a:t>
            </a:r>
          </a:p>
        </p:txBody>
      </p:sp>
      <p:cxnSp>
        <p:nvCxnSpPr>
          <p:cNvPr id="54" name="Straight Arrow Connector 53"/>
          <p:cNvCxnSpPr>
            <a:stCxn id="15" idx="3"/>
            <a:endCxn id="14" idx="0"/>
          </p:cNvCxnSpPr>
          <p:nvPr/>
        </p:nvCxnSpPr>
        <p:spPr>
          <a:xfrm flipH="1">
            <a:off x="2698750" y="2119313"/>
            <a:ext cx="457200" cy="9048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5" idx="6"/>
            <a:endCxn id="18" idx="2"/>
          </p:cNvCxnSpPr>
          <p:nvPr/>
        </p:nvCxnSpPr>
        <p:spPr>
          <a:xfrm>
            <a:off x="4208463" y="1957388"/>
            <a:ext cx="536575" cy="177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4"/>
            <a:endCxn id="17" idx="1"/>
          </p:cNvCxnSpPr>
          <p:nvPr/>
        </p:nvCxnSpPr>
        <p:spPr>
          <a:xfrm>
            <a:off x="3592513" y="2185988"/>
            <a:ext cx="133350" cy="276225"/>
          </a:xfrm>
          <a:prstGeom prst="straightConnector1">
            <a:avLst/>
          </a:prstGeom>
          <a:ln w="254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15" idx="2"/>
            <a:endCxn id="15" idx="1"/>
          </p:cNvCxnSpPr>
          <p:nvPr/>
        </p:nvCxnSpPr>
        <p:spPr>
          <a:xfrm rot="10800000" flipH="1">
            <a:off x="2974975" y="1795463"/>
            <a:ext cx="180975" cy="161925"/>
          </a:xfrm>
          <a:prstGeom prst="curvedConnector4">
            <a:avLst>
              <a:gd name="adj1" fmla="val -126550"/>
              <a:gd name="adj2" fmla="val 194454"/>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Rounded Rectangular Callout 1"/>
          <p:cNvSpPr/>
          <p:nvPr/>
        </p:nvSpPr>
        <p:spPr>
          <a:xfrm>
            <a:off x="5394325" y="431157"/>
            <a:ext cx="2144712" cy="685800"/>
          </a:xfrm>
          <a:prstGeom prst="wedgeRoundRectCallout">
            <a:avLst>
              <a:gd name="adj1" fmla="val -91977"/>
              <a:gd name="adj2" fmla="val 178956"/>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Bridging Relations</a:t>
            </a:r>
          </a:p>
        </p:txBody>
      </p:sp>
      <p:sp>
        <p:nvSpPr>
          <p:cNvPr id="3" name="Date Placeholder 2"/>
          <p:cNvSpPr>
            <a:spLocks noGrp="1"/>
          </p:cNvSpPr>
          <p:nvPr>
            <p:ph type="dt" sz="half" idx="10"/>
          </p:nvPr>
        </p:nvSpPr>
        <p:spPr/>
        <p:txBody>
          <a:bodyPr/>
          <a:lstStyle/>
          <a:p>
            <a:r>
              <a:rPr lang="en-US" dirty="0"/>
              <a:t>3/2014</a:t>
            </a:r>
          </a:p>
        </p:txBody>
      </p:sp>
      <p:sp>
        <p:nvSpPr>
          <p:cNvPr id="4" name="Footer Placeholder 3"/>
          <p:cNvSpPr>
            <a:spLocks noGrp="1"/>
          </p:cNvSpPr>
          <p:nvPr>
            <p:ph type="ftr" sz="quarter" idx="12"/>
          </p:nvPr>
        </p:nvSpPr>
        <p:spPr/>
        <p:txBody>
          <a:bodyPr>
            <a:normAutofit fontScale="77500" lnSpcReduction="20000"/>
          </a:bodyPr>
          <a:lstStyle/>
          <a:p>
            <a:r>
              <a:rPr lang="en-US" dirty="0"/>
              <a:t>Copyright (c) 2012-2014 Data Access Technologies, Inc. as Model Driven Solutions</a:t>
            </a:r>
          </a:p>
        </p:txBody>
      </p:sp>
      <p:sp>
        <p:nvSpPr>
          <p:cNvPr id="5" name="Slide Number Placeholder 4"/>
          <p:cNvSpPr>
            <a:spLocks noGrp="1"/>
          </p:cNvSpPr>
          <p:nvPr>
            <p:ph type="sldNum" sz="quarter" idx="11"/>
          </p:nvPr>
        </p:nvSpPr>
        <p:spPr/>
        <p:txBody>
          <a:bodyPr/>
          <a:lstStyle/>
          <a:p>
            <a:fld id="{987D7693-E132-40A2-A808-4CF056E677D9}" type="slidenum">
              <a:rPr lang="en-US" smtClean="0"/>
              <a:t>7</a:t>
            </a:fld>
            <a:endParaRPr lang="en-US" dirty="0"/>
          </a:p>
        </p:txBody>
      </p:sp>
    </p:spTree>
    <p:extLst>
      <p:ext uri="{BB962C8B-B14F-4D97-AF65-F5344CB8AC3E}">
        <p14:creationId xmlns:p14="http://schemas.microsoft.com/office/powerpoint/2010/main" val="201241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5/22/2016</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8</a:t>
            </a:fld>
            <a:endParaRPr lang="en-US"/>
          </a:p>
        </p:txBody>
      </p:sp>
      <p:sp>
        <p:nvSpPr>
          <p:cNvPr id="4" name="Footer Placeholder 3"/>
          <p:cNvSpPr>
            <a:spLocks noGrp="1"/>
          </p:cNvSpPr>
          <p:nvPr>
            <p:ph type="ftr" sz="quarter" idx="12"/>
          </p:nvPr>
        </p:nvSpPr>
        <p:spPr/>
        <p:txBody>
          <a:bodyPr/>
          <a:lstStyle/>
          <a:p>
            <a:r>
              <a:rPr lang="en-US"/>
              <a:t>Threat &amp; Risk</a:t>
            </a:r>
          </a:p>
        </p:txBody>
      </p:sp>
      <p:sp>
        <p:nvSpPr>
          <p:cNvPr id="5" name="Title 4"/>
          <p:cNvSpPr>
            <a:spLocks noGrp="1"/>
          </p:cNvSpPr>
          <p:nvPr>
            <p:ph type="title"/>
          </p:nvPr>
        </p:nvSpPr>
        <p:spPr/>
        <p:txBody>
          <a:bodyPr>
            <a:normAutofit fontScale="90000"/>
          </a:bodyPr>
          <a:lstStyle/>
          <a:p>
            <a:r>
              <a:rPr lang="en-US" dirty="0"/>
              <a:t>SIMF Components – conceptual models and mappings</a:t>
            </a:r>
          </a:p>
        </p:txBody>
      </p:sp>
      <p:sp>
        <p:nvSpPr>
          <p:cNvPr id="6" name="Rounded Rectangle 5"/>
          <p:cNvSpPr/>
          <p:nvPr/>
        </p:nvSpPr>
        <p:spPr>
          <a:xfrm>
            <a:off x="104122" y="396846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UML Profile</a:t>
            </a:r>
          </a:p>
        </p:txBody>
      </p:sp>
      <p:sp>
        <p:nvSpPr>
          <p:cNvPr id="7" name="Rounded Rectangle 6"/>
          <p:cNvSpPr/>
          <p:nvPr/>
        </p:nvSpPr>
        <p:spPr>
          <a:xfrm>
            <a:off x="3628372" y="396846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UML Profile</a:t>
            </a:r>
          </a:p>
        </p:txBody>
      </p:sp>
      <p:sp>
        <p:nvSpPr>
          <p:cNvPr id="8" name="Rounded Rectangle 7"/>
          <p:cNvSpPr/>
          <p:nvPr/>
        </p:nvSpPr>
        <p:spPr>
          <a:xfrm>
            <a:off x="6952597" y="394941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 Model </a:t>
            </a:r>
          </a:p>
          <a:p>
            <a:pPr algn="ctr"/>
            <a:r>
              <a:rPr lang="en-US" dirty="0"/>
              <a:t>(From IMM)</a:t>
            </a:r>
          </a:p>
        </p:txBody>
      </p:sp>
      <p:sp>
        <p:nvSpPr>
          <p:cNvPr id="19" name="Left Arrow 18"/>
          <p:cNvSpPr/>
          <p:nvPr/>
        </p:nvSpPr>
        <p:spPr>
          <a:xfrm>
            <a:off x="2161522" y="4168493"/>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14" name="Right Arrow 13"/>
          <p:cNvSpPr/>
          <p:nvPr/>
        </p:nvSpPr>
        <p:spPr>
          <a:xfrm>
            <a:off x="5676377" y="4192306"/>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26" name="Rounded Rectangle 25"/>
          <p:cNvSpPr/>
          <p:nvPr/>
        </p:nvSpPr>
        <p:spPr>
          <a:xfrm>
            <a:off x="12395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a:t>
            </a:r>
            <a:r>
              <a:rPr lang="en-US" dirty="0" err="1"/>
              <a:t>MetaModel</a:t>
            </a:r>
            <a:endParaRPr lang="en-US" dirty="0"/>
          </a:p>
        </p:txBody>
      </p:sp>
      <p:sp>
        <p:nvSpPr>
          <p:cNvPr id="27" name="Rounded Rectangle 26"/>
          <p:cNvSpPr/>
          <p:nvPr/>
        </p:nvSpPr>
        <p:spPr>
          <a:xfrm>
            <a:off x="364820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a:t>
            </a:r>
            <a:r>
              <a:rPr lang="en-US" dirty="0" err="1"/>
              <a:t>MetaModel</a:t>
            </a:r>
            <a:endParaRPr lang="en-US" dirty="0"/>
          </a:p>
        </p:txBody>
      </p:sp>
      <p:sp>
        <p:nvSpPr>
          <p:cNvPr id="28" name="Rounded Rectangle 27"/>
          <p:cNvSpPr/>
          <p:nvPr/>
        </p:nvSpPr>
        <p:spPr>
          <a:xfrm>
            <a:off x="6972430" y="188595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 Model </a:t>
            </a:r>
          </a:p>
        </p:txBody>
      </p:sp>
      <p:sp>
        <p:nvSpPr>
          <p:cNvPr id="29" name="Left Arrow 28"/>
          <p:cNvSpPr/>
          <p:nvPr/>
        </p:nvSpPr>
        <p:spPr>
          <a:xfrm>
            <a:off x="2181355" y="2105025"/>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30" name="Right Arrow 29"/>
          <p:cNvSpPr/>
          <p:nvPr/>
        </p:nvSpPr>
        <p:spPr>
          <a:xfrm>
            <a:off x="5696210" y="2128838"/>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32" name="Right Arrow 31"/>
          <p:cNvSpPr/>
          <p:nvPr/>
        </p:nvSpPr>
        <p:spPr>
          <a:xfrm rot="16200000">
            <a:off x="533530" y="3056742"/>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3" name="Right Arrow 32"/>
          <p:cNvSpPr/>
          <p:nvPr/>
        </p:nvSpPr>
        <p:spPr>
          <a:xfrm rot="16200000">
            <a:off x="4037947" y="3095625"/>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4" name="Right Arrow 33"/>
          <p:cNvSpPr/>
          <p:nvPr/>
        </p:nvSpPr>
        <p:spPr>
          <a:xfrm rot="16200000">
            <a:off x="7362172" y="3056742"/>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5" name="Rectangle 34"/>
          <p:cNvSpPr/>
          <p:nvPr/>
        </p:nvSpPr>
        <p:spPr>
          <a:xfrm>
            <a:off x="0" y="1471613"/>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Meta Model</a:t>
            </a:r>
          </a:p>
        </p:txBody>
      </p:sp>
      <p:sp>
        <p:nvSpPr>
          <p:cNvPr id="36" name="Rectangle 35"/>
          <p:cNvSpPr/>
          <p:nvPr/>
        </p:nvSpPr>
        <p:spPr>
          <a:xfrm>
            <a:off x="-31315" y="3942567"/>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UML Representation</a:t>
            </a:r>
          </a:p>
        </p:txBody>
      </p:sp>
    </p:spTree>
    <p:extLst>
      <p:ext uri="{BB962C8B-B14F-4D97-AF65-F5344CB8AC3E}">
        <p14:creationId xmlns:p14="http://schemas.microsoft.com/office/powerpoint/2010/main" val="1482637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r>
              <a:rPr lang="en-US" dirty="0"/>
              <a:t>SIMF</a:t>
            </a:r>
          </a:p>
        </p:txBody>
      </p:sp>
      <p:sp>
        <p:nvSpPr>
          <p:cNvPr id="10" name="Text Placeholder 9"/>
          <p:cNvSpPr>
            <a:spLocks noGrp="1"/>
          </p:cNvSpPr>
          <p:nvPr>
            <p:ph type="body" sz="half" idx="15"/>
          </p:nvPr>
        </p:nvSpPr>
        <p:spPr/>
        <p:txBody>
          <a:bodyPr/>
          <a:lstStyle/>
          <a:p>
            <a:r>
              <a:rPr lang="en-US" dirty="0"/>
              <a:t>OWL</a:t>
            </a:r>
          </a:p>
        </p:txBody>
      </p:sp>
      <p:sp>
        <p:nvSpPr>
          <p:cNvPr id="9" name="Content Placeholder 8"/>
          <p:cNvSpPr>
            <a:spLocks noGrp="1"/>
          </p:cNvSpPr>
          <p:nvPr>
            <p:ph sz="quarter" idx="14"/>
          </p:nvPr>
        </p:nvSpPr>
        <p:spPr/>
        <p:txBody>
          <a:bodyPr>
            <a:normAutofit fontScale="85000" lnSpcReduction="20000"/>
          </a:bodyPr>
          <a:lstStyle/>
          <a:p>
            <a:r>
              <a:rPr lang="en-US" dirty="0"/>
              <a:t>Ontologies defined for general inference</a:t>
            </a:r>
          </a:p>
          <a:p>
            <a:r>
              <a:rPr lang="en-US" dirty="0"/>
              <a:t>Focus on inference</a:t>
            </a:r>
          </a:p>
          <a:p>
            <a:r>
              <a:rPr lang="en-US" dirty="0"/>
              <a:t>Has no mapping language - Assumes data is consistent</a:t>
            </a:r>
          </a:p>
          <a:p>
            <a:r>
              <a:rPr lang="en-US" dirty="0"/>
              <a:t>Directed “triples” without identity</a:t>
            </a:r>
          </a:p>
          <a:p>
            <a:r>
              <a:rPr lang="en-US" dirty="0"/>
              <a:t>Provides more general restrictions and assertions</a:t>
            </a:r>
          </a:p>
          <a:p>
            <a:r>
              <a:rPr lang="en-US" dirty="0"/>
              <a:t>Limited to first order concepts</a:t>
            </a:r>
          </a:p>
          <a:p>
            <a:r>
              <a:rPr lang="en-US" dirty="0"/>
              <a:t>Intended to represent a viewpoint</a:t>
            </a:r>
          </a:p>
          <a:p>
            <a:r>
              <a:rPr lang="en-US" dirty="0"/>
              <a:t>UML Profile difficult</a:t>
            </a:r>
          </a:p>
          <a:p>
            <a:r>
              <a:rPr lang="en-US" dirty="0"/>
              <a:t>Common domain meta concepts are not part of the language</a:t>
            </a:r>
          </a:p>
          <a:p>
            <a:r>
              <a:rPr lang="en-US" dirty="0"/>
              <a:t>OWL is base language</a:t>
            </a:r>
          </a:p>
        </p:txBody>
      </p:sp>
      <p:sp>
        <p:nvSpPr>
          <p:cNvPr id="8" name="Content Placeholder 7"/>
          <p:cNvSpPr>
            <a:spLocks noGrp="1"/>
          </p:cNvSpPr>
          <p:nvPr>
            <p:ph sz="quarter" idx="13"/>
          </p:nvPr>
        </p:nvSpPr>
        <p:spPr>
          <a:xfrm>
            <a:off x="352426" y="2011680"/>
            <a:ext cx="4143374" cy="3736848"/>
          </a:xfrm>
        </p:spPr>
        <p:txBody>
          <a:bodyPr>
            <a:normAutofit fontScale="92500" lnSpcReduction="20000"/>
          </a:bodyPr>
          <a:lstStyle/>
          <a:p>
            <a:r>
              <a:rPr lang="en-US" dirty="0"/>
              <a:t>Conceptual models defined for federation	</a:t>
            </a:r>
          </a:p>
          <a:p>
            <a:r>
              <a:rPr lang="en-US" dirty="0"/>
              <a:t>Focus on understandable domain concepts</a:t>
            </a:r>
          </a:p>
          <a:p>
            <a:r>
              <a:rPr lang="en-US" dirty="0"/>
              <a:t>Includes mapping language - Assumes data is “messy”</a:t>
            </a:r>
          </a:p>
          <a:p>
            <a:r>
              <a:rPr lang="en-US" dirty="0"/>
              <a:t>N-</a:t>
            </a:r>
            <a:r>
              <a:rPr lang="en-US" dirty="0" err="1"/>
              <a:t>Ary</a:t>
            </a:r>
            <a:r>
              <a:rPr lang="en-US" dirty="0"/>
              <a:t> first class relationships</a:t>
            </a:r>
          </a:p>
          <a:p>
            <a:r>
              <a:rPr lang="en-US" dirty="0"/>
              <a:t>Provides for common restrictions and assertions</a:t>
            </a:r>
          </a:p>
          <a:p>
            <a:r>
              <a:rPr lang="en-US" dirty="0"/>
              <a:t>Context as a first-class concept</a:t>
            </a:r>
          </a:p>
          <a:p>
            <a:r>
              <a:rPr lang="en-US" dirty="0"/>
              <a:t>Intended to cross viewpoints</a:t>
            </a:r>
          </a:p>
          <a:p>
            <a:r>
              <a:rPr lang="en-US" dirty="0"/>
              <a:t>UML Profile understandable</a:t>
            </a:r>
          </a:p>
          <a:p>
            <a:r>
              <a:rPr lang="en-US" dirty="0"/>
              <a:t>Defines needed domain “meta concepts” like roles , phases and units</a:t>
            </a:r>
          </a:p>
          <a:p>
            <a:r>
              <a:rPr lang="en-US" dirty="0"/>
              <a:t>OWL can be generated and augmented</a:t>
            </a:r>
          </a:p>
        </p:txBody>
      </p:sp>
      <p:sp>
        <p:nvSpPr>
          <p:cNvPr id="6" name="Title 5"/>
          <p:cNvSpPr>
            <a:spLocks noGrp="1"/>
          </p:cNvSpPr>
          <p:nvPr>
            <p:ph type="title"/>
          </p:nvPr>
        </p:nvSpPr>
        <p:spPr/>
        <p:txBody>
          <a:bodyPr/>
          <a:lstStyle/>
          <a:p>
            <a:r>
              <a:rPr lang="en-US" dirty="0"/>
              <a:t>Comparing SIMF and OWL</a:t>
            </a:r>
          </a:p>
        </p:txBody>
      </p:sp>
      <p:sp>
        <p:nvSpPr>
          <p:cNvPr id="2" name="Date Placeholder 1"/>
          <p:cNvSpPr>
            <a:spLocks noGrp="1"/>
          </p:cNvSpPr>
          <p:nvPr>
            <p:ph type="dt" sz="half" idx="16"/>
          </p:nvPr>
        </p:nvSpPr>
        <p:spPr/>
        <p:txBody>
          <a:bodyPr/>
          <a:lstStyle/>
          <a:p>
            <a:r>
              <a:rPr lang="en-US"/>
              <a:t>3/2014</a:t>
            </a:r>
            <a:endParaRPr lang="en-US" dirty="0"/>
          </a:p>
        </p:txBody>
      </p:sp>
      <p:sp>
        <p:nvSpPr>
          <p:cNvPr id="3" name="Slide Number Placeholder 2"/>
          <p:cNvSpPr>
            <a:spLocks noGrp="1"/>
          </p:cNvSpPr>
          <p:nvPr>
            <p:ph type="sldNum" sz="quarter" idx="17"/>
          </p:nvPr>
        </p:nvSpPr>
        <p:spPr/>
        <p:txBody>
          <a:bodyPr/>
          <a:lstStyle/>
          <a:p>
            <a:fld id="{987D7693-E132-40A2-A808-4CF056E677D9}" type="slidenum">
              <a:rPr lang="en-US" smtClean="0"/>
              <a:t>9</a:t>
            </a:fld>
            <a:endParaRPr lang="en-US" dirty="0"/>
          </a:p>
        </p:txBody>
      </p:sp>
      <p:sp>
        <p:nvSpPr>
          <p:cNvPr id="4" name="Footer Placeholder 3"/>
          <p:cNvSpPr>
            <a:spLocks noGrp="1"/>
          </p:cNvSpPr>
          <p:nvPr>
            <p:ph type="ftr" sz="quarter" idx="18"/>
          </p:nvPr>
        </p:nvSpPr>
        <p:spPr/>
        <p:txBody>
          <a:bodyPr>
            <a:normAutofit fontScale="77500" lnSpcReduction="20000"/>
          </a:bodyPr>
          <a:lstStyle/>
          <a:p>
            <a:r>
              <a:rPr lang="en-US"/>
              <a:t>Copyright (c) 2012-2014 Data Access Technologies, Inc. as Model Driven Solutions</a:t>
            </a:r>
            <a:endParaRPr lang="en-US" dirty="0"/>
          </a:p>
        </p:txBody>
      </p:sp>
    </p:spTree>
    <p:extLst>
      <p:ext uri="{BB962C8B-B14F-4D97-AF65-F5344CB8AC3E}">
        <p14:creationId xmlns:p14="http://schemas.microsoft.com/office/powerpoint/2010/main" val="2143524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8338</TotalTime>
  <Words>1187</Words>
  <Application>Microsoft Office PowerPoint</Application>
  <PresentationFormat>On-screen Show (4:3)</PresentationFormat>
  <Paragraphs>155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Tahoma</vt:lpstr>
      <vt:lpstr>Tunga</vt:lpstr>
      <vt:lpstr>Mylar</vt:lpstr>
      <vt:lpstr>Semantic Information Modeling for Federation</vt:lpstr>
      <vt:lpstr>What is SIMF?</vt:lpstr>
      <vt:lpstr>Proposition</vt:lpstr>
      <vt:lpstr>SIMF Principles</vt:lpstr>
      <vt:lpstr>Pivoting through a conceptual model</vt:lpstr>
      <vt:lpstr>Example of “Pivoting” through a conceptual model</vt:lpstr>
      <vt:lpstr>SIMF Architecture</vt:lpstr>
      <vt:lpstr>SIMF Components – conceptual models and mappings</vt:lpstr>
      <vt:lpstr>Comparing SIMF and OWL</vt:lpstr>
      <vt:lpstr>Example Snippet</vt:lpstr>
      <vt:lpstr>PowerPoint Presentation</vt:lpstr>
      <vt:lpstr>Mappings</vt:lpstr>
      <vt:lpstr>Mapping Example</vt:lpstr>
      <vt:lpstr>PowerPoint Presentation</vt:lpstr>
    </vt:vector>
  </TitlesOfParts>
  <Company>Model Driven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AESIG Update</dc:title>
  <dc:creator>Cory Casanave</dc:creator>
  <cp:lastModifiedBy>Cory Casanave</cp:lastModifiedBy>
  <cp:revision>459</cp:revision>
  <cp:lastPrinted>2011-10-30T17:23:59Z</cp:lastPrinted>
  <dcterms:created xsi:type="dcterms:W3CDTF">2011-03-23T03:11:03Z</dcterms:created>
  <dcterms:modified xsi:type="dcterms:W3CDTF">2016-05-23T03:08:05Z</dcterms:modified>
</cp:coreProperties>
</file>