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456" r:id="rId2"/>
    <p:sldId id="470" r:id="rId3"/>
    <p:sldId id="522" r:id="rId4"/>
    <p:sldId id="524" r:id="rId5"/>
    <p:sldId id="523" r:id="rId6"/>
    <p:sldId id="528" r:id="rId7"/>
    <p:sldId id="527" r:id="rId8"/>
    <p:sldId id="526" r:id="rId9"/>
    <p:sldId id="525" r:id="rId10"/>
    <p:sldId id="484" r:id="rId11"/>
    <p:sldId id="530" r:id="rId12"/>
    <p:sldId id="534" r:id="rId13"/>
    <p:sldId id="535" r:id="rId14"/>
    <p:sldId id="531" r:id="rId15"/>
    <p:sldId id="532" r:id="rId16"/>
    <p:sldId id="533" r:id="rId17"/>
    <p:sldId id="536" r:id="rId18"/>
    <p:sldId id="538" r:id="rId19"/>
    <p:sldId id="537" r:id="rId20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458" autoAdjust="0"/>
  </p:normalViewPr>
  <p:slideViewPr>
    <p:cSldViewPr>
      <p:cViewPr varScale="1">
        <p:scale>
          <a:sx n="69" d="100"/>
          <a:sy n="69" d="100"/>
        </p:scale>
        <p:origin x="8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Data represents concepts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890178"/>
            <a:ext cx="2438095" cy="5231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13" y="1817090"/>
            <a:ext cx="3098413" cy="18666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90800" y="1928591"/>
            <a:ext cx="19050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826" y="4471154"/>
            <a:ext cx="4177778" cy="1130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300" y="5653733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351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then need to map these concepts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524000"/>
            <a:ext cx="9144000" cy="470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7541" y="956548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Patterns of concrete data structures to patterns of reference concepts</a:t>
            </a:r>
          </a:p>
        </p:txBody>
      </p:sp>
    </p:spTree>
    <p:extLst>
      <p:ext uri="{BB962C8B-B14F-4D97-AF65-F5344CB8AC3E}">
        <p14:creationId xmlns:p14="http://schemas.microsoft.com/office/powerpoint/2010/main" val="345738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possible to create patterns in OWL to represent these kinds of concepts.</a:t>
            </a:r>
          </a:p>
          <a:p>
            <a:r>
              <a:rPr lang="en-US" dirty="0"/>
              <a:t>But that is different from how OWL is normally used, to represent a “snapshot” in time that is “true” universally and for all time.</a:t>
            </a:r>
          </a:p>
          <a:p>
            <a:r>
              <a:rPr lang="en-US" dirty="0"/>
              <a:t>For our needs this “context free” owl is insufficient. </a:t>
            </a:r>
          </a:p>
          <a:p>
            <a:r>
              <a:rPr lang="en-US" dirty="0"/>
              <a:t>A “full” mapping to OWL requires reification of relationships and contextual assertions (as seen in situations). This can then be validated using OWL, but it is of limited use for OWL reasoning.</a:t>
            </a:r>
          </a:p>
          <a:p>
            <a:r>
              <a:rPr lang="en-US" dirty="0"/>
              <a:t>Implementing the mappings (which is our purpose) would best be done with rule engines or procedural code, but it could operate over an RDF graph or MOF instances.</a:t>
            </a:r>
          </a:p>
          <a:p>
            <a:r>
              <a:rPr lang="en-US" dirty="0"/>
              <a:t>For other purposes a </a:t>
            </a:r>
            <a:r>
              <a:rPr lang="en-US"/>
              <a:t>“SMIF </a:t>
            </a:r>
            <a:r>
              <a:rPr lang="en-US" dirty="0"/>
              <a:t>Lite” mapping to OWL can provide more typical OWL, by making a “snapshot” assumption in a fixed context. This is what is being used for FIBO.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OWL-DL</a:t>
            </a:r>
          </a:p>
        </p:txBody>
      </p:sp>
    </p:spTree>
    <p:extLst>
      <p:ext uri="{BB962C8B-B14F-4D97-AF65-F5344CB8AC3E}">
        <p14:creationId xmlns:p14="http://schemas.microsoft.com/office/powerpoint/2010/main" val="22611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Cameo Concept Modeler (CCM) is a subset of SMIF-Lite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FIBO team has been using CCM:</a:t>
            </a:r>
          </a:p>
          <a:p>
            <a:pPr marL="457200" lvl="1" indent="-285750"/>
            <a:r>
              <a:rPr lang="en-US" dirty="0"/>
              <a:t>To validate FIBO OWL models with SMEs</a:t>
            </a:r>
          </a:p>
          <a:p>
            <a:pPr marL="457200" lvl="1" indent="-285750"/>
            <a:r>
              <a:rPr lang="en-US" dirty="0"/>
              <a:t>To author new OWL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the FIBO team is giving us insight into:</a:t>
            </a:r>
          </a:p>
          <a:p>
            <a:pPr marL="457200" lvl="1" indent="-285750"/>
            <a:r>
              <a:rPr lang="en-US" dirty="0"/>
              <a:t>“fitness for purpose” for conceptual modeling and validation</a:t>
            </a:r>
          </a:p>
          <a:p>
            <a:pPr marL="457200" lvl="1" indent="-285750"/>
            <a:r>
              <a:rPr lang="en-US" dirty="0"/>
              <a:t>Identifying and enforcing “best practices” for resulting ontologies</a:t>
            </a:r>
          </a:p>
          <a:p>
            <a:pPr marL="457200" lvl="1" indent="-285750"/>
            <a:r>
              <a:rPr lang="en-US" dirty="0"/>
              <a:t>High-level patterns</a:t>
            </a:r>
          </a:p>
          <a:p>
            <a:pPr marL="457200" lvl="1" indent="-285750"/>
            <a:r>
              <a:rPr lang="en-US" dirty="0"/>
              <a:t>Identifying gaps (e.g., cascading restrictions)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experience has proved out SMIF-Lite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in FIBO</a:t>
            </a:r>
          </a:p>
        </p:txBody>
      </p:sp>
    </p:spTree>
    <p:extLst>
      <p:ext uri="{BB962C8B-B14F-4D97-AF65-F5344CB8AC3E}">
        <p14:creationId xmlns:p14="http://schemas.microsoft.com/office/powerpoint/2010/main" val="309286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" y="0"/>
            <a:ext cx="911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0"/>
            <a:ext cx="847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" y="0"/>
            <a:ext cx="9012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3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Addition of “Association” and “Characteristic” as well as first-class relationship</a:t>
            </a:r>
          </a:p>
          <a:p>
            <a:r>
              <a:rPr lang="en-US" dirty="0"/>
              <a:t>Some simplification of mapping model and changes in profile do to “discovered” UML constraint</a:t>
            </a:r>
          </a:p>
          <a:p>
            <a:r>
              <a:rPr lang="en-US" dirty="0"/>
              <a:t>Much more documentation on semantics and references to formal models</a:t>
            </a:r>
          </a:p>
          <a:p>
            <a:r>
              <a:rPr lang="en-US" dirty="0"/>
              <a:t>Critical review of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24523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Formalize OWL mappings</a:t>
            </a:r>
          </a:p>
          <a:p>
            <a:r>
              <a:rPr lang="en-US" dirty="0"/>
              <a:t>Possible Rules Model</a:t>
            </a:r>
          </a:p>
          <a:p>
            <a:r>
              <a:rPr lang="en-US" dirty="0"/>
              <a:t>Continued improvement of documentation</a:t>
            </a:r>
          </a:p>
          <a:p>
            <a:r>
              <a:rPr lang="en-US" dirty="0"/>
              <a:t>Compare terminology to UML and OWL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</a:t>
            </a:r>
          </a:p>
        </p:txBody>
      </p:sp>
    </p:spTree>
    <p:extLst>
      <p:ext uri="{BB962C8B-B14F-4D97-AF65-F5344CB8AC3E}">
        <p14:creationId xmlns:p14="http://schemas.microsoft.com/office/powerpoint/2010/main" val="403219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May-8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nearing completion of SIMF, but we didn’t get as much done over the summer as we would have liked.</a:t>
            </a:r>
          </a:p>
          <a:p>
            <a:r>
              <a:rPr lang="en-US" dirty="0"/>
              <a:t>It is needed as a foundation for both threat/risk and FIBO, which also provide examples of use. Ability to represent existing FIBO has been validated by importing existing ontologies and exporting OWL.</a:t>
            </a:r>
          </a:p>
          <a:p>
            <a:r>
              <a:rPr lang="en-US" dirty="0"/>
              <a:t>We have focused on the requirements demonstrated by these two initiatives</a:t>
            </a:r>
          </a:p>
          <a:p>
            <a:r>
              <a:rPr lang="en-US" dirty="0"/>
              <a:t>We are asking for another revised submission May 8th</a:t>
            </a:r>
          </a:p>
          <a:p>
            <a:r>
              <a:rPr lang="en-US" dirty="0">
                <a:solidFill>
                  <a:srgbClr val="FFFF00"/>
                </a:solidFill>
              </a:rPr>
              <a:t>We are asking for  review, participation and input to start now, to facilitate easier and faster adoption </a:t>
            </a:r>
          </a:p>
          <a:p>
            <a:r>
              <a:rPr lang="en-US" dirty="0">
                <a:solidFill>
                  <a:srgbClr val="FFFF00"/>
                </a:solidFill>
              </a:rPr>
              <a:t>Available as OMG Document: </a:t>
            </a:r>
            <a:r>
              <a:rPr lang="en-US" dirty="0">
                <a:solidFill>
                  <a:srgbClr val="FF0000"/>
                </a:solidFill>
              </a:rPr>
              <a:t>ad/2016-12-01 and 02</a:t>
            </a:r>
          </a:p>
          <a:p>
            <a:r>
              <a:rPr lang="en-US" dirty="0"/>
              <a:t>Areas still improving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Formalization of the kernel, both grounding in upper ontologies and use of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OWL mapping – both “SMIF Full” and “SMIF Lite”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extensive documentation with worked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</p:spTree>
    <p:extLst>
      <p:ext uri="{BB962C8B-B14F-4D97-AF65-F5344CB8AC3E}">
        <p14:creationId xmlns:p14="http://schemas.microsoft.com/office/powerpoint/2010/main" val="23107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905000"/>
            <a:ext cx="7680960" cy="42824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Chains of causation, enablement and dependency for entities and the relationships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Source, trust and likelihood of information at a fine-grain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 and phases of people places and things – dynamically assigned but about a common individual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of when things are true and under what context, particularly for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patterns for mediating actions as well as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of data thought the conceptual reference model</a:t>
            </a:r>
          </a:p>
          <a:p>
            <a:pPr marL="630238" lvl="2" indent="-285750"/>
            <a:endParaRPr lang="en-US" dirty="0"/>
          </a:p>
          <a:p>
            <a:pPr marL="630238" lvl="2" indent="-28575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639" y="573404"/>
            <a:ext cx="7680960" cy="11791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needed in SMIF to solve the problems faced for threat and risk information federation?</a:t>
            </a:r>
          </a:p>
        </p:txBody>
      </p:sp>
    </p:spTree>
    <p:extLst>
      <p:ext uri="{BB962C8B-B14F-4D97-AF65-F5344CB8AC3E}">
        <p14:creationId xmlns:p14="http://schemas.microsoft.com/office/powerpoint/2010/main" val="4485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Interdependent situations</a:t>
            </a:r>
          </a:p>
          <a:p>
            <a:pPr marL="630238" lvl="2" indent="-285750"/>
            <a:r>
              <a:rPr lang="en-US" dirty="0"/>
              <a:t>Sue’s Purse left open</a:t>
            </a:r>
          </a:p>
          <a:p>
            <a:pPr marL="630238" lvl="2" indent="-285750"/>
            <a:r>
              <a:rPr lang="en-US" dirty="0"/>
              <a:t>Key-card stolen</a:t>
            </a:r>
          </a:p>
          <a:p>
            <a:pPr marL="630238" lvl="2" indent="-285750"/>
            <a:r>
              <a:rPr lang="en-US" dirty="0"/>
              <a:t>Allows entry to building 5</a:t>
            </a:r>
          </a:p>
          <a:p>
            <a:pPr marL="630238" lvl="2" indent="-285750"/>
            <a:r>
              <a:rPr lang="en-US" dirty="0"/>
              <a:t>Electric Grid System has vulnerability to virus KX555</a:t>
            </a:r>
          </a:p>
          <a:p>
            <a:pPr marL="630238" lvl="2" indent="-285750"/>
            <a:r>
              <a:rPr lang="en-US" dirty="0"/>
              <a:t>KX555 Virus can be inserted via USB stick</a:t>
            </a:r>
          </a:p>
          <a:p>
            <a:pPr marL="630238" lvl="2" indent="-285750"/>
            <a:r>
              <a:rPr lang="en-US" dirty="0"/>
              <a:t>Node of Electric Grid  system is in building 5</a:t>
            </a:r>
          </a:p>
          <a:p>
            <a:r>
              <a:rPr lang="en-US" dirty="0"/>
              <a:t>Source and trust in information</a:t>
            </a:r>
          </a:p>
          <a:p>
            <a:pPr marL="630238" lvl="2" indent="-285750"/>
            <a:r>
              <a:rPr lang="en-US" dirty="0"/>
              <a:t>Key card was disabled by Sam 4 hours after report of loss</a:t>
            </a:r>
          </a:p>
          <a:p>
            <a:pPr marL="630238" lvl="2" indent="-285750"/>
            <a:r>
              <a:rPr lang="en-US" dirty="0"/>
              <a:t>Next day, Sam was fired for falsifying reports</a:t>
            </a:r>
          </a:p>
          <a:p>
            <a:pPr marL="285750" indent="-285750"/>
            <a:r>
              <a:rPr lang="en-US" dirty="0"/>
              <a:t>Recognizing a pattern and responding</a:t>
            </a:r>
          </a:p>
          <a:p>
            <a:pPr marL="630238" lvl="2" indent="-285750"/>
            <a:r>
              <a:rPr lang="en-US" dirty="0"/>
              <a:t>Recognize “indicator” of system at risk </a:t>
            </a:r>
          </a:p>
          <a:p>
            <a:pPr marL="803275" lvl="3" indent="-285750"/>
            <a:r>
              <a:rPr lang="en-US" dirty="0"/>
              <a:t>building and “enclosed” system was vulnerable for time period</a:t>
            </a:r>
          </a:p>
          <a:p>
            <a:pPr marL="630238" lvl="2" indent="-285750"/>
            <a:r>
              <a:rPr lang="en-US" dirty="0"/>
              <a:t>Respond with initiating remediation action</a:t>
            </a:r>
          </a:p>
          <a:p>
            <a:pPr marL="803275" lvl="3" indent="-285750"/>
            <a:r>
              <a:rPr lang="en-US" dirty="0"/>
              <a:t>Make sure key-card was canceled</a:t>
            </a:r>
          </a:p>
          <a:p>
            <a:pPr marL="803275" lvl="3" indent="-285750"/>
            <a:r>
              <a:rPr lang="en-US" dirty="0"/>
              <a:t>Deep system diagnostics to detect potential virus</a:t>
            </a:r>
          </a:p>
          <a:p>
            <a:pPr marL="803275" lvl="3" indent="-285750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Causation and dependency example</a:t>
            </a:r>
          </a:p>
        </p:txBody>
      </p:sp>
    </p:spTree>
    <p:extLst>
      <p:ext uri="{BB962C8B-B14F-4D97-AF65-F5344CB8AC3E}">
        <p14:creationId xmlns:p14="http://schemas.microsoft.com/office/powerpoint/2010/main" val="375687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“fact”: event, situation, relationship, characteristic, entity</a:t>
            </a:r>
          </a:p>
          <a:p>
            <a:pPr lvl="1"/>
            <a:r>
              <a:rPr lang="en-US" dirty="0"/>
              <a:t>Are parts of these chains of causation and dependency</a:t>
            </a:r>
          </a:p>
          <a:p>
            <a:pPr lvl="1"/>
            <a:r>
              <a:rPr lang="en-US" dirty="0"/>
              <a:t>Are temporal – exist for specific  timeframes</a:t>
            </a:r>
          </a:p>
          <a:p>
            <a:pPr lvl="1"/>
            <a:r>
              <a:rPr lang="en-US" dirty="0"/>
              <a:t>Are subject to attack</a:t>
            </a:r>
          </a:p>
          <a:p>
            <a:pPr lvl="1"/>
            <a:r>
              <a:rPr lang="en-US" dirty="0"/>
              <a:t>Are fundamental to business rules and policies</a:t>
            </a:r>
          </a:p>
          <a:p>
            <a:pPr lvl="1"/>
            <a:r>
              <a:rPr lang="en-US" dirty="0"/>
              <a:t>Can be referenced in patterns and actual situations</a:t>
            </a:r>
          </a:p>
          <a:p>
            <a:r>
              <a:rPr lang="en-US" dirty="0"/>
              <a:t>The world is not “flat”, change is fundamental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very few exceptions, relationships are “first class” and temporal</a:t>
            </a:r>
          </a:p>
          <a:p>
            <a:pPr marL="457200" lvl="1" indent="-285750"/>
            <a:r>
              <a:rPr lang="en-US" dirty="0"/>
              <a:t>Think “association classes” in UML with temporal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is to be integrated is contextual and time can not be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what is called “4D” capabilities in ontologies, but simplified</a:t>
            </a:r>
          </a:p>
          <a:p>
            <a:r>
              <a:rPr lang="en-US" dirty="0"/>
              <a:t>But, it is not our job, in this specification, to reason over such facts – our job it to make sure these facts are accurately federated and translated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deduce for this?</a:t>
            </a:r>
          </a:p>
        </p:txBody>
      </p:sp>
    </p:spTree>
    <p:extLst>
      <p:ext uri="{BB962C8B-B14F-4D97-AF65-F5344CB8AC3E}">
        <p14:creationId xmlns:p14="http://schemas.microsoft.com/office/powerpoint/2010/main" val="12044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time into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552"/>
            <a:ext cx="9144000" cy="56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7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with first class relationships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39" y="1303636"/>
            <a:ext cx="7911111" cy="4774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2426" y="807719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that relationships are temporal entities)</a:t>
            </a:r>
          </a:p>
        </p:txBody>
      </p:sp>
    </p:spTree>
    <p:extLst>
      <p:ext uri="{BB962C8B-B14F-4D97-AF65-F5344CB8AC3E}">
        <p14:creationId xmlns:p14="http://schemas.microsoft.com/office/powerpoint/2010/main" val="348206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426" y="228599"/>
            <a:ext cx="7680960" cy="1250577"/>
          </a:xfrm>
        </p:spPr>
        <p:txBody>
          <a:bodyPr>
            <a:noAutofit/>
          </a:bodyPr>
          <a:lstStyle/>
          <a:p>
            <a:r>
              <a:rPr lang="en-US" sz="3200" dirty="0"/>
              <a:t>Situations capture “truth” in context (any such truth is subject to trust and likelihood)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3" y="1479177"/>
            <a:ext cx="9144000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426" y="457199"/>
            <a:ext cx="7680960" cy="711887"/>
          </a:xfrm>
        </p:spPr>
        <p:txBody>
          <a:bodyPr>
            <a:normAutofit fontScale="90000"/>
          </a:bodyPr>
          <a:lstStyle/>
          <a:p>
            <a:r>
              <a:rPr lang="en-US" dirty="0"/>
              <a:t>We must represent the relationships between situations, in other situations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337"/>
            <a:ext cx="9144000" cy="5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10104</TotalTime>
  <Words>948</Words>
  <Application>Microsoft Office PowerPoint</Application>
  <PresentationFormat>On-screen Show (4:3)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Tahoma</vt:lpstr>
      <vt:lpstr>Times New Roman</vt:lpstr>
      <vt:lpstr>Tunga</vt:lpstr>
      <vt:lpstr>Mylar</vt:lpstr>
      <vt:lpstr>Semantic Modeling Information for Federation</vt:lpstr>
      <vt:lpstr>Where we are</vt:lpstr>
      <vt:lpstr>What is needed in SMIF to solve the problems faced for threat and risk information federation?</vt:lpstr>
      <vt:lpstr>Causation and dependency example</vt:lpstr>
      <vt:lpstr>What can we deduce for this?</vt:lpstr>
      <vt:lpstr>Taking time into account</vt:lpstr>
      <vt:lpstr>Modeling with first class relationships</vt:lpstr>
      <vt:lpstr>Situations capture “truth” in context (any such truth is subject to trust and likelihood)</vt:lpstr>
      <vt:lpstr>We must represent the relationships between situations, in other situations</vt:lpstr>
      <vt:lpstr>Data represents concepts</vt:lpstr>
      <vt:lpstr>We then need to map these concepts</vt:lpstr>
      <vt:lpstr>Comparison with OWL-DL</vt:lpstr>
      <vt:lpstr>SMIF in FIBO</vt:lpstr>
      <vt:lpstr>PowerPoint Presentation</vt:lpstr>
      <vt:lpstr>PowerPoint Presentation</vt:lpstr>
      <vt:lpstr>PowerPoint Presentation</vt:lpstr>
      <vt:lpstr>What has changed?</vt:lpstr>
      <vt:lpstr>Still to do</vt:lpstr>
      <vt:lpstr>Motion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563</cp:revision>
  <cp:lastPrinted>2011-10-30T17:23:59Z</cp:lastPrinted>
  <dcterms:created xsi:type="dcterms:W3CDTF">2011-03-23T03:11:03Z</dcterms:created>
  <dcterms:modified xsi:type="dcterms:W3CDTF">2016-12-07T18:31:02Z</dcterms:modified>
</cp:coreProperties>
</file>