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1" r:id="rId4"/>
    <p:sldId id="274" r:id="rId5"/>
    <p:sldId id="277" r:id="rId6"/>
    <p:sldId id="272" r:id="rId7"/>
    <p:sldId id="273" r:id="rId8"/>
    <p:sldId id="278" r:id="rId9"/>
    <p:sldId id="284" r:id="rId10"/>
    <p:sldId id="275" r:id="rId11"/>
    <p:sldId id="285" r:id="rId12"/>
    <p:sldId id="283" r:id="rId13"/>
    <p:sldId id="281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-9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BD2B-C067-4372-9CCA-C78A6ADE859D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523-7162-4599-94A1-6B238203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ictionary.reference.com/browse/end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ctionary.reference.com/browse/independen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ictionary.reference.com/browse/ma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decision" TargetMode="External"/><Relationship Id="rId2" Type="http://schemas.openxmlformats.org/officeDocument/2006/relationships/hyperlink" Target="http://dictionary.reference.com/browse/which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Marriage CDM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Cory Casanave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“Ground Facts” (Table Form)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04555"/>
              </p:ext>
            </p:extLst>
          </p:nvPr>
        </p:nvGraphicFramePr>
        <p:xfrm>
          <a:off x="1574104" y="171015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167"/>
                <a:gridCol w="1678488"/>
                <a:gridCol w="17703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 Marriage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Husband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Cory &amp; Cheryl’s Marriage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Cory Casanave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Cheryl Casanave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President’s Marriage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Barack Obama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Michelle</a:t>
                      </a:r>
                      <a:r>
                        <a:rPr lang="en-US" baseline="0" dirty="0" smtClean="0"/>
                        <a:t> Obama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39880"/>
              </p:ext>
            </p:extLst>
          </p:nvPr>
        </p:nvGraphicFramePr>
        <p:xfrm>
          <a:off x="461374" y="3303043"/>
          <a:ext cx="786843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923"/>
                <a:gridCol w="2356207"/>
                <a:gridCol w="2793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Marriage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Husband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Wife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Hollywood</a:t>
                      </a:r>
                      <a:r>
                        <a:rPr lang="en-US" baseline="0" dirty="0" smtClean="0"/>
                        <a:t> marriage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effectLst/>
                        </a:rPr>
                        <a:t>Danny Rose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effectLst/>
                        </a:rPr>
                        <a:t>Aaron Rosenberg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Hollywood</a:t>
                      </a:r>
                      <a:r>
                        <a:rPr lang="en-US" baseline="0" dirty="0" smtClean="0"/>
                        <a:t> marriage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Ellen DeGeneres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Portia de Rossi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Hollywood</a:t>
                      </a:r>
                      <a:r>
                        <a:rPr lang="en-US" baseline="0" dirty="0" smtClean="0"/>
                        <a:t> marriage 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Jodie Foster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Cydney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Bernard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family of Jonathan Heaton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Jonathan Heaton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Amy Hoyt Heaton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Lucy </a:t>
                      </a:r>
                      <a:r>
                        <a:rPr lang="en-US" dirty="0" err="1" smtClean="0"/>
                        <a:t>Esplin</a:t>
                      </a:r>
                      <a:r>
                        <a:rPr lang="en-US" dirty="0" smtClean="0"/>
                        <a:t> Heaton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“Ground Facts” </a:t>
            </a:r>
            <a:r>
              <a:rPr lang="en-US" dirty="0" smtClean="0"/>
              <a:t>(Textual)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“Cory Casanave” is the husband in “</a:t>
            </a:r>
            <a:r>
              <a:rPr lang="en-US" dirty="0"/>
              <a:t>Cory &amp; Cheryl’s </a:t>
            </a:r>
            <a:r>
              <a:rPr lang="en-US" dirty="0" smtClean="0"/>
              <a:t>Marriage”</a:t>
            </a:r>
          </a:p>
          <a:p>
            <a:r>
              <a:rPr lang="en-US" dirty="0" smtClean="0"/>
              <a:t>“Cheryl </a:t>
            </a:r>
            <a:r>
              <a:rPr lang="en-US" dirty="0"/>
              <a:t>Casanave” is the </a:t>
            </a:r>
            <a:r>
              <a:rPr lang="en-US" dirty="0" smtClean="0"/>
              <a:t>wife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/>
              <a:t>Cory &amp; Cheryl’s Marriage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Cory &amp; Cheryl’s Marriage started </a:t>
            </a:r>
            <a:r>
              <a:rPr lang="en-US" smtClean="0"/>
              <a:t>on December </a:t>
            </a:r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, 1981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94346" y="4734838"/>
            <a:ext cx="3018772" cy="1377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Lifecycle</a:t>
            </a:r>
          </a:p>
          <a:p>
            <a:pPr algn="ctr"/>
            <a:r>
              <a:rPr lang="en-US" sz="1400" dirty="0" smtClean="0"/>
              <a:t>The changes something goes though in 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3887" y="3591324"/>
            <a:ext cx="2322102" cy="7463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Transitory</a:t>
            </a:r>
          </a:p>
          <a:p>
            <a:pPr algn="ctr"/>
            <a:r>
              <a:rPr lang="en-US" sz="1400" dirty="0" smtClean="0"/>
              <a:t>Anything with a lifecycle</a:t>
            </a:r>
            <a:endParaRPr lang="en-US" sz="1400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5953594" y="1514378"/>
            <a:ext cx="2032647" cy="12413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Time point</a:t>
            </a:r>
          </a:p>
          <a:p>
            <a:pPr algn="ctr"/>
            <a:r>
              <a:rPr lang="en-US" sz="1400" dirty="0" smtClean="0"/>
              <a:t>DT: A point in time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4" idx="7"/>
            <a:endCxn id="11" idx="2"/>
          </p:cNvCxnSpPr>
          <p:nvPr/>
        </p:nvCxnSpPr>
        <p:spPr>
          <a:xfrm flipV="1">
            <a:off x="5871029" y="4521895"/>
            <a:ext cx="1755690" cy="41472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2"/>
          </p:cNvCxnSpPr>
          <p:nvPr/>
        </p:nvCxnSpPr>
        <p:spPr>
          <a:xfrm flipH="1" flipV="1">
            <a:off x="1344938" y="4337721"/>
            <a:ext cx="1949408" cy="10860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55123" y="3591324"/>
            <a:ext cx="1743192" cy="9305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Beginning</a:t>
            </a:r>
          </a:p>
          <a:p>
            <a:pPr algn="ctr"/>
            <a:r>
              <a:rPr lang="en-US" sz="1400" dirty="0" smtClean="0"/>
              <a:t>DC: to </a:t>
            </a:r>
            <a:r>
              <a:rPr lang="en-US" sz="1400" dirty="0"/>
              <a:t>come into existence; arise; originate</a:t>
            </a:r>
            <a:endParaRPr lang="en-US" sz="1400" u="sng" dirty="0" smtClean="0"/>
          </a:p>
        </p:txBody>
      </p: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7626719" y="2755726"/>
            <a:ext cx="0" cy="83559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05724" y="2784306"/>
            <a:ext cx="768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Role of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6444640" y="6183943"/>
            <a:ext cx="2756622" cy="67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DC: Dictionary.com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DT:OMG Date Time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76" y="5281704"/>
            <a:ext cx="29259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Verb Phrases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&lt;Transitory&gt; </a:t>
            </a:r>
            <a:r>
              <a:rPr lang="en-US" sz="1200" dirty="0" smtClean="0"/>
              <a:t>is starting at </a:t>
            </a:r>
            <a:r>
              <a:rPr lang="en-US" sz="1200" dirty="0"/>
              <a:t>&lt;Beginning&gt;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&lt;Transitory&gt; started at &lt;Beginning&gt;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&lt;Transitory&gt; </a:t>
            </a:r>
            <a:r>
              <a:rPr lang="en-US" sz="1200" dirty="0" smtClean="0"/>
              <a:t>starts at &lt;</a:t>
            </a:r>
            <a:r>
              <a:rPr lang="en-US" sz="1200" dirty="0"/>
              <a:t>Beginning</a:t>
            </a:r>
            <a:r>
              <a:rPr lang="en-US" sz="1200" dirty="0" smtClean="0"/>
              <a:t>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&lt;Transitory&gt; </a:t>
            </a:r>
            <a:r>
              <a:rPr lang="en-US" sz="1200" dirty="0" smtClean="0"/>
              <a:t>will start </a:t>
            </a:r>
            <a:r>
              <a:rPr lang="en-US" sz="1200" dirty="0"/>
              <a:t>at &lt;Beginning</a:t>
            </a:r>
            <a:r>
              <a:rPr lang="en-US" sz="1200" dirty="0" smtClean="0"/>
              <a:t>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&lt;Transitory&gt; </a:t>
            </a:r>
            <a:r>
              <a:rPr lang="en-US" sz="1200" dirty="0" smtClean="0"/>
              <a:t>begins at </a:t>
            </a:r>
            <a:r>
              <a:rPr lang="en-US" sz="1200" dirty="0"/>
              <a:t>&lt;Beginning</a:t>
            </a:r>
            <a:r>
              <a:rPr lang="en-US" sz="1200" dirty="0" smtClean="0"/>
              <a:t>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&lt;Transitory&gt; </a:t>
            </a:r>
            <a:r>
              <a:rPr lang="en-US" sz="1200" dirty="0" smtClean="0"/>
              <a:t>began on &lt;Beginning</a:t>
            </a:r>
            <a:r>
              <a:rPr lang="en-US" sz="1200" dirty="0"/>
              <a:t>&gt;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860360" y="3591325"/>
            <a:ext cx="1743192" cy="9305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Ending</a:t>
            </a:r>
          </a:p>
          <a:p>
            <a:pPr algn="ctr"/>
            <a:r>
              <a:rPr lang="en-US" sz="1400" dirty="0" smtClean="0"/>
              <a:t>DC: a </a:t>
            </a:r>
            <a:r>
              <a:rPr lang="en-US" sz="1400" dirty="0"/>
              <a:t>bringing or coming to an </a:t>
            </a:r>
            <a:r>
              <a:rPr lang="en-US" sz="1400" dirty="0">
                <a:hlinkClick r:id="rId2" action="ppaction://hlinkfile"/>
              </a:rPr>
              <a:t>end</a:t>
            </a:r>
            <a:r>
              <a:rPr lang="en-US" sz="1400" dirty="0"/>
              <a:t>; termination; close:</a:t>
            </a:r>
            <a:endParaRPr lang="en-US" sz="1400" u="sng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313118" y="2755727"/>
            <a:ext cx="0" cy="83559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4381" y="2749167"/>
            <a:ext cx="768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Role of</a:t>
            </a:r>
            <a:endParaRPr lang="en-US" sz="1600" dirty="0"/>
          </a:p>
        </p:txBody>
      </p:sp>
      <p:cxnSp>
        <p:nvCxnSpPr>
          <p:cNvPr id="22" name="Straight Connector 21"/>
          <p:cNvCxnSpPr>
            <a:stCxn id="4" idx="7"/>
            <a:endCxn id="15" idx="2"/>
          </p:cNvCxnSpPr>
          <p:nvPr/>
        </p:nvCxnSpPr>
        <p:spPr>
          <a:xfrm flipH="1" flipV="1">
            <a:off x="5731956" y="4521895"/>
            <a:ext cx="139073" cy="41472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Marriage instance with Date</a:t>
            </a:r>
            <a:br>
              <a:rPr lang="en-US" dirty="0" smtClean="0"/>
            </a:br>
            <a:r>
              <a:rPr lang="en-US" dirty="0" smtClean="0"/>
              <a:t>Graphical Form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2743200" y="3308959"/>
            <a:ext cx="3147824" cy="526093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Cory &amp; Cheryl’s Marriage : Traditional Marriage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004164" y="2421699"/>
            <a:ext cx="1123386" cy="21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Husband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697253" y="2407085"/>
            <a:ext cx="1123386" cy="21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Wife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3" idx="0"/>
            <a:endCxn id="7" idx="2"/>
          </p:cNvCxnSpPr>
          <p:nvPr/>
        </p:nvCxnSpPr>
        <p:spPr>
          <a:xfrm flipH="1" flipV="1">
            <a:off x="2565857" y="2640336"/>
            <a:ext cx="1751255" cy="66862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3" idx="0"/>
          </p:cNvCxnSpPr>
          <p:nvPr/>
        </p:nvCxnSpPr>
        <p:spPr>
          <a:xfrm flipH="1">
            <a:off x="4317112" y="2625722"/>
            <a:ext cx="1941834" cy="6832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/>
          <p:cNvSpPr/>
          <p:nvPr/>
        </p:nvSpPr>
        <p:spPr>
          <a:xfrm>
            <a:off x="3783804" y="4466853"/>
            <a:ext cx="1180580" cy="382613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:Lifecycle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712459" y="3835052"/>
            <a:ext cx="1323270" cy="21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Transitory</a:t>
            </a:r>
            <a:endParaRPr lang="en-US" sz="1600" dirty="0"/>
          </a:p>
        </p:txBody>
      </p:sp>
      <p:sp>
        <p:nvSpPr>
          <p:cNvPr id="20" name="Hexagon 19"/>
          <p:cNvSpPr/>
          <p:nvPr/>
        </p:nvSpPr>
        <p:spPr>
          <a:xfrm>
            <a:off x="3071817" y="5542573"/>
            <a:ext cx="2490590" cy="4008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March 29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 smtClean="0"/>
              <a:t>1980:Date</a:t>
            </a:r>
            <a:endParaRPr lang="en-US" sz="1600" dirty="0"/>
          </a:p>
        </p:txBody>
      </p:sp>
      <p:cxnSp>
        <p:nvCxnSpPr>
          <p:cNvPr id="23" name="Straight Connector 22"/>
          <p:cNvCxnSpPr>
            <a:stCxn id="19" idx="2"/>
            <a:endCxn id="18" idx="0"/>
          </p:cNvCxnSpPr>
          <p:nvPr/>
        </p:nvCxnSpPr>
        <p:spPr>
          <a:xfrm>
            <a:off x="4374094" y="4053689"/>
            <a:ext cx="0" cy="41316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2"/>
            <a:endCxn id="16" idx="0"/>
          </p:cNvCxnSpPr>
          <p:nvPr/>
        </p:nvCxnSpPr>
        <p:spPr>
          <a:xfrm>
            <a:off x="4374094" y="4849466"/>
            <a:ext cx="14511" cy="4744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26912" y="5323936"/>
            <a:ext cx="1123386" cy="21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Beginning</a:t>
            </a:r>
            <a:endParaRPr lang="en-US" sz="1600" dirty="0"/>
          </a:p>
        </p:txBody>
      </p:sp>
      <p:cxnSp>
        <p:nvCxnSpPr>
          <p:cNvPr id="8" name="Curved Connector 7"/>
          <p:cNvCxnSpPr>
            <a:stCxn id="3" idx="3"/>
            <a:endCxn id="20" idx="0"/>
          </p:cNvCxnSpPr>
          <p:nvPr/>
        </p:nvCxnSpPr>
        <p:spPr>
          <a:xfrm flipH="1">
            <a:off x="5562407" y="3572006"/>
            <a:ext cx="328617" cy="2170984"/>
          </a:xfrm>
          <a:prstGeom prst="curvedConnector3">
            <a:avLst>
              <a:gd name="adj1" fmla="val -4812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1477" y="5637880"/>
            <a:ext cx="959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Began on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 rot="10800000" flipV="1">
            <a:off x="6791420" y="5531584"/>
            <a:ext cx="2041909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Verb 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 flipV="1">
            <a:off x="5035729" y="4381925"/>
            <a:ext cx="2041909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Nominalized 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1601408" y="2006252"/>
            <a:ext cx="1928897" cy="4008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Cory:Person</a:t>
            </a:r>
            <a:endParaRPr lang="en-US" sz="1600" dirty="0"/>
          </a:p>
        </p:txBody>
      </p:sp>
      <p:sp>
        <p:nvSpPr>
          <p:cNvPr id="27" name="Hexagon 26"/>
          <p:cNvSpPr/>
          <p:nvPr/>
        </p:nvSpPr>
        <p:spPr>
          <a:xfrm>
            <a:off x="5288029" y="2006252"/>
            <a:ext cx="1928897" cy="4008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Cheryl:Person</a:t>
            </a:r>
            <a:endParaRPr lang="en-US" sz="1600" dirty="0"/>
          </a:p>
        </p:txBody>
      </p:sp>
      <p:cxnSp>
        <p:nvCxnSpPr>
          <p:cNvPr id="11" name="Curved Connector 10"/>
          <p:cNvCxnSpPr>
            <a:stCxn id="24" idx="1"/>
            <a:endCxn id="22" idx="1"/>
          </p:cNvCxnSpPr>
          <p:nvPr/>
        </p:nvCxnSpPr>
        <p:spPr>
          <a:xfrm>
            <a:off x="7077638" y="4657498"/>
            <a:ext cx="1755691" cy="1149659"/>
          </a:xfrm>
          <a:prstGeom prst="curvedConnector3">
            <a:avLst>
              <a:gd name="adj1" fmla="val 11302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5400000">
            <a:off x="7358128" y="3144003"/>
            <a:ext cx="1665962" cy="160073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Say the same thing*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90" y="6107782"/>
            <a:ext cx="8956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Nominalized and verb forms are different ways to express the same model. However the nominalized form provides more flexibility, bi-directionality and “connection points” for other relations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6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Notes (Instances)</a:t>
            </a:r>
            <a:endParaRPr lang="en-US" dirty="0"/>
          </a:p>
        </p:txBody>
      </p:sp>
      <p:sp>
        <p:nvSpPr>
          <p:cNvPr id="3" name="Hexagon 2"/>
          <p:cNvSpPr/>
          <p:nvPr/>
        </p:nvSpPr>
        <p:spPr>
          <a:xfrm>
            <a:off x="3693255" y="1970762"/>
            <a:ext cx="1928897" cy="40083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Label:&lt;Type&gt;</a:t>
            </a:r>
            <a:endParaRPr lang="en-US" sz="1600" dirty="0"/>
          </a:p>
        </p:txBody>
      </p:sp>
      <p:sp>
        <p:nvSpPr>
          <p:cNvPr id="4" name="Flowchart: Terminator 3"/>
          <p:cNvSpPr/>
          <p:nvPr/>
        </p:nvSpPr>
        <p:spPr>
          <a:xfrm>
            <a:off x="3083791" y="4160728"/>
            <a:ext cx="3147824" cy="526093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Label:&lt;Type&gt;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096010" y="2393991"/>
            <a:ext cx="1123386" cy="699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&lt;Role Type&gt;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5" idx="2"/>
            <a:endCxn id="4" idx="0"/>
          </p:cNvCxnSpPr>
          <p:nvPr/>
        </p:nvCxnSpPr>
        <p:spPr>
          <a:xfrm>
            <a:off x="4657703" y="3093929"/>
            <a:ext cx="0" cy="10667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3" idx="0"/>
          </p:cNvCxnSpPr>
          <p:nvPr/>
        </p:nvCxnSpPr>
        <p:spPr>
          <a:xfrm>
            <a:off x="5622152" y="2171179"/>
            <a:ext cx="1169268" cy="137227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1420" y="3288774"/>
            <a:ext cx="959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Began on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>
            <a:off x="510342" y="1639293"/>
            <a:ext cx="3061780" cy="106377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 thing (not a thing type) but a type can be a thing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034230" y="2482713"/>
            <a:ext cx="3061780" cy="106377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 role played by a thing in the context of a relation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552901" y="3458051"/>
            <a:ext cx="3061780" cy="53188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Role binding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10342" y="3886536"/>
            <a:ext cx="2551438" cy="1074476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 relation (Nominalized form)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 flipV="1">
            <a:off x="6487287" y="2207139"/>
            <a:ext cx="2041909" cy="97447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Relation in verb form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4220103" flipV="1">
            <a:off x="7049310" y="3885156"/>
            <a:ext cx="1404108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Verb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expectation is that no model is created from scratch, there will always be some foundational concepts.  These are a few that we assume will exist in a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8323" y="3892481"/>
            <a:ext cx="2822075" cy="22186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u="sng" dirty="0" smtClean="0"/>
              <a:t>Entity Type</a:t>
            </a:r>
          </a:p>
          <a:p>
            <a:pPr algn="ctr"/>
            <a:r>
              <a:rPr lang="en-US" sz="1600" dirty="0"/>
              <a:t>being or existence, especially when considered as distinct, </a:t>
            </a:r>
            <a:r>
              <a:rPr lang="en-US" sz="1600" dirty="0">
                <a:hlinkClick r:id="rId2" action="ppaction://hlinkfile"/>
              </a:rPr>
              <a:t>independent</a:t>
            </a:r>
            <a:r>
              <a:rPr lang="en-US" sz="1600" dirty="0"/>
              <a:t>, or self-contained: He conceived of society as composed of particular entities requiring special treatment. </a:t>
            </a:r>
            <a:endParaRPr lang="en-US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3415887" y="1913324"/>
            <a:ext cx="2300286" cy="13096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 smtClean="0"/>
              <a:t>Anything</a:t>
            </a:r>
          </a:p>
          <a:p>
            <a:pPr algn="ctr"/>
            <a:r>
              <a:rPr lang="en-US" dirty="0" smtClean="0"/>
              <a:t>Any concept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6" idx="2"/>
          </p:cNvCxnSpPr>
          <p:nvPr/>
        </p:nvCxnSpPr>
        <p:spPr>
          <a:xfrm flipH="1" flipV="1">
            <a:off x="4566030" y="3223017"/>
            <a:ext cx="1603331" cy="6694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87371" y="4157383"/>
            <a:ext cx="2931090" cy="1817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Relation Type</a:t>
            </a:r>
          </a:p>
          <a:p>
            <a:pPr algn="ctr"/>
            <a:r>
              <a:rPr lang="en-US" sz="1400" dirty="0" smtClean="0"/>
              <a:t>1.The </a:t>
            </a:r>
            <a:r>
              <a:rPr lang="en-US" sz="1400" dirty="0"/>
              <a:t>way in which two or more concepts, objects, or people are connected; a thing's effect on or relevance to another</a:t>
            </a:r>
          </a:p>
          <a:p>
            <a:pPr algn="ctr"/>
            <a:r>
              <a:rPr lang="en-US" sz="1400" dirty="0"/>
              <a:t> </a:t>
            </a:r>
          </a:p>
          <a:p>
            <a:pPr algn="ctr"/>
            <a:endParaRPr lang="en-US" sz="1400" dirty="0"/>
          </a:p>
        </p:txBody>
      </p:sp>
      <p:cxnSp>
        <p:nvCxnSpPr>
          <p:cNvPr id="16" name="Straight Arrow Connector 15"/>
          <p:cNvCxnSpPr>
            <a:stCxn id="13" idx="0"/>
            <a:endCxn id="6" idx="2"/>
          </p:cNvCxnSpPr>
          <p:nvPr/>
        </p:nvCxnSpPr>
        <p:spPr>
          <a:xfrm flipV="1">
            <a:off x="2552916" y="3223017"/>
            <a:ext cx="2013114" cy="9343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Person, Man &amp; Woman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0395" y="2692832"/>
            <a:ext cx="2322102" cy="10751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Woman</a:t>
            </a:r>
          </a:p>
          <a:p>
            <a:pPr algn="ctr"/>
            <a:r>
              <a:rPr lang="en-US" sz="1400" dirty="0" smtClean="0"/>
              <a:t>DC:  an adult </a:t>
            </a:r>
            <a:r>
              <a:rPr lang="en-US" sz="1400" dirty="0"/>
              <a:t>female human being ( distinguished from </a:t>
            </a:r>
            <a:r>
              <a:rPr lang="en-US" sz="1400" dirty="0" smtClean="0">
                <a:hlinkClick r:id="rId2" action="ppaction://hlinkfile"/>
              </a:rPr>
              <a:t>man</a:t>
            </a:r>
            <a:r>
              <a:rPr lang="en-US" sz="1400" dirty="0" smtClean="0"/>
              <a:t> or girl).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58467" y="2692832"/>
            <a:ext cx="2322102" cy="10751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Man</a:t>
            </a:r>
          </a:p>
          <a:p>
            <a:pPr algn="ctr"/>
            <a:r>
              <a:rPr lang="en-US" sz="1400" dirty="0" smtClean="0"/>
              <a:t>DC: </a:t>
            </a:r>
            <a:r>
              <a:rPr lang="en-US" sz="1400" dirty="0"/>
              <a:t>an adult male person, as distinguished from a boy or a woman.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3064" y="2709885"/>
            <a:ext cx="2157003" cy="10580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Person</a:t>
            </a:r>
          </a:p>
          <a:p>
            <a:pPr algn="ctr"/>
            <a:r>
              <a:rPr lang="en-US" sz="1400" dirty="0" smtClean="0"/>
              <a:t>DC: a </a:t>
            </a:r>
            <a:r>
              <a:rPr lang="en-US" sz="1400" dirty="0"/>
              <a:t>human being, whether man, woman, or child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680569" y="3230408"/>
            <a:ext cx="802495" cy="85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  <a:endCxn id="5" idx="3"/>
          </p:cNvCxnSpPr>
          <p:nvPr/>
        </p:nvCxnSpPr>
        <p:spPr>
          <a:xfrm flipH="1">
            <a:off x="5640067" y="3230408"/>
            <a:ext cx="970328" cy="852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43411" y="1533529"/>
            <a:ext cx="1236308" cy="3981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i="1" u="sng" dirty="0" smtClean="0"/>
              <a:t>Entity Type</a:t>
            </a:r>
          </a:p>
        </p:txBody>
      </p:sp>
      <p:cxnSp>
        <p:nvCxnSpPr>
          <p:cNvPr id="9" name="Straight Arrow Connector 8"/>
          <p:cNvCxnSpPr>
            <a:stCxn id="5" idx="0"/>
            <a:endCxn id="8" idx="2"/>
          </p:cNvCxnSpPr>
          <p:nvPr/>
        </p:nvCxnSpPr>
        <p:spPr>
          <a:xfrm flipH="1" flipV="1">
            <a:off x="4561565" y="1931669"/>
            <a:ext cx="1" cy="77821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44640" y="6183943"/>
            <a:ext cx="2756622" cy="67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DC: Dictionary.com</a:t>
            </a:r>
          </a:p>
        </p:txBody>
      </p:sp>
    </p:spTree>
    <p:extLst>
      <p:ext uri="{BB962C8B-B14F-4D97-AF65-F5344CB8AC3E}">
        <p14:creationId xmlns:p14="http://schemas.microsoft.com/office/powerpoint/2010/main" val="8144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Marriage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766" y="228940"/>
            <a:ext cx="8229600" cy="1143000"/>
          </a:xfrm>
        </p:spPr>
        <p:txBody>
          <a:bodyPr/>
          <a:lstStyle/>
          <a:p>
            <a:r>
              <a:rPr lang="en-US" dirty="0" smtClean="0"/>
              <a:t>Marriage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10395" y="1378435"/>
            <a:ext cx="2322102" cy="330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Woman</a:t>
            </a:r>
          </a:p>
        </p:txBody>
      </p:sp>
      <p:sp>
        <p:nvSpPr>
          <p:cNvPr id="24" name="Oval 23"/>
          <p:cNvSpPr/>
          <p:nvPr/>
        </p:nvSpPr>
        <p:spPr>
          <a:xfrm>
            <a:off x="2680570" y="4181474"/>
            <a:ext cx="3770334" cy="1427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Marriage</a:t>
            </a:r>
          </a:p>
          <a:p>
            <a:pPr algn="ctr"/>
            <a:r>
              <a:rPr lang="en-US" sz="1400" dirty="0" smtClean="0"/>
              <a:t>DC*: the </a:t>
            </a:r>
            <a:r>
              <a:rPr lang="en-US" sz="1400" dirty="0"/>
              <a:t>social institution under </a:t>
            </a:r>
            <a:r>
              <a:rPr lang="en-US" sz="1400" dirty="0">
                <a:solidFill>
                  <a:schemeClr val="bg1"/>
                </a:solidFill>
                <a:hlinkClick r:id="rId2" action="ppaction://hlinkfile"/>
              </a:rPr>
              <a:t>which</a:t>
            </a:r>
            <a:r>
              <a:rPr lang="en-US" sz="1400" dirty="0"/>
              <a:t> </a:t>
            </a:r>
            <a:r>
              <a:rPr lang="en-US" sz="1400" dirty="0" smtClean="0"/>
              <a:t>spouses </a:t>
            </a:r>
            <a:r>
              <a:rPr lang="en-US" sz="1400" dirty="0"/>
              <a:t>establish their </a:t>
            </a:r>
            <a:r>
              <a:rPr lang="en-US" sz="1400" dirty="0">
                <a:solidFill>
                  <a:schemeClr val="bg1"/>
                </a:solidFill>
                <a:hlinkClick r:id="rId3" action="ppaction://hlinkfile"/>
              </a:rPr>
              <a:t>decision</a:t>
            </a:r>
            <a:r>
              <a:rPr lang="en-US" sz="1400" dirty="0"/>
              <a:t> to live </a:t>
            </a:r>
            <a:r>
              <a:rPr lang="en-US" sz="1400" dirty="0" smtClean="0"/>
              <a:t>united by </a:t>
            </a:r>
            <a:r>
              <a:rPr lang="en-US" sz="1400" dirty="0"/>
              <a:t>legal commitments, religious ceremonies, etc.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04686" y="2542019"/>
            <a:ext cx="2322102" cy="11350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Spouse</a:t>
            </a:r>
          </a:p>
          <a:p>
            <a:pPr algn="ctr"/>
            <a:r>
              <a:rPr lang="en-US" sz="1400" dirty="0" smtClean="0"/>
              <a:t>DC: either </a:t>
            </a:r>
            <a:r>
              <a:rPr lang="en-US" sz="1400" dirty="0"/>
              <a:t>member of a married </a:t>
            </a:r>
            <a:r>
              <a:rPr lang="en-US" sz="1400" dirty="0" smtClean="0"/>
              <a:t>union </a:t>
            </a:r>
            <a:r>
              <a:rPr lang="en-US" sz="1400" dirty="0"/>
              <a:t>in relation to the other; one's husband or wife.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3887" y="2542019"/>
            <a:ext cx="2322102" cy="11350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Husband</a:t>
            </a:r>
          </a:p>
          <a:p>
            <a:pPr algn="ctr"/>
            <a:r>
              <a:rPr lang="en-US" sz="1400" dirty="0" smtClean="0"/>
              <a:t>DC: </a:t>
            </a:r>
            <a:r>
              <a:rPr lang="en-US" sz="1400" dirty="0"/>
              <a:t>a married man, especially when considered in relation to his wife.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10396" y="2542019"/>
            <a:ext cx="2322102" cy="11350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Wife</a:t>
            </a:r>
          </a:p>
          <a:p>
            <a:pPr algn="ctr"/>
            <a:r>
              <a:rPr lang="en-US" sz="1400" dirty="0" smtClean="0"/>
              <a:t>DC: </a:t>
            </a:r>
            <a:r>
              <a:rPr lang="en-US" sz="1400" dirty="0"/>
              <a:t>a married </a:t>
            </a:r>
            <a:r>
              <a:rPr lang="en-US" sz="1400" dirty="0" smtClean="0"/>
              <a:t>woman</a:t>
            </a:r>
            <a:r>
              <a:rPr lang="en-US" sz="1400" dirty="0"/>
              <a:t>, especially when considered in relation to </a:t>
            </a:r>
            <a:r>
              <a:rPr lang="en-US" sz="1400" dirty="0" smtClean="0"/>
              <a:t>her husband. 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6" idx="3"/>
            <a:endCxn id="25" idx="1"/>
          </p:cNvCxnSpPr>
          <p:nvPr/>
        </p:nvCxnSpPr>
        <p:spPr>
          <a:xfrm>
            <a:off x="2505989" y="3109562"/>
            <a:ext cx="8986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25" idx="3"/>
          </p:cNvCxnSpPr>
          <p:nvPr/>
        </p:nvCxnSpPr>
        <p:spPr>
          <a:xfrm flipH="1">
            <a:off x="5726788" y="3109562"/>
            <a:ext cx="88360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3886" y="1320139"/>
            <a:ext cx="2322102" cy="3884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Man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83063" y="1353390"/>
            <a:ext cx="2157003" cy="3312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Person</a:t>
            </a:r>
          </a:p>
        </p:txBody>
      </p:sp>
      <p:cxnSp>
        <p:nvCxnSpPr>
          <p:cNvPr id="46" name="Straight Connector 45"/>
          <p:cNvCxnSpPr>
            <a:stCxn id="24" idx="0"/>
            <a:endCxn id="25" idx="2"/>
          </p:cNvCxnSpPr>
          <p:nvPr/>
        </p:nvCxnSpPr>
        <p:spPr>
          <a:xfrm flipV="1">
            <a:off x="4565737" y="3677105"/>
            <a:ext cx="0" cy="5043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4" idx="5"/>
            <a:endCxn id="27" idx="2"/>
          </p:cNvCxnSpPr>
          <p:nvPr/>
        </p:nvCxnSpPr>
        <p:spPr>
          <a:xfrm flipV="1">
            <a:off x="5898751" y="3677105"/>
            <a:ext cx="1872696" cy="172321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4" idx="2"/>
            <a:endCxn id="26" idx="2"/>
          </p:cNvCxnSpPr>
          <p:nvPr/>
        </p:nvCxnSpPr>
        <p:spPr>
          <a:xfrm flipH="1" flipV="1">
            <a:off x="1344938" y="3677105"/>
            <a:ext cx="1335632" cy="121835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3"/>
            <a:endCxn id="35" idx="1"/>
          </p:cNvCxnSpPr>
          <p:nvPr/>
        </p:nvCxnSpPr>
        <p:spPr>
          <a:xfrm>
            <a:off x="2505988" y="1514378"/>
            <a:ext cx="977075" cy="46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7" idx="0"/>
            <a:endCxn id="13" idx="2"/>
          </p:cNvCxnSpPr>
          <p:nvPr/>
        </p:nvCxnSpPr>
        <p:spPr>
          <a:xfrm flipH="1" flipV="1">
            <a:off x="7771446" y="1708617"/>
            <a:ext cx="1" cy="833402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6" idx="0"/>
            <a:endCxn id="34" idx="2"/>
          </p:cNvCxnSpPr>
          <p:nvPr/>
        </p:nvCxnSpPr>
        <p:spPr>
          <a:xfrm flipH="1" flipV="1">
            <a:off x="1344937" y="1708617"/>
            <a:ext cx="1" cy="833402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3" idx="1"/>
            <a:endCxn id="35" idx="3"/>
          </p:cNvCxnSpPr>
          <p:nvPr/>
        </p:nvCxnSpPr>
        <p:spPr>
          <a:xfrm flipH="1" flipV="1">
            <a:off x="5640066" y="1519025"/>
            <a:ext cx="970329" cy="245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771447" y="1861134"/>
            <a:ext cx="87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=Role of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93652" y="1842415"/>
            <a:ext cx="87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=Role of</a:t>
            </a:r>
            <a:endParaRPr lang="en-US" sz="1600" dirty="0"/>
          </a:p>
        </p:txBody>
      </p:sp>
      <p:cxnSp>
        <p:nvCxnSpPr>
          <p:cNvPr id="115" name="Straight Arrow Connector 114"/>
          <p:cNvCxnSpPr>
            <a:stCxn id="25" idx="0"/>
            <a:endCxn id="35" idx="2"/>
          </p:cNvCxnSpPr>
          <p:nvPr/>
        </p:nvCxnSpPr>
        <p:spPr>
          <a:xfrm flipH="1" flipV="1">
            <a:off x="4561565" y="1684660"/>
            <a:ext cx="4172" cy="857359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694408" y="1848038"/>
            <a:ext cx="87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=Role of</a:t>
            </a:r>
            <a:endParaRPr lang="en-US" sz="1600" dirty="0"/>
          </a:p>
        </p:txBody>
      </p:sp>
      <p:sp>
        <p:nvSpPr>
          <p:cNvPr id="181" name="Rectangle 180"/>
          <p:cNvSpPr/>
          <p:nvPr/>
        </p:nvSpPr>
        <p:spPr>
          <a:xfrm>
            <a:off x="6450904" y="6313118"/>
            <a:ext cx="2693096" cy="544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DC: Dictionary.com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NC: NIEM Core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0" y="-1"/>
            <a:ext cx="3376612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Context: Marriage (MA)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8571" y="4734342"/>
            <a:ext cx="29259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Verb Phrases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&lt;spouse&gt; has husband &lt;husband&gt;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&lt;husband is husband of &lt;spouse&gt;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&lt;spouse&gt; is spouse of &lt;spouse&gt;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&lt;spouse&gt; is </a:t>
            </a:r>
            <a:r>
              <a:rPr lang="en-US" sz="1200" dirty="0" smtClean="0"/>
              <a:t>married to &lt;spouse</a:t>
            </a:r>
            <a:r>
              <a:rPr lang="en-US" sz="1200" dirty="0"/>
              <a:t>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&lt;spouse&gt; has wife &lt;wife&gt;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&lt;wise&gt; is wife of &lt;spouse&gt;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&lt;husband&gt; is the husband in &lt;marriage&gt;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&lt;wife&gt; </a:t>
            </a:r>
            <a:r>
              <a:rPr lang="en-US" sz="1200" dirty="0"/>
              <a:t>is the </a:t>
            </a:r>
            <a:r>
              <a:rPr lang="en-US" sz="1200" dirty="0" smtClean="0"/>
              <a:t>wife in </a:t>
            </a:r>
            <a:r>
              <a:rPr lang="en-US" sz="1200" dirty="0"/>
              <a:t>&lt;marriage&gt;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01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766" y="228940"/>
            <a:ext cx="8229600" cy="1143000"/>
          </a:xfrm>
        </p:spPr>
        <p:txBody>
          <a:bodyPr/>
          <a:lstStyle/>
          <a:p>
            <a:r>
              <a:rPr lang="en-US" dirty="0" smtClean="0"/>
              <a:t>Traditional Marriage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674306" y="3504930"/>
            <a:ext cx="3770334" cy="112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Traditional Marriage</a:t>
            </a:r>
          </a:p>
          <a:p>
            <a:pPr algn="ctr"/>
            <a:r>
              <a:rPr lang="en-US" sz="1400" dirty="0" smtClean="0"/>
              <a:t>DC*: a marriage of exactly one man and one woman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398422" y="1686874"/>
            <a:ext cx="2322102" cy="11350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Spouse</a:t>
            </a:r>
          </a:p>
          <a:p>
            <a:pPr algn="ctr"/>
            <a:r>
              <a:rPr lang="en-US" sz="1400" dirty="0" smtClean="0"/>
              <a:t>DC: either </a:t>
            </a:r>
            <a:r>
              <a:rPr lang="en-US" sz="1400" dirty="0"/>
              <a:t>member of a married </a:t>
            </a:r>
            <a:r>
              <a:rPr lang="en-US" sz="1400" dirty="0" smtClean="0"/>
              <a:t>union </a:t>
            </a:r>
            <a:r>
              <a:rPr lang="en-US" sz="1400" dirty="0"/>
              <a:t>in relation to the other; one's husband or wife.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7623" y="1686874"/>
            <a:ext cx="2322102" cy="11350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Husband</a:t>
            </a:r>
          </a:p>
          <a:p>
            <a:pPr algn="ctr"/>
            <a:r>
              <a:rPr lang="en-US" sz="1400" dirty="0" smtClean="0"/>
              <a:t>DC: </a:t>
            </a:r>
            <a:r>
              <a:rPr lang="en-US" sz="1400" dirty="0"/>
              <a:t>a married man, especially when considered in relation to his wife.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04132" y="1686874"/>
            <a:ext cx="2322102" cy="11350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Wife</a:t>
            </a:r>
          </a:p>
          <a:p>
            <a:pPr algn="ctr"/>
            <a:r>
              <a:rPr lang="en-US" sz="1400" dirty="0" smtClean="0"/>
              <a:t>DC: </a:t>
            </a:r>
            <a:r>
              <a:rPr lang="en-US" sz="1400" dirty="0"/>
              <a:t>a married </a:t>
            </a:r>
            <a:r>
              <a:rPr lang="en-US" sz="1400" dirty="0" smtClean="0"/>
              <a:t>woman</a:t>
            </a:r>
            <a:r>
              <a:rPr lang="en-US" sz="1400" dirty="0"/>
              <a:t>, especially when considered in relation to </a:t>
            </a:r>
            <a:r>
              <a:rPr lang="en-US" sz="1400" dirty="0" smtClean="0"/>
              <a:t>her husband. 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26" idx="3"/>
            <a:endCxn id="25" idx="1"/>
          </p:cNvCxnSpPr>
          <p:nvPr/>
        </p:nvCxnSpPr>
        <p:spPr>
          <a:xfrm>
            <a:off x="2499725" y="2254417"/>
            <a:ext cx="89869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25" idx="3"/>
          </p:cNvCxnSpPr>
          <p:nvPr/>
        </p:nvCxnSpPr>
        <p:spPr>
          <a:xfrm flipH="1">
            <a:off x="5720524" y="2254417"/>
            <a:ext cx="88360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4" idx="0"/>
            <a:endCxn id="25" idx="2"/>
          </p:cNvCxnSpPr>
          <p:nvPr/>
        </p:nvCxnSpPr>
        <p:spPr>
          <a:xfrm flipV="1">
            <a:off x="4559473" y="2821960"/>
            <a:ext cx="0" cy="6829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4" idx="5"/>
            <a:endCxn id="27" idx="2"/>
          </p:cNvCxnSpPr>
          <p:nvPr/>
        </p:nvCxnSpPr>
        <p:spPr>
          <a:xfrm flipV="1">
            <a:off x="5892487" y="2821960"/>
            <a:ext cx="1872696" cy="1647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4" idx="2"/>
            <a:endCxn id="26" idx="2"/>
          </p:cNvCxnSpPr>
          <p:nvPr/>
        </p:nvCxnSpPr>
        <p:spPr>
          <a:xfrm flipH="1" flipV="1">
            <a:off x="1338674" y="2821960"/>
            <a:ext cx="1335632" cy="12478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67049" y="5195171"/>
            <a:ext cx="2397728" cy="4697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Marriage</a:t>
            </a:r>
          </a:p>
        </p:txBody>
      </p:sp>
      <p:cxnSp>
        <p:nvCxnSpPr>
          <p:cNvPr id="32" name="Straight Arrow Connector 31"/>
          <p:cNvCxnSpPr>
            <a:stCxn id="24" idx="4"/>
            <a:endCxn id="29" idx="0"/>
          </p:cNvCxnSpPr>
          <p:nvPr/>
        </p:nvCxnSpPr>
        <p:spPr>
          <a:xfrm>
            <a:off x="4559473" y="4634630"/>
            <a:ext cx="6440" cy="56054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528" y="286352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35898" y="280927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38855" y="322841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44640" y="6300592"/>
            <a:ext cx="2699360" cy="557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DC: Dictionary.com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NC: NIEM Core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0" y="-1"/>
            <a:ext cx="3376612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Context: Marriage (MA)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221236" y="3980799"/>
            <a:ext cx="1501940" cy="612648"/>
          </a:xfrm>
          <a:prstGeom prst="wedgeRoundRectCallout">
            <a:avLst>
              <a:gd name="adj1" fmla="val 15259"/>
              <a:gd name="adj2" fmla="val -19716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ADDITIONAL CONSTRAINTS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8" y="214311"/>
            <a:ext cx="8229600" cy="1143000"/>
          </a:xfrm>
        </p:spPr>
        <p:txBody>
          <a:bodyPr/>
          <a:lstStyle/>
          <a:p>
            <a:r>
              <a:rPr lang="en-US" dirty="0" smtClean="0"/>
              <a:t>Notation Notes (Types)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2538" y="1326875"/>
            <a:ext cx="2322102" cy="11350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 smtClean="0"/>
              <a:t>Type</a:t>
            </a:r>
          </a:p>
          <a:p>
            <a:pPr algn="ctr"/>
            <a:r>
              <a:rPr lang="en-US" sz="1400" dirty="0" smtClean="0"/>
              <a:t>&lt;context ID&gt;: Definition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3818044" y="4032124"/>
            <a:ext cx="2931090" cy="99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Relation Type</a:t>
            </a:r>
          </a:p>
          <a:p>
            <a:pPr algn="ctr"/>
            <a:r>
              <a:rPr lang="en-US" sz="1400" dirty="0" smtClean="0"/>
              <a:t>&lt;context ID&gt;: </a:t>
            </a:r>
            <a:r>
              <a:rPr lang="en-US" sz="1400" dirty="0"/>
              <a:t>Definition</a:t>
            </a:r>
          </a:p>
        </p:txBody>
      </p:sp>
      <p:cxnSp>
        <p:nvCxnSpPr>
          <p:cNvPr id="5" name="Straight Connector 4"/>
          <p:cNvCxnSpPr>
            <a:stCxn id="4" idx="0"/>
            <a:endCxn id="3" idx="2"/>
          </p:cNvCxnSpPr>
          <p:nvPr/>
        </p:nvCxnSpPr>
        <p:spPr>
          <a:xfrm flipV="1">
            <a:off x="5283589" y="2461961"/>
            <a:ext cx="0" cy="15701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211213" y="3208749"/>
            <a:ext cx="2041909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Role Involvement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4640" y="6183943"/>
            <a:ext cx="2756622" cy="674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&lt;context id&gt;:&lt;context&gt;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4255675">
            <a:off x="6819509" y="4468794"/>
            <a:ext cx="1665962" cy="160073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Context Reference  Labels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-1"/>
            <a:ext cx="4246323" cy="428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Context: &lt;context being defined&gt; (&lt;label&gt;)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88954" y="5266028"/>
            <a:ext cx="2397728" cy="4697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Grey Color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73180" y="4933323"/>
            <a:ext cx="3142096" cy="1135133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Grey color indicates externally defined concept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73181" y="3933174"/>
            <a:ext cx="3061780" cy="106377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Blue color indicates locally defined concept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209234" y="1062698"/>
            <a:ext cx="0" cy="7614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0" y="1167845"/>
            <a:ext cx="2066795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Subtype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215975" y="2021999"/>
            <a:ext cx="0" cy="761440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0" y="2160041"/>
            <a:ext cx="2123162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Role option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44230" y="2123041"/>
            <a:ext cx="768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Role of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896934" y="265552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[1]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flipH="1">
            <a:off x="3211213" y="2528736"/>
            <a:ext cx="1716188" cy="509405"/>
          </a:xfrm>
          <a:prstGeom prst="lef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Cardinality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15973" y="2944691"/>
            <a:ext cx="0" cy="761440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-2" y="3082733"/>
            <a:ext cx="2123162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Role restriction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4228" y="3045733"/>
            <a:ext cx="871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=Role of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6833" y="5994778"/>
            <a:ext cx="341915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Verb Phrases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&lt;role&gt; verb [optional] &lt;role&gt;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0800000" flipV="1">
            <a:off x="3455991" y="5929352"/>
            <a:ext cx="2041909" cy="55114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Verb phrases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 cover associations, assertions, fact types and compositions</a:t>
            </a:r>
          </a:p>
          <a:p>
            <a:r>
              <a:rPr lang="en-US" dirty="0" smtClean="0"/>
              <a:t>An element can have any number of types and may have a type in the context of a particular relation</a:t>
            </a:r>
          </a:p>
          <a:p>
            <a:r>
              <a:rPr lang="en-US" dirty="0" smtClean="0"/>
              <a:t>Relations are not necessarily atomic, some indication of atomicity is also needed [</a:t>
            </a:r>
            <a:r>
              <a:rPr lang="en-US" dirty="0" err="1" smtClean="0"/>
              <a:t>todo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896</Words>
  <Application>Microsoft Office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Marriage CDM</vt:lpstr>
      <vt:lpstr>Foundational Concepts</vt:lpstr>
      <vt:lpstr>Foundational</vt:lpstr>
      <vt:lpstr>Person, Man &amp; Woman</vt:lpstr>
      <vt:lpstr>Marriage Concepts</vt:lpstr>
      <vt:lpstr>Marriage</vt:lpstr>
      <vt:lpstr>Traditional Marriage</vt:lpstr>
      <vt:lpstr>Notation Notes (Types)</vt:lpstr>
      <vt:lpstr>Semantic Notes</vt:lpstr>
      <vt:lpstr>“Ground Facts” (Table Form)</vt:lpstr>
      <vt:lpstr>“Ground Facts” (Textual)</vt:lpstr>
      <vt:lpstr>Lifecycle relation</vt:lpstr>
      <vt:lpstr>Marriage instance with Date Graphical Form</vt:lpstr>
      <vt:lpstr>Notation Notes (Instances)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120</cp:revision>
  <dcterms:created xsi:type="dcterms:W3CDTF">2012-11-12T18:17:15Z</dcterms:created>
  <dcterms:modified xsi:type="dcterms:W3CDTF">2012-11-18T20:16:45Z</dcterms:modified>
</cp:coreProperties>
</file>