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handoutMasterIdLst>
    <p:handoutMasterId r:id="rId24"/>
  </p:handoutMasterIdLst>
  <p:sldIdLst>
    <p:sldId id="256" r:id="rId2"/>
    <p:sldId id="319" r:id="rId3"/>
    <p:sldId id="348" r:id="rId4"/>
    <p:sldId id="278" r:id="rId5"/>
    <p:sldId id="331" r:id="rId6"/>
    <p:sldId id="330" r:id="rId7"/>
    <p:sldId id="332" r:id="rId8"/>
    <p:sldId id="333" r:id="rId9"/>
    <p:sldId id="280" r:id="rId10"/>
    <p:sldId id="334" r:id="rId11"/>
    <p:sldId id="336" r:id="rId12"/>
    <p:sldId id="337" r:id="rId13"/>
    <p:sldId id="282" r:id="rId14"/>
    <p:sldId id="325" r:id="rId15"/>
    <p:sldId id="326" r:id="rId16"/>
    <p:sldId id="320" r:id="rId17"/>
    <p:sldId id="300" r:id="rId18"/>
    <p:sldId id="350" r:id="rId19"/>
    <p:sldId id="349" r:id="rId20"/>
    <p:sldId id="343" r:id="rId21"/>
    <p:sldId id="322" r:id="rId2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03" autoAdjust="0"/>
  </p:normalViewPr>
  <p:slideViewPr>
    <p:cSldViewPr>
      <p:cViewPr varScale="1">
        <p:scale>
          <a:sx n="69" d="100"/>
          <a:sy n="69" d="100"/>
        </p:scale>
        <p:origin x="-498" y="-108"/>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3/25/2012</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3/25/2012</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smtClean="0"/>
              <a:t>3/25/2012</a:t>
            </a:r>
            <a:endParaRPr lang="en-US" dirty="0"/>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smtClean="0"/>
              <a:t>Coryright (c) 2012 Data Access Technologies, Inc. as Model Driven Solutions</a:t>
            </a:r>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3/25/2012</a:t>
            </a:r>
            <a:endParaRPr lang="en-US" dirty="0"/>
          </a:p>
        </p:txBody>
      </p:sp>
      <p:sp>
        <p:nvSpPr>
          <p:cNvPr id="5" name="Footer Placeholder 4"/>
          <p:cNvSpPr>
            <a:spLocks noGrp="1"/>
          </p:cNvSpPr>
          <p:nvPr>
            <p:ph type="ftr" sz="quarter" idx="11"/>
          </p:nvPr>
        </p:nvSpPr>
        <p:spPr/>
        <p:txBody>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3/25/2012</a:t>
            </a:r>
            <a:endParaRPr lang="en-US" dirty="0"/>
          </a:p>
        </p:txBody>
      </p:sp>
      <p:sp>
        <p:nvSpPr>
          <p:cNvPr id="5" name="Footer Placeholder 4"/>
          <p:cNvSpPr>
            <a:spLocks noGrp="1"/>
          </p:cNvSpPr>
          <p:nvPr>
            <p:ph type="ftr" sz="quarter" idx="11"/>
          </p:nvPr>
        </p:nvSpPr>
        <p:spPr/>
        <p:txBody>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r>
              <a:rPr lang="en-US" smtClean="0"/>
              <a:t>3/25/2012</a:t>
            </a:r>
            <a:endParaRPr lang="en-US" dirty="0"/>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smtClean="0"/>
              <a:t>Coryright (c) 2012 Data Access Technologies, Inc. as Model Driven Solutions</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r>
              <a:rPr lang="en-US" smtClean="0"/>
              <a:t>3/25/2012</a:t>
            </a:r>
            <a:endParaRPr lang="en-US" dirty="0"/>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smtClean="0"/>
              <a:t>Coryright (c) 2012 Data Access Technologies, Inc. as Model Driven Solutions</a:t>
            </a:r>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r>
              <a:rPr lang="en-US" smtClean="0"/>
              <a:t>3/25/2012</a:t>
            </a:r>
            <a:endParaRPr lang="en-US" dirty="0"/>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smtClean="0"/>
              <a:t>Coryright (c) 2012 Data Access Technologies, Inc. as Model Driven Solutions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r>
              <a:rPr lang="en-US" smtClean="0"/>
              <a:t>3/25/2012</a:t>
            </a:r>
            <a:endParaRPr lang="en-US" dirty="0"/>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smtClean="0"/>
              <a:t>Coryright (c) 2012 Data Access Technologies, Inc. as Model Driven Solutions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smtClean="0"/>
              <a:t>3/25/2012</a:t>
            </a:r>
            <a:endParaRPr lang="en-US" dirty="0"/>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smtClean="0"/>
              <a:t>Coryright (c) 2012 Data Access Technologies, Inc. as Model Driven Solutions</a:t>
            </a:r>
            <a:endParaRPr lang="en-US" dirty="0"/>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3/25/2012</a:t>
            </a:r>
            <a:endParaRPr lang="en-US" dirty="0"/>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smtClean="0"/>
              <a:t>Coryright (c) 2012 Data Access Technologies, Inc. as Model Driven Solutions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r>
              <a:rPr lang="en-US" smtClean="0"/>
              <a:t>3/25/2012</a:t>
            </a:r>
            <a:endParaRPr lang="en-US" dirty="0"/>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smtClean="0"/>
              <a:t>Coryright (c) 2012 Data Access Technologies, Inc. as Model Driven Solutions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r>
              <a:rPr lang="en-US" smtClean="0"/>
              <a:t>3/25/2012</a:t>
            </a:r>
            <a:endParaRPr lang="en-US" dirty="0"/>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smtClean="0"/>
              <a:t>Coryright (c) 2012 Data Access Technologies, Inc. as Model Driven Solutions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smtClean="0"/>
              <a:t>3/25/2012</a:t>
            </a:r>
            <a:endParaRPr lang="en-US" dirty="0"/>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tinyurl.com/SIMFrf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Eclipse Open Source </a:t>
            </a:r>
            <a:r>
              <a:rPr lang="en-US" dirty="0" smtClean="0"/>
              <a:t>Software </a:t>
            </a:r>
            <a:r>
              <a:rPr lang="en-US" dirty="0"/>
              <a:t>and OMG Open Specifications </a:t>
            </a:r>
            <a:endParaRPr lang="en-US" dirty="0" smtClean="0"/>
          </a:p>
          <a:p>
            <a:r>
              <a:rPr lang="en-US" dirty="0" smtClean="0"/>
              <a:t>March 25</a:t>
            </a:r>
            <a:r>
              <a:rPr lang="en-US" baseline="30000" dirty="0" smtClean="0"/>
              <a:t>th</a:t>
            </a:r>
            <a:r>
              <a:rPr lang="en-US" dirty="0" smtClean="0"/>
              <a:t> 2012</a:t>
            </a:r>
          </a:p>
          <a:p>
            <a:r>
              <a:rPr lang="en-US" dirty="0" smtClean="0"/>
              <a:t>Cory Casanave </a:t>
            </a:r>
            <a:endParaRPr lang="en-US" dirty="0"/>
          </a:p>
        </p:txBody>
      </p:sp>
      <p:sp>
        <p:nvSpPr>
          <p:cNvPr id="2" name="Title 1"/>
          <p:cNvSpPr>
            <a:spLocks noGrp="1"/>
          </p:cNvSpPr>
          <p:nvPr>
            <p:ph type="title"/>
          </p:nvPr>
        </p:nvSpPr>
        <p:spPr/>
        <p:txBody>
          <a:bodyPr>
            <a:normAutofit fontScale="90000"/>
          </a:bodyPr>
          <a:lstStyle/>
          <a:p>
            <a:r>
              <a:rPr lang="en-US" dirty="0" smtClean="0"/>
              <a:t>Semantic Information Modeling for Federation</a:t>
            </a:r>
            <a:endParaRPr lang="en-US" dirty="0"/>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endPar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6935941" cy="2563885"/>
            <a:chOff x="2476500" y="4324713"/>
            <a:chExt cx="6935941" cy="2563885"/>
          </a:xfrm>
        </p:grpSpPr>
        <p:grpSp>
          <p:nvGrpSpPr>
            <p:cNvPr id="2068" name="Group 2067"/>
            <p:cNvGrpSpPr/>
            <p:nvPr/>
          </p:nvGrpSpPr>
          <p:grpSpPr>
            <a:xfrm>
              <a:off x="2476500" y="4324713"/>
              <a:ext cx="6935941" cy="2319505"/>
              <a:chOff x="2476500" y="4324713"/>
              <a:chExt cx="6935941" cy="2319505"/>
            </a:xfrm>
          </p:grpSpPr>
          <p:sp>
            <p:nvSpPr>
              <p:cNvPr id="12" name="TextBox 11"/>
              <p:cNvSpPr txBox="1"/>
              <p:nvPr/>
            </p:nvSpPr>
            <p:spPr>
              <a:xfrm>
                <a:off x="5689819" y="4324713"/>
                <a:ext cx="3722622" cy="830997"/>
              </a:xfrm>
              <a:prstGeom prst="rect">
                <a:avLst/>
              </a:prstGeom>
              <a:solidFill>
                <a:srgbClr val="002060"/>
              </a:solidFill>
            </p:spPr>
            <p:txBody>
              <a:bodyPr wrap="none" rtlCol="0">
                <a:spAutoFit/>
              </a:bodyPr>
              <a:lstStyle/>
              <a:p>
                <a:r>
                  <a:rPr lang="en-US" sz="1200" dirty="0" smtClean="0"/>
                  <a:t>&lt;</a:t>
                </a:r>
                <a:r>
                  <a:rPr lang="en-US" sz="1200" dirty="0" err="1" smtClean="0"/>
                  <a:t>PersonType</a:t>
                </a:r>
                <a:r>
                  <a:rPr lang="en-US" sz="1200" dirty="0" smtClean="0"/>
                  <a:t>&gt;</a:t>
                </a:r>
              </a:p>
              <a:p>
                <a:r>
                  <a:rPr lang="en-US" sz="1200" dirty="0"/>
                  <a:t>	</a:t>
                </a:r>
                <a:r>
                  <a:rPr lang="en-US" sz="1200" dirty="0" smtClean="0"/>
                  <a:t>&lt;</a:t>
                </a:r>
                <a:r>
                  <a:rPr lang="en-US" sz="1200" dirty="0" err="1" smtClean="0"/>
                  <a:t>NameText</a:t>
                </a:r>
                <a:r>
                  <a:rPr lang="en-US" sz="1200" dirty="0" smtClean="0"/>
                  <a:t>&gt;Cory Casanave&lt;/</a:t>
                </a:r>
                <a:r>
                  <a:rPr lang="en-US" sz="1200" dirty="0" err="1" smtClean="0"/>
                  <a:t>NameText</a:t>
                </a:r>
                <a:r>
                  <a:rPr lang="en-US" sz="1200" dirty="0" smtClean="0"/>
                  <a:t>&gt;</a:t>
                </a:r>
              </a:p>
              <a:p>
                <a:r>
                  <a:rPr lang="en-US" sz="1200" dirty="0"/>
                  <a:t>	</a:t>
                </a:r>
                <a:r>
                  <a:rPr lang="en-US" sz="1200" dirty="0" smtClean="0"/>
                  <a:t>&lt;Weight-LBS&gt;240&lt;/Weight-LBS&gt;</a:t>
                </a:r>
              </a:p>
              <a:p>
                <a:r>
                  <a:rPr lang="en-US" sz="1200" dirty="0" smtClean="0"/>
                  <a:t>&lt;/</a:t>
                </a:r>
                <a:r>
                  <a:rPr lang="en-US" sz="1200" dirty="0" err="1" smtClean="0"/>
                  <a:t>PersonType</a:t>
                </a:r>
                <a:r>
                  <a:rPr lang="en-US" sz="1200" dirty="0" smtClean="0"/>
                  <a:t>&gt;</a:t>
                </a:r>
                <a:endParaRPr lang="en-US" sz="12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smtClean="0"/>
                <a:t>Excel</a:t>
              </a:r>
              <a:endParaRPr lang="en-US" sz="1400" dirty="0"/>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smtClean="0"/>
                <a:t>UML</a:t>
              </a:r>
              <a:endParaRPr lang="en-US" sz="1400" dirty="0"/>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smtClean="0"/>
                <a:t>XML</a:t>
              </a:r>
              <a:endParaRPr lang="en-US" sz="1400" dirty="0"/>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smtClean="0"/>
              <a:t>There is an actual “Person”, Cory Casanave</a:t>
            </a:r>
          </a:p>
          <a:p>
            <a:pPr marL="285750" indent="-285750">
              <a:buFont typeface="Arial" pitchFamily="34" charset="0"/>
              <a:buChar char="•"/>
            </a:pPr>
            <a:r>
              <a:rPr lang="en-US" dirty="0" smtClean="0"/>
              <a:t>There is a concept of this person shared in this room, right now</a:t>
            </a:r>
          </a:p>
          <a:p>
            <a:pPr marL="285750" indent="-285750">
              <a:buFont typeface="Arial" pitchFamily="34" charset="0"/>
              <a:buChar char="•"/>
            </a:pPr>
            <a:r>
              <a:rPr lang="en-US" dirty="0" smtClean="0"/>
              <a:t>Here is one representation of him</a:t>
            </a:r>
          </a:p>
          <a:p>
            <a:pPr marL="285750" indent="-285750">
              <a:buFont typeface="Arial" pitchFamily="34" charset="0"/>
              <a:buChar char="•"/>
            </a:pPr>
            <a:r>
              <a:rPr lang="en-US" dirty="0" smtClean="0"/>
              <a:t>“Person” is a shared concept, independent of data structures</a:t>
            </a:r>
          </a:p>
          <a:p>
            <a:pPr marL="285750" indent="-285750">
              <a:buFont typeface="Arial" pitchFamily="34" charset="0"/>
              <a:buChar char="•"/>
            </a:pPr>
            <a:r>
              <a:rPr lang="en-US" dirty="0" smtClean="0"/>
              <a:t>There may also be shared agreement that Cory is a person and some other “facts”</a:t>
            </a:r>
          </a:p>
          <a:p>
            <a:pPr marL="457200" lvl="1" indent="-285750"/>
            <a:r>
              <a:rPr lang="en-US" dirty="0" smtClean="0"/>
              <a:t>“Cory Casanave” is a name for this person</a:t>
            </a:r>
          </a:p>
          <a:p>
            <a:pPr marL="457200" lvl="1" indent="-285750"/>
            <a:r>
              <a:rPr lang="en-US" dirty="0" smtClean="0"/>
              <a:t>He weighs 240 LBS</a:t>
            </a:r>
          </a:p>
          <a:p>
            <a:pPr marL="285750" indent="-285750">
              <a:buFont typeface="Arial" pitchFamily="34" charset="0"/>
              <a:buChar char="•"/>
            </a:pPr>
            <a:r>
              <a:rPr lang="en-US" dirty="0" smtClean="0"/>
              <a:t>There are multiple data representations about Cory Casanave which may or may not agree</a:t>
            </a:r>
          </a:p>
          <a:p>
            <a:pPr marL="285750" indent="-285750">
              <a:buFont typeface="Arial" pitchFamily="34" charset="0"/>
              <a:buChar char="•"/>
            </a:pPr>
            <a:r>
              <a:rPr lang="en-US" dirty="0" smtClean="0"/>
              <a:t>Those representations can be grounded in concepts (semantics), assisting federation</a:t>
            </a:r>
            <a:endParaRPr lang="en-US" dirty="0"/>
          </a:p>
        </p:txBody>
      </p:sp>
      <p:sp>
        <p:nvSpPr>
          <p:cNvPr id="6" name="Title 5"/>
          <p:cNvSpPr>
            <a:spLocks noGrp="1"/>
          </p:cNvSpPr>
          <p:nvPr>
            <p:ph type="title"/>
          </p:nvPr>
        </p:nvSpPr>
        <p:spPr/>
        <p:txBody>
          <a:bodyPr>
            <a:normAutofit fontScale="90000"/>
          </a:bodyPr>
          <a:lstStyle/>
          <a:p>
            <a:r>
              <a:rPr lang="en-US" dirty="0" smtClean="0"/>
              <a:t>Example of “Pivoting” through a conceptual model</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a:t>
            </a:r>
          </a:p>
          <a:p>
            <a:pPr algn="ctr"/>
            <a:r>
              <a:rPr lang="en-US" sz="1400" dirty="0" smtClean="0"/>
              <a:t>“Cory Casanave”</a:t>
            </a:r>
            <a:endParaRPr lang="en-US" sz="1400" dirty="0"/>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 a</a:t>
            </a:r>
          </a:p>
          <a:p>
            <a:pPr algn="ctr"/>
            <a:r>
              <a:rPr lang="en-US" sz="1400" dirty="0" smtClean="0"/>
              <a:t>“Person”</a:t>
            </a:r>
            <a:endParaRPr lang="en-US" sz="1400" dirty="0"/>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smtClean="0"/>
                <a:t>.</a:t>
              </a:r>
              <a:endParaRPr lang="en-US" dirty="0"/>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Representations</a:t>
            </a:r>
            <a:endParaRPr lang="en-US" dirty="0"/>
          </a:p>
        </p:txBody>
      </p:sp>
      <p:sp>
        <p:nvSpPr>
          <p:cNvPr id="8" name="Date Placeholder 7"/>
          <p:cNvSpPr>
            <a:spLocks noGrp="1"/>
          </p:cNvSpPr>
          <p:nvPr>
            <p:ph type="dt" sz="half" idx="15"/>
          </p:nvPr>
        </p:nvSpPr>
        <p:spPr/>
        <p:txBody>
          <a:bodyPr/>
          <a:lstStyle/>
          <a:p>
            <a:r>
              <a:rPr lang="en-US" smtClean="0"/>
              <a:t>3/25/2012</a:t>
            </a:r>
            <a:endParaRPr lang="en-US" dirty="0"/>
          </a:p>
        </p:txBody>
      </p:sp>
      <p:sp>
        <p:nvSpPr>
          <p:cNvPr id="13" name="Footer Placeholder 12"/>
          <p:cNvSpPr>
            <a:spLocks noGrp="1"/>
          </p:cNvSpPr>
          <p:nvPr>
            <p:ph type="ftr" sz="quarter" idx="17"/>
          </p:nvPr>
        </p:nvSpPr>
        <p:spPr/>
        <p:txBody>
          <a:bodyPr>
            <a:normAutofit fontScale="92500"/>
          </a:bodyPr>
          <a:lstStyle/>
          <a:p>
            <a:r>
              <a:rPr lang="en-US" smtClean="0"/>
              <a:t>Coryright (c) 2012 Data Access Technologies, Inc. as Model Driven Solutions</a:t>
            </a:r>
            <a:endParaRPr lang="en-US" dirty="0"/>
          </a:p>
        </p:txBody>
      </p:sp>
      <p:sp>
        <p:nvSpPr>
          <p:cNvPr id="15" name="Slide Number Placeholder 14"/>
          <p:cNvSpPr>
            <a:spLocks noGrp="1"/>
          </p:cNvSpPr>
          <p:nvPr>
            <p:ph type="sldNum" sz="quarter" idx="16"/>
          </p:nvPr>
        </p:nvSpPr>
        <p:spPr/>
        <p:txBody>
          <a:bodyPr/>
          <a:lstStyle/>
          <a:p>
            <a:fld id="{987D7693-E132-40A2-A808-4CF056E677D9}" type="slidenum">
              <a:rPr lang="en-US" smtClean="0"/>
              <a:t>10</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solidFill>
                  <a:srgbClr val="FFFF00"/>
                </a:solidFill>
              </a:rPr>
              <a:t>Conceptual modeling with relations to structural models is not new</a:t>
            </a:r>
          </a:p>
          <a:p>
            <a:pPr marL="285750" indent="-285750">
              <a:buFont typeface="Arial" pitchFamily="34" charset="0"/>
              <a:buChar char="•"/>
            </a:pPr>
            <a:r>
              <a:rPr lang="en-US" dirty="0" smtClean="0"/>
              <a:t>It is done with a variety of representations</a:t>
            </a:r>
          </a:p>
          <a:p>
            <a:pPr marL="457200" lvl="1" indent="-285750"/>
            <a:r>
              <a:rPr lang="en-US" dirty="0" smtClean="0"/>
              <a:t>UML, OWL, RDFS, E/R, Spreadsheets, FOL Ontologies, SBVR</a:t>
            </a:r>
          </a:p>
          <a:p>
            <a:pPr marL="285750" indent="-285750">
              <a:buFont typeface="Arial" pitchFamily="34" charset="0"/>
              <a:buChar char="•"/>
            </a:pPr>
            <a:r>
              <a:rPr lang="en-US" dirty="0" smtClean="0"/>
              <a:t>With a variety of linking and transformation mechanisms</a:t>
            </a:r>
          </a:p>
          <a:p>
            <a:pPr marL="457200" lvl="1" indent="-285750"/>
            <a:r>
              <a:rPr lang="en-US" dirty="0" smtClean="0"/>
              <a:t>Code, XSLT, FOL, OWL, Rules, QVT, Proprietary</a:t>
            </a:r>
          </a:p>
          <a:p>
            <a:pPr marL="285750" indent="-285750">
              <a:buFont typeface="Arial" pitchFamily="34" charset="0"/>
              <a:buChar char="•"/>
            </a:pPr>
            <a:r>
              <a:rPr lang="en-US" dirty="0" smtClean="0">
                <a:solidFill>
                  <a:srgbClr val="FFFF00"/>
                </a:solidFill>
              </a:rPr>
              <a:t>What seems to work now – working with what we have</a:t>
            </a:r>
          </a:p>
          <a:p>
            <a:pPr marL="457200" lvl="1" indent="-285750"/>
            <a:r>
              <a:rPr lang="en-US" dirty="0" smtClean="0"/>
              <a:t>Conceptual UML models with extensions for linking, transformed to RDF-LOD</a:t>
            </a:r>
          </a:p>
          <a:p>
            <a:pPr marL="457200" lvl="1" indent="-285750"/>
            <a:r>
              <a:rPr lang="en-US" dirty="0" smtClean="0"/>
              <a:t>RDFS models with rules and a bit of OWL</a:t>
            </a:r>
          </a:p>
          <a:p>
            <a:pPr marL="457200" lvl="1" indent="-285750"/>
            <a:r>
              <a:rPr lang="en-US" dirty="0" smtClean="0"/>
              <a:t>Structured English (i.e. SBVR) representations of conceptual models</a:t>
            </a:r>
          </a:p>
          <a:p>
            <a:pPr marL="457200" lvl="1" indent="-285750"/>
            <a:r>
              <a:rPr lang="en-US" dirty="0" smtClean="0"/>
              <a:t>A bit of structural mapping, some proprietary solutions</a:t>
            </a:r>
          </a:p>
          <a:p>
            <a:pPr marL="285750" indent="-285750">
              <a:buFont typeface="Arial" pitchFamily="34" charset="0"/>
              <a:buChar char="•"/>
            </a:pPr>
            <a:r>
              <a:rPr lang="en-US" dirty="0" smtClean="0">
                <a:solidFill>
                  <a:srgbClr val="FFFF00"/>
                </a:solidFill>
              </a:rPr>
              <a:t>None of these approaches seem ideal for the task and all require substantial expertise</a:t>
            </a:r>
            <a:r>
              <a:rPr lang="en-US" dirty="0" smtClean="0"/>
              <a:t>, more than is practical for mainstream adoption. But, they can inform SIMF “built for purpose” standards and tools.</a:t>
            </a:r>
          </a:p>
          <a:p>
            <a:pPr marL="457200" lvl="1" indent="-285750"/>
            <a:endParaRPr lang="en-US" dirty="0" smtClean="0"/>
          </a:p>
        </p:txBody>
      </p:sp>
      <p:sp>
        <p:nvSpPr>
          <p:cNvPr id="3" name="Title 2"/>
          <p:cNvSpPr>
            <a:spLocks noGrp="1"/>
          </p:cNvSpPr>
          <p:nvPr>
            <p:ph type="title"/>
          </p:nvPr>
        </p:nvSpPr>
        <p:spPr/>
        <p:txBody>
          <a:bodyPr/>
          <a:lstStyle/>
          <a:p>
            <a:r>
              <a:rPr lang="en-US" dirty="0" smtClean="0"/>
              <a:t>Semantic Federation Today</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11</a:t>
            </a:fld>
            <a:endParaRPr lang="en-US" dirty="0"/>
          </a:p>
        </p:txBody>
      </p:sp>
    </p:spTree>
    <p:extLst>
      <p:ext uri="{BB962C8B-B14F-4D97-AF65-F5344CB8AC3E}">
        <p14:creationId xmlns:p14="http://schemas.microsoft.com/office/powerpoint/2010/main" val="2228982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OMG RFP focused on Federation through Conceptual Modeling</a:t>
            </a:r>
            <a:endParaRPr lang="en-US" dirty="0"/>
          </a:p>
        </p:txBody>
      </p:sp>
      <p:sp>
        <p:nvSpPr>
          <p:cNvPr id="3" name="Title 2"/>
          <p:cNvSpPr>
            <a:spLocks noGrp="1"/>
          </p:cNvSpPr>
          <p:nvPr>
            <p:ph type="title"/>
          </p:nvPr>
        </p:nvSpPr>
        <p:spPr/>
        <p:txBody>
          <a:bodyPr/>
          <a:lstStyle/>
          <a:p>
            <a:r>
              <a:rPr lang="en-US" dirty="0" smtClean="0"/>
              <a:t>Semantic Information Modeling for Federation </a:t>
            </a:r>
            <a:endParaRPr lang="en-US" dirty="0"/>
          </a:p>
        </p:txBody>
      </p:sp>
      <p:sp>
        <p:nvSpPr>
          <p:cNvPr id="4" name="Date Placeholder 3"/>
          <p:cNvSpPr>
            <a:spLocks noGrp="1"/>
          </p:cNvSpPr>
          <p:nvPr>
            <p:ph type="dt" sz="half" idx="10"/>
          </p:nvPr>
        </p:nvSpPr>
        <p:spPr/>
        <p:txBody>
          <a:bodyPr/>
          <a:lstStyle/>
          <a:p>
            <a:r>
              <a:rPr lang="en-US" smtClean="0"/>
              <a:t>3/25/2012</a:t>
            </a:r>
            <a:endParaRPr lang="en-US" dirty="0"/>
          </a:p>
        </p:txBody>
      </p:sp>
      <p:sp>
        <p:nvSpPr>
          <p:cNvPr id="5" name="Footer Placeholder 4"/>
          <p:cNvSpPr>
            <a:spLocks noGrp="1"/>
          </p:cNvSpPr>
          <p:nvPr>
            <p:ph type="ftr" sz="quarter" idx="12"/>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1"/>
          </p:nvPr>
        </p:nvSpPr>
        <p:spPr/>
        <p:txBody>
          <a:bodyPr/>
          <a:lstStyle/>
          <a:p>
            <a:fld id="{987D7693-E132-40A2-A808-4CF056E677D9}" type="slidenum">
              <a:rPr lang="en-US" smtClean="0"/>
              <a:t>12</a:t>
            </a:fld>
            <a:endParaRPr lang="en-US" dirty="0"/>
          </a:p>
        </p:txBody>
      </p:sp>
    </p:spTree>
    <p:extLst>
      <p:ext uri="{BB962C8B-B14F-4D97-AF65-F5344CB8AC3E}">
        <p14:creationId xmlns:p14="http://schemas.microsoft.com/office/powerpoint/2010/main" val="3570675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smtClean="0"/>
              <a:t>SIMF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a:t>
            </a:r>
            <a:r>
              <a:rPr lang="en-US" sz="1600" dirty="0" smtClean="0">
                <a:latin typeface="Calibri" pitchFamily="34" charset="0"/>
              </a:rPr>
              <a:t>predicates, </a:t>
            </a:r>
            <a:r>
              <a:rPr lang="en-US" sz="1600" dirty="0">
                <a:latin typeface="Calibri" pitchFamily="34" charset="0"/>
              </a:rPr>
              <a:t>integrity rules </a:t>
            </a:r>
            <a:r>
              <a:rPr lang="en-US" sz="1600" dirty="0" smtClean="0">
                <a:latin typeface="Calibri" pitchFamily="34" charset="0"/>
              </a:rPr>
              <a:t>and terms of </a:t>
            </a:r>
            <a:r>
              <a:rPr lang="en-US" sz="1600" dirty="0">
                <a:latin typeface="Calibri" pitchFamily="34" charset="0"/>
              </a:rPr>
              <a:t>a domain </a:t>
            </a:r>
            <a:r>
              <a:rPr lang="en-US" sz="1600" dirty="0" smtClean="0">
                <a:latin typeface="Calibri" pitchFamily="34" charset="0"/>
              </a:rPr>
              <a:t>that </a:t>
            </a:r>
            <a:r>
              <a:rPr lang="en-US" sz="1600" dirty="0">
                <a:latin typeface="Calibri" pitchFamily="34" charset="0"/>
              </a:rPr>
              <a:t>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a:latin typeface="Calibri" pitchFamily="34" charset="0"/>
              </a:rPr>
              <a:t>SIMF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smtClean="0">
                <a:latin typeface="Calibri" pitchFamily="34" charset="0"/>
              </a:rPr>
              <a:t>Solution focused logical </a:t>
            </a:r>
            <a:r>
              <a:rPr lang="en-US" sz="1600" dirty="0">
                <a:latin typeface="Calibri" pitchFamily="34" charset="0"/>
              </a:rPr>
              <a:t>information  elements represent </a:t>
            </a:r>
            <a:r>
              <a:rPr lang="en-US" sz="1600" dirty="0" smtClean="0">
                <a:latin typeface="Calibri" pitchFamily="34" charset="0"/>
              </a:rPr>
              <a:t>information  structures </a:t>
            </a:r>
            <a:r>
              <a:rPr lang="en-US" sz="1600" dirty="0">
                <a:latin typeface="Calibri" pitchFamily="34" charset="0"/>
              </a:rPr>
              <a:t>and integrity rules </a:t>
            </a:r>
            <a:r>
              <a:rPr lang="en-US" sz="1600" dirty="0" smtClean="0">
                <a:latin typeface="Calibri" pitchFamily="34" charset="0"/>
              </a:rPr>
              <a:t>that </a:t>
            </a:r>
            <a:r>
              <a:rPr lang="en-US" sz="1600" dirty="0">
                <a:latin typeface="Calibri" pitchFamily="34" charset="0"/>
              </a:rPr>
              <a:t>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smtClean="0">
                <a:latin typeface="Calibri" pitchFamily="34" charset="0"/>
              </a:rPr>
              <a:t>Technology focused physical </a:t>
            </a:r>
            <a:r>
              <a:rPr lang="en-US" sz="1600" dirty="0">
                <a:latin typeface="Calibri" pitchFamily="34" charset="0"/>
              </a:rPr>
              <a:t>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Bridging Relations</a:t>
            </a:r>
            <a:endParaRPr lang="en-US" dirty="0"/>
          </a:p>
        </p:txBody>
      </p:sp>
      <p:sp>
        <p:nvSpPr>
          <p:cNvPr id="3" name="Date Placeholder 2"/>
          <p:cNvSpPr>
            <a:spLocks noGrp="1"/>
          </p:cNvSpPr>
          <p:nvPr>
            <p:ph type="dt" sz="half" idx="10"/>
          </p:nvPr>
        </p:nvSpPr>
        <p:spPr/>
        <p:txBody>
          <a:bodyPr/>
          <a:lstStyle/>
          <a:p>
            <a:r>
              <a:rPr lang="en-US" smtClean="0"/>
              <a:t>3/25/2012</a:t>
            </a:r>
            <a:endParaRPr lang="en-US" dirty="0"/>
          </a:p>
        </p:txBody>
      </p:sp>
      <p:sp>
        <p:nvSpPr>
          <p:cNvPr id="4" name="Footer Placeholder 3"/>
          <p:cNvSpPr>
            <a:spLocks noGrp="1"/>
          </p:cNvSpPr>
          <p:nvPr>
            <p:ph type="ftr" sz="quarter" idx="12"/>
          </p:nvPr>
        </p:nvSpPr>
        <p:spPr/>
        <p:txBody>
          <a:bodyPr>
            <a:normAutofit fontScale="92500"/>
          </a:bodyPr>
          <a:lstStyle/>
          <a:p>
            <a:r>
              <a:rPr lang="en-US" smtClean="0"/>
              <a:t>Coryright (c) 2012 Data Access Technologies, Inc. as Model Driven Solutions</a:t>
            </a:r>
            <a:endParaRPr lang="en-US" dirty="0"/>
          </a:p>
        </p:txBody>
      </p:sp>
      <p:sp>
        <p:nvSpPr>
          <p:cNvPr id="5" name="Slide Number Placeholder 4"/>
          <p:cNvSpPr>
            <a:spLocks noGrp="1"/>
          </p:cNvSpPr>
          <p:nvPr>
            <p:ph type="sldNum" sz="quarter" idx="11"/>
          </p:nvPr>
        </p:nvSpPr>
        <p:spPr/>
        <p:txBody>
          <a:bodyPr/>
          <a:lstStyle/>
          <a:p>
            <a:fld id="{987D7693-E132-40A2-A808-4CF056E677D9}" type="slidenum">
              <a:rPr lang="en-US" smtClean="0"/>
              <a:t>13</a:t>
            </a:fld>
            <a:endParaRPr lang="en-US" dirty="0"/>
          </a:p>
        </p:txBody>
      </p:sp>
    </p:spTree>
    <p:extLst>
      <p:ext uri="{BB962C8B-B14F-4D97-AF65-F5344CB8AC3E}">
        <p14:creationId xmlns:p14="http://schemas.microsoft.com/office/powerpoint/2010/main" val="2012414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0526" y="-2301"/>
            <a:ext cx="7680960" cy="1066800"/>
          </a:xfrm>
        </p:spPr>
        <p:txBody>
          <a:bodyPr/>
          <a:lstStyle/>
          <a:p>
            <a:r>
              <a:rPr lang="en-US" dirty="0" smtClean="0"/>
              <a:t>SIMF Language Definition</a:t>
            </a:r>
            <a:endParaRPr lang="en-US" dirty="0"/>
          </a:p>
        </p:txBody>
      </p:sp>
      <p:sp>
        <p:nvSpPr>
          <p:cNvPr id="5" name="Rounded Rectangle 4"/>
          <p:cNvSpPr/>
          <p:nvPr/>
        </p:nvSpPr>
        <p:spPr>
          <a:xfrm>
            <a:off x="3467100" y="1562270"/>
            <a:ext cx="3048000" cy="2743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Conceptual Model</a:t>
            </a:r>
            <a:endParaRPr lang="en-US" dirty="0"/>
          </a:p>
        </p:txBody>
      </p:sp>
      <p:sp>
        <p:nvSpPr>
          <p:cNvPr id="6" name="Rounded Rectangle 5"/>
          <p:cNvSpPr/>
          <p:nvPr/>
        </p:nvSpPr>
        <p:spPr>
          <a:xfrm>
            <a:off x="342965" y="2760335"/>
            <a:ext cx="1752600" cy="63137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Notation</a:t>
            </a:r>
          </a:p>
          <a:p>
            <a:pPr algn="ctr"/>
            <a:r>
              <a:rPr lang="en-US" sz="1400" dirty="0" smtClean="0"/>
              <a:t>Graphical + Textual</a:t>
            </a:r>
            <a:endParaRPr lang="en-US" sz="1400" dirty="0"/>
          </a:p>
        </p:txBody>
      </p:sp>
      <p:sp>
        <p:nvSpPr>
          <p:cNvPr id="7" name="Rounded Rectangle 6"/>
          <p:cNvSpPr/>
          <p:nvPr/>
        </p:nvSpPr>
        <p:spPr>
          <a:xfrm>
            <a:off x="342965" y="3933024"/>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Metamodel</a:t>
            </a:r>
          </a:p>
        </p:txBody>
      </p:sp>
      <p:sp>
        <p:nvSpPr>
          <p:cNvPr id="8" name="Rounded Rectangle 7"/>
          <p:cNvSpPr/>
          <p:nvPr/>
        </p:nvSpPr>
        <p:spPr>
          <a:xfrm>
            <a:off x="360283" y="5618689"/>
            <a:ext cx="1752600"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OMG MOF/SMOF</a:t>
            </a:r>
          </a:p>
        </p:txBody>
      </p:sp>
      <p:sp>
        <p:nvSpPr>
          <p:cNvPr id="9" name="Rounded Rectangle 8"/>
          <p:cNvSpPr/>
          <p:nvPr/>
        </p:nvSpPr>
        <p:spPr>
          <a:xfrm>
            <a:off x="354840" y="1257006"/>
            <a:ext cx="1752600"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OMG Diagram Definition</a:t>
            </a:r>
          </a:p>
        </p:txBody>
      </p:sp>
      <p:sp>
        <p:nvSpPr>
          <p:cNvPr id="11" name="Rectangular Callout 10"/>
          <p:cNvSpPr/>
          <p:nvPr/>
        </p:nvSpPr>
        <p:spPr>
          <a:xfrm>
            <a:off x="3833269" y="5417794"/>
            <a:ext cx="1371600" cy="674915"/>
          </a:xfrm>
          <a:prstGeom prst="wedgeRectCallout">
            <a:avLst>
              <a:gd name="adj1" fmla="val -177543"/>
              <a:gd name="adj2" fmla="val -18911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12" name="Rectangular Callout 11"/>
          <p:cNvSpPr/>
          <p:nvPr/>
        </p:nvSpPr>
        <p:spPr>
          <a:xfrm>
            <a:off x="3833269" y="5408887"/>
            <a:ext cx="1371600" cy="674915"/>
          </a:xfrm>
          <a:prstGeom prst="wedgeRectCallout">
            <a:avLst>
              <a:gd name="adj1" fmla="val 51028"/>
              <a:gd name="adj2" fmla="val -215506"/>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13" name="Rounded Rectangle 12"/>
          <p:cNvSpPr/>
          <p:nvPr/>
        </p:nvSpPr>
        <p:spPr>
          <a:xfrm>
            <a:off x="7338558" y="1312780"/>
            <a:ext cx="1371600" cy="740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Kernel</a:t>
            </a:r>
          </a:p>
          <a:p>
            <a:pPr algn="ctr"/>
            <a:r>
              <a:rPr lang="en-US" dirty="0" smtClean="0"/>
              <a:t>Ontology</a:t>
            </a:r>
          </a:p>
        </p:txBody>
      </p:sp>
      <p:sp>
        <p:nvSpPr>
          <p:cNvPr id="14" name="Rounded Rectangle 13"/>
          <p:cNvSpPr/>
          <p:nvPr/>
        </p:nvSpPr>
        <p:spPr>
          <a:xfrm>
            <a:off x="7402319" y="4898606"/>
            <a:ext cx="1412669"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Formal Logic</a:t>
            </a:r>
          </a:p>
        </p:txBody>
      </p:sp>
      <p:sp>
        <p:nvSpPr>
          <p:cNvPr id="15" name="Rounded Rectangle 14"/>
          <p:cNvSpPr/>
          <p:nvPr/>
        </p:nvSpPr>
        <p:spPr>
          <a:xfrm>
            <a:off x="3706585" y="2288647"/>
            <a:ext cx="2525461" cy="62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Conceptual Domain </a:t>
            </a:r>
          </a:p>
          <a:p>
            <a:r>
              <a:rPr lang="en-US" sz="1400" dirty="0" smtClean="0"/>
              <a:t>Concepts</a:t>
            </a:r>
          </a:p>
        </p:txBody>
      </p:sp>
      <p:sp>
        <p:nvSpPr>
          <p:cNvPr id="16" name="Rounded Rectangle 15"/>
          <p:cNvSpPr/>
          <p:nvPr/>
        </p:nvSpPr>
        <p:spPr>
          <a:xfrm>
            <a:off x="3706586" y="2909133"/>
            <a:ext cx="2525460" cy="621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Model Bridging </a:t>
            </a:r>
          </a:p>
          <a:p>
            <a:r>
              <a:rPr lang="en-US" sz="1400" dirty="0" smtClean="0"/>
              <a:t>Concepts</a:t>
            </a:r>
          </a:p>
        </p:txBody>
      </p:sp>
      <p:sp>
        <p:nvSpPr>
          <p:cNvPr id="17" name="Rounded Rectangle 16"/>
          <p:cNvSpPr/>
          <p:nvPr/>
        </p:nvSpPr>
        <p:spPr>
          <a:xfrm>
            <a:off x="3695700" y="3530607"/>
            <a:ext cx="2536346" cy="625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Logical Information </a:t>
            </a:r>
          </a:p>
          <a:p>
            <a:r>
              <a:rPr lang="en-US" sz="1400" dirty="0" smtClean="0"/>
              <a:t>Concepts</a:t>
            </a:r>
          </a:p>
        </p:txBody>
      </p:sp>
      <p:sp>
        <p:nvSpPr>
          <p:cNvPr id="18" name="Rounded Rectangle 17"/>
          <p:cNvSpPr/>
          <p:nvPr/>
        </p:nvSpPr>
        <p:spPr>
          <a:xfrm>
            <a:off x="5050477" y="2619915"/>
            <a:ext cx="1079665" cy="599955"/>
          </a:xfrm>
          <a:prstGeom prst="roundRect">
            <a:avLst/>
          </a:prstGeom>
          <a:solidFill>
            <a:schemeClr val="accent4">
              <a:lumMod val="75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SIMF</a:t>
            </a:r>
          </a:p>
          <a:p>
            <a:pPr algn="ctr"/>
            <a:r>
              <a:rPr lang="en-US" sz="1600" dirty="0" smtClean="0"/>
              <a:t>Kernel</a:t>
            </a:r>
          </a:p>
        </p:txBody>
      </p:sp>
      <p:cxnSp>
        <p:nvCxnSpPr>
          <p:cNvPr id="20" name="Curved Connector 19"/>
          <p:cNvCxnSpPr>
            <a:stCxn id="5" idx="0"/>
            <a:endCxn id="18" idx="3"/>
          </p:cNvCxnSpPr>
          <p:nvPr/>
        </p:nvCxnSpPr>
        <p:spPr>
          <a:xfrm rot="16200000" flipH="1">
            <a:off x="4881809" y="1671560"/>
            <a:ext cx="1357623" cy="1139042"/>
          </a:xfrm>
          <a:prstGeom prst="curvedConnector4">
            <a:avLst>
              <a:gd name="adj1" fmla="val -16838"/>
              <a:gd name="adj2" fmla="val 153866"/>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3" idx="2"/>
            <a:endCxn id="18" idx="3"/>
          </p:cNvCxnSpPr>
          <p:nvPr/>
        </p:nvCxnSpPr>
        <p:spPr>
          <a:xfrm rot="5400000">
            <a:off x="6643808" y="1539343"/>
            <a:ext cx="866884" cy="1894216"/>
          </a:xfrm>
          <a:prstGeom prst="curved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3" idx="2"/>
            <a:endCxn id="14" idx="0"/>
          </p:cNvCxnSpPr>
          <p:nvPr/>
        </p:nvCxnSpPr>
        <p:spPr>
          <a:xfrm rot="16200000" flipH="1">
            <a:off x="6643708" y="3433659"/>
            <a:ext cx="2845597" cy="84296"/>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1" idx="3"/>
            <a:endCxn id="16" idx="3"/>
          </p:cNvCxnSpPr>
          <p:nvPr/>
        </p:nvCxnSpPr>
        <p:spPr>
          <a:xfrm flipV="1">
            <a:off x="5204869" y="3219870"/>
            <a:ext cx="1027177" cy="2535382"/>
          </a:xfrm>
          <a:prstGeom prst="curvedConnector3">
            <a:avLst>
              <a:gd name="adj1" fmla="val 16156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1"/>
            <a:endCxn id="6" idx="3"/>
          </p:cNvCxnSpPr>
          <p:nvPr/>
        </p:nvCxnSpPr>
        <p:spPr>
          <a:xfrm rot="10800000">
            <a:off x="2095565" y="3076021"/>
            <a:ext cx="1737704" cy="2670324"/>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 idx="1"/>
            <a:endCxn id="6" idx="3"/>
          </p:cNvCxnSpPr>
          <p:nvPr/>
        </p:nvCxnSpPr>
        <p:spPr>
          <a:xfrm rot="10800000" flipV="1">
            <a:off x="2095566" y="2933871"/>
            <a:ext cx="1371535" cy="142150"/>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6" idx="0"/>
            <a:endCxn id="9" idx="2"/>
          </p:cNvCxnSpPr>
          <p:nvPr/>
        </p:nvCxnSpPr>
        <p:spPr>
          <a:xfrm rot="5400000" flipH="1" flipV="1">
            <a:off x="843652" y="2372848"/>
            <a:ext cx="763100" cy="11875"/>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2"/>
            <a:endCxn id="7" idx="0"/>
          </p:cNvCxnSpPr>
          <p:nvPr/>
        </p:nvCxnSpPr>
        <p:spPr>
          <a:xfrm rot="5400000">
            <a:off x="948606" y="3662365"/>
            <a:ext cx="541318" cy="12700"/>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2"/>
            <a:endCxn id="8" idx="0"/>
          </p:cNvCxnSpPr>
          <p:nvPr/>
        </p:nvCxnSpPr>
        <p:spPr>
          <a:xfrm rot="16200000" flipH="1">
            <a:off x="755206" y="5137312"/>
            <a:ext cx="945436" cy="17318"/>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134275" y="4286660"/>
            <a:ext cx="470000" cy="307777"/>
          </a:xfrm>
          <a:prstGeom prst="rect">
            <a:avLst/>
          </a:prstGeom>
          <a:noFill/>
        </p:spPr>
        <p:txBody>
          <a:bodyPr wrap="none" rtlCol="0">
            <a:spAutoFit/>
          </a:bodyPr>
          <a:lstStyle/>
          <a:p>
            <a:r>
              <a:rPr lang="en-US" sz="1400" dirty="0" smtClean="0"/>
              <a:t>LIM</a:t>
            </a:r>
            <a:endParaRPr lang="en-US" sz="1400" dirty="0"/>
          </a:p>
        </p:txBody>
      </p:sp>
      <p:sp>
        <p:nvSpPr>
          <p:cNvPr id="55" name="TextBox 54"/>
          <p:cNvSpPr txBox="1"/>
          <p:nvPr/>
        </p:nvSpPr>
        <p:spPr>
          <a:xfrm>
            <a:off x="5160291" y="4376996"/>
            <a:ext cx="558166" cy="307777"/>
          </a:xfrm>
          <a:prstGeom prst="rect">
            <a:avLst/>
          </a:prstGeom>
          <a:noFill/>
        </p:spPr>
        <p:txBody>
          <a:bodyPr wrap="none" rtlCol="0">
            <a:spAutoFit/>
          </a:bodyPr>
          <a:lstStyle/>
          <a:p>
            <a:r>
              <a:rPr lang="en-US" sz="1400" dirty="0" smtClean="0"/>
              <a:t>CDM</a:t>
            </a:r>
            <a:endParaRPr lang="en-US" sz="1400" dirty="0"/>
          </a:p>
        </p:txBody>
      </p:sp>
      <p:sp>
        <p:nvSpPr>
          <p:cNvPr id="56" name="TextBox 55"/>
          <p:cNvSpPr txBox="1"/>
          <p:nvPr/>
        </p:nvSpPr>
        <p:spPr>
          <a:xfrm>
            <a:off x="8108655" y="4298540"/>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57" name="TextBox 56"/>
          <p:cNvSpPr txBox="1"/>
          <p:nvPr/>
        </p:nvSpPr>
        <p:spPr>
          <a:xfrm>
            <a:off x="6232047" y="995396"/>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58" name="TextBox 57"/>
          <p:cNvSpPr txBox="1"/>
          <p:nvPr/>
        </p:nvSpPr>
        <p:spPr>
          <a:xfrm>
            <a:off x="451044" y="5007110"/>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59" name="TextBox 58"/>
          <p:cNvSpPr txBox="1"/>
          <p:nvPr/>
        </p:nvSpPr>
        <p:spPr>
          <a:xfrm>
            <a:off x="485681" y="1997235"/>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71" name="TextBox 70"/>
          <p:cNvSpPr txBox="1"/>
          <p:nvPr/>
        </p:nvSpPr>
        <p:spPr>
          <a:xfrm>
            <a:off x="1201533" y="3533213"/>
            <a:ext cx="431528" cy="307777"/>
          </a:xfrm>
          <a:prstGeom prst="rect">
            <a:avLst/>
          </a:prstGeom>
          <a:noFill/>
        </p:spPr>
        <p:txBody>
          <a:bodyPr wrap="none" rtlCol="0">
            <a:spAutoFit/>
          </a:bodyPr>
          <a:lstStyle/>
          <a:p>
            <a:r>
              <a:rPr lang="en-US" sz="1400" dirty="0" smtClean="0"/>
              <a:t>For</a:t>
            </a:r>
            <a:endParaRPr lang="en-US" sz="1400" dirty="0"/>
          </a:p>
        </p:txBody>
      </p:sp>
      <p:sp>
        <p:nvSpPr>
          <p:cNvPr id="72" name="TextBox 71"/>
          <p:cNvSpPr txBox="1"/>
          <p:nvPr/>
        </p:nvSpPr>
        <p:spPr>
          <a:xfrm>
            <a:off x="6770225" y="3932529"/>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73" name="TextBox 72"/>
          <p:cNvSpPr txBox="1"/>
          <p:nvPr/>
        </p:nvSpPr>
        <p:spPr>
          <a:xfrm>
            <a:off x="6668323" y="2838973"/>
            <a:ext cx="817853" cy="307777"/>
          </a:xfrm>
          <a:prstGeom prst="rect">
            <a:avLst/>
          </a:prstGeom>
          <a:noFill/>
        </p:spPr>
        <p:txBody>
          <a:bodyPr wrap="none" rtlCol="0">
            <a:spAutoFit/>
          </a:bodyPr>
          <a:lstStyle/>
          <a:p>
            <a:r>
              <a:rPr lang="en-US" sz="1400" dirty="0" smtClean="0"/>
              <a:t>Grounds</a:t>
            </a:r>
            <a:endParaRPr lang="en-US" sz="1400" dirty="0"/>
          </a:p>
        </p:txBody>
      </p:sp>
      <p:sp>
        <p:nvSpPr>
          <p:cNvPr id="74" name="TextBox 73"/>
          <p:cNvSpPr txBox="1"/>
          <p:nvPr/>
        </p:nvSpPr>
        <p:spPr>
          <a:xfrm>
            <a:off x="2217877" y="2558561"/>
            <a:ext cx="1126912" cy="523220"/>
          </a:xfrm>
          <a:prstGeom prst="rect">
            <a:avLst/>
          </a:prstGeom>
          <a:noFill/>
        </p:spPr>
        <p:txBody>
          <a:bodyPr wrap="none" rtlCol="0">
            <a:spAutoFit/>
          </a:bodyPr>
          <a:lstStyle/>
          <a:p>
            <a:r>
              <a:rPr lang="en-US" sz="1400" dirty="0" smtClean="0"/>
              <a:t>Represented</a:t>
            </a:r>
          </a:p>
          <a:p>
            <a:r>
              <a:rPr lang="en-US" sz="1400" dirty="0" smtClean="0"/>
              <a:t>In</a:t>
            </a:r>
            <a:endParaRPr lang="en-US" sz="1400" dirty="0"/>
          </a:p>
        </p:txBody>
      </p:sp>
      <p:sp>
        <p:nvSpPr>
          <p:cNvPr id="87" name="Rounded Rectangle 86"/>
          <p:cNvSpPr/>
          <p:nvPr/>
        </p:nvSpPr>
        <p:spPr>
          <a:xfrm>
            <a:off x="1671923" y="5126178"/>
            <a:ext cx="1109410" cy="37011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RDF</a:t>
            </a:r>
          </a:p>
        </p:txBody>
      </p:sp>
      <p:cxnSp>
        <p:nvCxnSpPr>
          <p:cNvPr id="88" name="Curved Connector 87"/>
          <p:cNvCxnSpPr>
            <a:stCxn id="7" idx="2"/>
            <a:endCxn id="87" idx="1"/>
          </p:cNvCxnSpPr>
          <p:nvPr/>
        </p:nvCxnSpPr>
        <p:spPr>
          <a:xfrm rot="16200000" flipH="1">
            <a:off x="1126603" y="4765915"/>
            <a:ext cx="637982" cy="452658"/>
          </a:xfrm>
          <a:prstGeom prst="curved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354657" y="4843313"/>
            <a:ext cx="740908" cy="276999"/>
          </a:xfrm>
          <a:prstGeom prst="rect">
            <a:avLst/>
          </a:prstGeom>
          <a:noFill/>
        </p:spPr>
        <p:txBody>
          <a:bodyPr wrap="none" rtlCol="0">
            <a:spAutoFit/>
          </a:bodyPr>
          <a:lstStyle/>
          <a:p>
            <a:r>
              <a:rPr lang="en-US" sz="1200" dirty="0" smtClean="0"/>
              <a:t>Optional</a:t>
            </a:r>
            <a:endParaRPr lang="en-US" sz="1200" dirty="0"/>
          </a:p>
        </p:txBody>
      </p:sp>
      <p:sp>
        <p:nvSpPr>
          <p:cNvPr id="98" name="Rounded Rectangle 97"/>
          <p:cNvSpPr/>
          <p:nvPr/>
        </p:nvSpPr>
        <p:spPr>
          <a:xfrm>
            <a:off x="2598703" y="6142155"/>
            <a:ext cx="704279" cy="37011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XML</a:t>
            </a:r>
          </a:p>
        </p:txBody>
      </p:sp>
      <p:cxnSp>
        <p:nvCxnSpPr>
          <p:cNvPr id="99" name="Curved Connector 98"/>
          <p:cNvCxnSpPr>
            <a:stCxn id="87" idx="2"/>
            <a:endCxn id="98" idx="0"/>
          </p:cNvCxnSpPr>
          <p:nvPr/>
        </p:nvCxnSpPr>
        <p:spPr>
          <a:xfrm rot="16200000" flipH="1">
            <a:off x="2265804" y="5457115"/>
            <a:ext cx="645863" cy="724215"/>
          </a:xfrm>
          <a:prstGeom prst="curvedConnector3">
            <a:avLst>
              <a:gd name="adj1" fmla="val 5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8" idx="3"/>
            <a:endCxn id="98" idx="1"/>
          </p:cNvCxnSpPr>
          <p:nvPr/>
        </p:nvCxnSpPr>
        <p:spPr>
          <a:xfrm>
            <a:off x="2112883" y="5988804"/>
            <a:ext cx="485820" cy="338408"/>
          </a:xfrm>
          <a:prstGeom prst="curvedConnector3">
            <a:avLst>
              <a:gd name="adj1" fmla="val 5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2174057">
            <a:off x="2093916" y="5810175"/>
            <a:ext cx="670376" cy="276999"/>
          </a:xfrm>
          <a:prstGeom prst="rect">
            <a:avLst/>
          </a:prstGeom>
          <a:noFill/>
        </p:spPr>
        <p:txBody>
          <a:bodyPr wrap="none" rtlCol="0">
            <a:spAutoFit/>
          </a:bodyPr>
          <a:lstStyle/>
          <a:p>
            <a:r>
              <a:rPr lang="en-US" sz="1200" dirty="0" smtClean="0"/>
              <a:t>Defines</a:t>
            </a:r>
            <a:endParaRPr lang="en-US" sz="1200" dirty="0"/>
          </a:p>
        </p:txBody>
      </p:sp>
      <p:sp>
        <p:nvSpPr>
          <p:cNvPr id="2" name="Date Placeholder 1"/>
          <p:cNvSpPr>
            <a:spLocks noGrp="1"/>
          </p:cNvSpPr>
          <p:nvPr>
            <p:ph type="dt" sz="half" idx="10"/>
          </p:nvPr>
        </p:nvSpPr>
        <p:spPr/>
        <p:txBody>
          <a:bodyPr/>
          <a:lstStyle/>
          <a:p>
            <a:r>
              <a:rPr lang="en-US" smtClean="0"/>
              <a:t>3/25/2012</a:t>
            </a:r>
            <a:endParaRPr lang="en-US" dirty="0"/>
          </a:p>
        </p:txBody>
      </p:sp>
      <p:sp>
        <p:nvSpPr>
          <p:cNvPr id="3" name="Footer Placeholder 2"/>
          <p:cNvSpPr>
            <a:spLocks noGrp="1"/>
          </p:cNvSpPr>
          <p:nvPr>
            <p:ph type="ftr" sz="quarter" idx="12"/>
          </p:nvPr>
        </p:nvSpPr>
        <p:spPr/>
        <p:txBody>
          <a:bodyPr>
            <a:normAutofit fontScale="92500"/>
          </a:bodyPr>
          <a:lstStyle/>
          <a:p>
            <a:r>
              <a:rPr lang="en-US" smtClean="0"/>
              <a:t>Coryright (c) 2012 Data Access Technologies, Inc. as Model Driven Solutions</a:t>
            </a:r>
            <a:endParaRPr lang="en-US" dirty="0"/>
          </a:p>
        </p:txBody>
      </p:sp>
      <p:sp>
        <p:nvSpPr>
          <p:cNvPr id="10" name="Slide Number Placeholder 9"/>
          <p:cNvSpPr>
            <a:spLocks noGrp="1"/>
          </p:cNvSpPr>
          <p:nvPr>
            <p:ph type="sldNum" sz="quarter" idx="11"/>
          </p:nvPr>
        </p:nvSpPr>
        <p:spPr/>
        <p:txBody>
          <a:bodyPr/>
          <a:lstStyle/>
          <a:p>
            <a:fld id="{987D7693-E132-40A2-A808-4CF056E677D9}" type="slidenum">
              <a:rPr lang="en-US" smtClean="0"/>
              <a:t>14</a:t>
            </a:fld>
            <a:endParaRPr lang="en-US" dirty="0"/>
          </a:p>
        </p:txBody>
      </p:sp>
    </p:spTree>
    <p:extLst>
      <p:ext uri="{BB962C8B-B14F-4D97-AF65-F5344CB8AC3E}">
        <p14:creationId xmlns:p14="http://schemas.microsoft.com/office/powerpoint/2010/main" val="159808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370113" y="1451994"/>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OWL</a:t>
            </a:r>
          </a:p>
          <a:p>
            <a:pPr algn="ctr"/>
            <a:r>
              <a:rPr lang="en-US" dirty="0" smtClean="0"/>
              <a:t>Metamodel</a:t>
            </a:r>
          </a:p>
        </p:txBody>
      </p:sp>
      <p:sp>
        <p:nvSpPr>
          <p:cNvPr id="4" name="Title 3"/>
          <p:cNvSpPr>
            <a:spLocks noGrp="1"/>
          </p:cNvSpPr>
          <p:nvPr>
            <p:ph type="title"/>
          </p:nvPr>
        </p:nvSpPr>
        <p:spPr/>
        <p:txBody>
          <a:bodyPr/>
          <a:lstStyle/>
          <a:p>
            <a:r>
              <a:rPr lang="en-US" dirty="0" smtClean="0"/>
              <a:t>SIMF Language Federation</a:t>
            </a:r>
            <a:endParaRPr lang="en-US" dirty="0"/>
          </a:p>
        </p:txBody>
      </p:sp>
      <p:sp>
        <p:nvSpPr>
          <p:cNvPr id="5" name="Rounded Rectangle 4"/>
          <p:cNvSpPr/>
          <p:nvPr/>
        </p:nvSpPr>
        <p:spPr>
          <a:xfrm>
            <a:off x="5606636" y="1348583"/>
            <a:ext cx="3048000" cy="5152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Conceptual Model</a:t>
            </a:r>
            <a:endParaRPr lang="en-US" dirty="0"/>
          </a:p>
        </p:txBody>
      </p:sp>
      <p:sp>
        <p:nvSpPr>
          <p:cNvPr id="11" name="Rectangular Callout 10"/>
          <p:cNvSpPr/>
          <p:nvPr/>
        </p:nvSpPr>
        <p:spPr>
          <a:xfrm>
            <a:off x="2932214" y="1504442"/>
            <a:ext cx="1371600" cy="674915"/>
          </a:xfrm>
          <a:prstGeom prst="wedgeRectCallout">
            <a:avLst>
              <a:gd name="adj1" fmla="val -115205"/>
              <a:gd name="adj2" fmla="val -2603"/>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12" name="Rectangular Callout 11"/>
          <p:cNvSpPr/>
          <p:nvPr/>
        </p:nvSpPr>
        <p:spPr>
          <a:xfrm>
            <a:off x="2932214" y="1517308"/>
            <a:ext cx="1371600" cy="674915"/>
          </a:xfrm>
          <a:prstGeom prst="wedgeRectCallout">
            <a:avLst>
              <a:gd name="adj1" fmla="val 148864"/>
              <a:gd name="adj2" fmla="val 7954"/>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15" name="Rounded Rectangle 14"/>
          <p:cNvSpPr/>
          <p:nvPr/>
        </p:nvSpPr>
        <p:spPr>
          <a:xfrm>
            <a:off x="5969824" y="2309830"/>
            <a:ext cx="2438400" cy="62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Conceptual Domain </a:t>
            </a:r>
          </a:p>
          <a:p>
            <a:r>
              <a:rPr lang="en-US" sz="1400" dirty="0" smtClean="0"/>
              <a:t>Concepts</a:t>
            </a:r>
          </a:p>
        </p:txBody>
      </p:sp>
      <p:sp>
        <p:nvSpPr>
          <p:cNvPr id="16" name="Rounded Rectangle 15"/>
          <p:cNvSpPr/>
          <p:nvPr/>
        </p:nvSpPr>
        <p:spPr>
          <a:xfrm>
            <a:off x="5969824" y="2930316"/>
            <a:ext cx="2438400" cy="621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Model Bridging </a:t>
            </a:r>
          </a:p>
          <a:p>
            <a:r>
              <a:rPr lang="en-US" sz="1400" dirty="0" smtClean="0"/>
              <a:t>Concepts</a:t>
            </a:r>
          </a:p>
        </p:txBody>
      </p:sp>
      <p:sp>
        <p:nvSpPr>
          <p:cNvPr id="17" name="Rounded Rectangle 16"/>
          <p:cNvSpPr/>
          <p:nvPr/>
        </p:nvSpPr>
        <p:spPr>
          <a:xfrm>
            <a:off x="5958938" y="3551790"/>
            <a:ext cx="2438400" cy="625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Logical Information </a:t>
            </a:r>
          </a:p>
          <a:p>
            <a:r>
              <a:rPr lang="en-US" sz="1400" dirty="0" smtClean="0"/>
              <a:t>Concepts</a:t>
            </a:r>
          </a:p>
        </p:txBody>
      </p:sp>
      <p:sp>
        <p:nvSpPr>
          <p:cNvPr id="36" name="Rounded Rectangle 35"/>
          <p:cNvSpPr/>
          <p:nvPr/>
        </p:nvSpPr>
        <p:spPr>
          <a:xfrm>
            <a:off x="370113" y="2308506"/>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XSD</a:t>
            </a:r>
          </a:p>
          <a:p>
            <a:pPr algn="ctr"/>
            <a:r>
              <a:rPr lang="en-US" dirty="0" smtClean="0"/>
              <a:t>Metamodel</a:t>
            </a:r>
          </a:p>
        </p:txBody>
      </p:sp>
      <p:sp>
        <p:nvSpPr>
          <p:cNvPr id="38" name="Rounded Rectangle 37"/>
          <p:cNvSpPr/>
          <p:nvPr/>
        </p:nvSpPr>
        <p:spPr>
          <a:xfrm>
            <a:off x="370113" y="3157073"/>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SQL DDL</a:t>
            </a:r>
          </a:p>
          <a:p>
            <a:pPr algn="ctr"/>
            <a:r>
              <a:rPr lang="en-US" dirty="0" smtClean="0"/>
              <a:t>Metamodel</a:t>
            </a:r>
          </a:p>
        </p:txBody>
      </p:sp>
      <p:sp>
        <p:nvSpPr>
          <p:cNvPr id="39" name="Rectangular Callout 38"/>
          <p:cNvSpPr/>
          <p:nvPr/>
        </p:nvSpPr>
        <p:spPr>
          <a:xfrm>
            <a:off x="2938152" y="2381740"/>
            <a:ext cx="1371600" cy="674915"/>
          </a:xfrm>
          <a:prstGeom prst="wedgeRectCallout">
            <a:avLst>
              <a:gd name="adj1" fmla="val -115205"/>
              <a:gd name="adj2" fmla="val -2603"/>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40" name="Rectangular Callout 39"/>
          <p:cNvSpPr/>
          <p:nvPr/>
        </p:nvSpPr>
        <p:spPr>
          <a:xfrm>
            <a:off x="2938152" y="2394606"/>
            <a:ext cx="1371600" cy="674915"/>
          </a:xfrm>
          <a:prstGeom prst="wedgeRectCallout">
            <a:avLst>
              <a:gd name="adj1" fmla="val 148864"/>
              <a:gd name="adj2" fmla="val 7954"/>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42" name="Rectangular Callout 41"/>
          <p:cNvSpPr/>
          <p:nvPr/>
        </p:nvSpPr>
        <p:spPr>
          <a:xfrm>
            <a:off x="2938152" y="3191829"/>
            <a:ext cx="1371600" cy="674915"/>
          </a:xfrm>
          <a:prstGeom prst="wedgeRectCallout">
            <a:avLst>
              <a:gd name="adj1" fmla="val -115205"/>
              <a:gd name="adj2" fmla="val -2603"/>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43" name="Rectangular Callout 42"/>
          <p:cNvSpPr/>
          <p:nvPr/>
        </p:nvSpPr>
        <p:spPr>
          <a:xfrm>
            <a:off x="2938152" y="3204695"/>
            <a:ext cx="1371600" cy="674915"/>
          </a:xfrm>
          <a:prstGeom prst="wedgeRectCallout">
            <a:avLst>
              <a:gd name="adj1" fmla="val 148864"/>
              <a:gd name="adj2" fmla="val 7954"/>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45" name="Rounded Rectangle 44"/>
          <p:cNvSpPr/>
          <p:nvPr/>
        </p:nvSpPr>
        <p:spPr>
          <a:xfrm>
            <a:off x="370113" y="4026938"/>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UML</a:t>
            </a:r>
          </a:p>
          <a:p>
            <a:pPr algn="ctr"/>
            <a:r>
              <a:rPr lang="en-US" dirty="0" smtClean="0"/>
              <a:t>Metamodel</a:t>
            </a:r>
          </a:p>
        </p:txBody>
      </p:sp>
      <p:sp>
        <p:nvSpPr>
          <p:cNvPr id="46" name="Rectangular Callout 45"/>
          <p:cNvSpPr/>
          <p:nvPr/>
        </p:nvSpPr>
        <p:spPr>
          <a:xfrm>
            <a:off x="2938152" y="4061694"/>
            <a:ext cx="1371600" cy="674915"/>
          </a:xfrm>
          <a:prstGeom prst="wedgeRectCallout">
            <a:avLst>
              <a:gd name="adj1" fmla="val -115205"/>
              <a:gd name="adj2" fmla="val -2603"/>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48" name="Rectangular Callout 47"/>
          <p:cNvSpPr/>
          <p:nvPr/>
        </p:nvSpPr>
        <p:spPr>
          <a:xfrm>
            <a:off x="2938152" y="4074560"/>
            <a:ext cx="1371600" cy="674915"/>
          </a:xfrm>
          <a:prstGeom prst="wedgeRectCallout">
            <a:avLst>
              <a:gd name="adj1" fmla="val 148864"/>
              <a:gd name="adj2" fmla="val 7954"/>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49" name="Rounded Rectangle 48"/>
          <p:cNvSpPr/>
          <p:nvPr/>
        </p:nvSpPr>
        <p:spPr>
          <a:xfrm>
            <a:off x="370113" y="4898320"/>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E/R</a:t>
            </a:r>
          </a:p>
          <a:p>
            <a:pPr algn="ctr"/>
            <a:r>
              <a:rPr lang="en-US" dirty="0" smtClean="0"/>
              <a:t>Metamodel</a:t>
            </a:r>
          </a:p>
        </p:txBody>
      </p:sp>
      <p:sp>
        <p:nvSpPr>
          <p:cNvPr id="50" name="Rectangular Callout 49"/>
          <p:cNvSpPr/>
          <p:nvPr/>
        </p:nvSpPr>
        <p:spPr>
          <a:xfrm>
            <a:off x="2938152" y="4933076"/>
            <a:ext cx="1371600" cy="674915"/>
          </a:xfrm>
          <a:prstGeom prst="wedgeRectCallout">
            <a:avLst>
              <a:gd name="adj1" fmla="val -115205"/>
              <a:gd name="adj2" fmla="val -2603"/>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52" name="Rectangular Callout 51"/>
          <p:cNvSpPr/>
          <p:nvPr/>
        </p:nvSpPr>
        <p:spPr>
          <a:xfrm>
            <a:off x="2938152" y="4945942"/>
            <a:ext cx="1371600" cy="674915"/>
          </a:xfrm>
          <a:prstGeom prst="wedgeRectCallout">
            <a:avLst>
              <a:gd name="adj1" fmla="val 148864"/>
              <a:gd name="adj2" fmla="val 7954"/>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53" name="Rounded Rectangle 52"/>
          <p:cNvSpPr/>
          <p:nvPr/>
        </p:nvSpPr>
        <p:spPr>
          <a:xfrm>
            <a:off x="366154" y="5760391"/>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a:t>
            </a:r>
          </a:p>
          <a:p>
            <a:pPr algn="ctr"/>
            <a:r>
              <a:rPr lang="en-US" dirty="0" smtClean="0"/>
              <a:t>Metamodel</a:t>
            </a:r>
          </a:p>
        </p:txBody>
      </p:sp>
      <p:sp>
        <p:nvSpPr>
          <p:cNvPr id="60" name="Rectangular Callout 59"/>
          <p:cNvSpPr/>
          <p:nvPr/>
        </p:nvSpPr>
        <p:spPr>
          <a:xfrm>
            <a:off x="2934193" y="5795147"/>
            <a:ext cx="1371600" cy="674915"/>
          </a:xfrm>
          <a:prstGeom prst="wedgeRectCallout">
            <a:avLst>
              <a:gd name="adj1" fmla="val -115205"/>
              <a:gd name="adj2" fmla="val -2603"/>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61" name="Rectangular Callout 60"/>
          <p:cNvSpPr/>
          <p:nvPr/>
        </p:nvSpPr>
        <p:spPr>
          <a:xfrm>
            <a:off x="2934193" y="5808013"/>
            <a:ext cx="1371600" cy="674915"/>
          </a:xfrm>
          <a:prstGeom prst="wedgeRectCallout">
            <a:avLst>
              <a:gd name="adj1" fmla="val 148864"/>
              <a:gd name="adj2" fmla="val 7954"/>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2" name="Rectangle 1"/>
          <p:cNvSpPr/>
          <p:nvPr/>
        </p:nvSpPr>
        <p:spPr>
          <a:xfrm>
            <a:off x="5943104" y="4704225"/>
            <a:ext cx="2438400" cy="14262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Abstraction of information modeling concepts found in more than one reference language</a:t>
            </a:r>
            <a:endParaRPr lang="en-US" dirty="0"/>
          </a:p>
        </p:txBody>
      </p:sp>
      <p:sp>
        <p:nvSpPr>
          <p:cNvPr id="3" name="Date Placeholder 2"/>
          <p:cNvSpPr>
            <a:spLocks noGrp="1"/>
          </p:cNvSpPr>
          <p:nvPr>
            <p:ph type="dt" sz="half" idx="10"/>
          </p:nvPr>
        </p:nvSpPr>
        <p:spPr/>
        <p:txBody>
          <a:bodyPr/>
          <a:lstStyle/>
          <a:p>
            <a:r>
              <a:rPr lang="en-US" smtClean="0"/>
              <a:t>3/25/2012</a:t>
            </a:r>
            <a:endParaRPr lang="en-US" dirty="0"/>
          </a:p>
        </p:txBody>
      </p:sp>
      <p:sp>
        <p:nvSpPr>
          <p:cNvPr id="6" name="Footer Placeholder 5"/>
          <p:cNvSpPr>
            <a:spLocks noGrp="1"/>
          </p:cNvSpPr>
          <p:nvPr>
            <p:ph type="ftr" sz="quarter" idx="12"/>
          </p:nvPr>
        </p:nvSpPr>
        <p:spPr/>
        <p:txBody>
          <a:bodyPr>
            <a:normAutofit fontScale="92500"/>
          </a:bodyPr>
          <a:lstStyle/>
          <a:p>
            <a:r>
              <a:rPr lang="en-US" smtClean="0"/>
              <a:t>Coryright (c) 2012 Data Access Technologies, Inc. as Model Driven Solutions</a:t>
            </a:r>
            <a:endParaRPr lang="en-US" dirty="0"/>
          </a:p>
        </p:txBody>
      </p:sp>
      <p:sp>
        <p:nvSpPr>
          <p:cNvPr id="7" name="Slide Number Placeholder 6"/>
          <p:cNvSpPr>
            <a:spLocks noGrp="1"/>
          </p:cNvSpPr>
          <p:nvPr>
            <p:ph type="sldNum" sz="quarter" idx="11"/>
          </p:nvPr>
        </p:nvSpPr>
        <p:spPr/>
        <p:txBody>
          <a:bodyPr/>
          <a:lstStyle/>
          <a:p>
            <a:fld id="{987D7693-E132-40A2-A808-4CF056E677D9}" type="slidenum">
              <a:rPr lang="en-US" smtClean="0"/>
              <a:t>15</a:t>
            </a:fld>
            <a:endParaRPr lang="en-US" dirty="0"/>
          </a:p>
        </p:txBody>
      </p:sp>
    </p:spTree>
    <p:extLst>
      <p:ext uri="{BB962C8B-B14F-4D97-AF65-F5344CB8AC3E}">
        <p14:creationId xmlns:p14="http://schemas.microsoft.com/office/powerpoint/2010/main" val="2733254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Conceptual Model of SIMF expressed in SIMF notation</a:t>
            </a:r>
          </a:p>
          <a:p>
            <a:r>
              <a:rPr lang="en-US" dirty="0"/>
              <a:t>	</a:t>
            </a:r>
            <a:r>
              <a:rPr lang="en-US" dirty="0" smtClean="0"/>
              <a:t>Conceptual Domain Model</a:t>
            </a:r>
          </a:p>
          <a:p>
            <a:r>
              <a:rPr lang="en-US" dirty="0"/>
              <a:t>	</a:t>
            </a:r>
            <a:r>
              <a:rPr lang="en-US" dirty="0" smtClean="0"/>
              <a:t>Logical Information Model</a:t>
            </a:r>
          </a:p>
          <a:p>
            <a:r>
              <a:rPr lang="en-US" dirty="0"/>
              <a:t>	</a:t>
            </a:r>
            <a:r>
              <a:rPr lang="en-US" dirty="0" smtClean="0"/>
              <a:t>Model Bridging Relations</a:t>
            </a:r>
          </a:p>
          <a:p>
            <a:r>
              <a:rPr lang="en-US" dirty="0" smtClean="0"/>
              <a:t>Grounding in formal logic (Common Logic Default)</a:t>
            </a:r>
          </a:p>
          <a:p>
            <a:r>
              <a:rPr lang="en-US" dirty="0" smtClean="0"/>
              <a:t>Textual and graphical notations</a:t>
            </a:r>
          </a:p>
          <a:p>
            <a:r>
              <a:rPr lang="en-US" dirty="0" smtClean="0"/>
              <a:t>Bridging to common information modeling languages</a:t>
            </a:r>
          </a:p>
          <a:p>
            <a:r>
              <a:rPr lang="en-US" dirty="0"/>
              <a:t>	</a:t>
            </a:r>
            <a:r>
              <a:rPr lang="en-US" dirty="0" smtClean="0"/>
              <a:t>ER, SQL DDL, XSD, UML, SBVR, OWL, RDFS</a:t>
            </a:r>
          </a:p>
          <a:p>
            <a:r>
              <a:rPr lang="en-US" dirty="0" smtClean="0"/>
              <a:t>Metamodel and exchange format for OMG-MOF and (Optionally) RDF</a:t>
            </a:r>
          </a:p>
          <a:p>
            <a:endParaRPr lang="en-US" dirty="0"/>
          </a:p>
        </p:txBody>
      </p:sp>
      <p:sp>
        <p:nvSpPr>
          <p:cNvPr id="2" name="Title 1"/>
          <p:cNvSpPr>
            <a:spLocks noGrp="1"/>
          </p:cNvSpPr>
          <p:nvPr>
            <p:ph type="title"/>
          </p:nvPr>
        </p:nvSpPr>
        <p:spPr/>
        <p:txBody>
          <a:bodyPr/>
          <a:lstStyle/>
          <a:p>
            <a:r>
              <a:rPr lang="en-US" dirty="0" smtClean="0"/>
              <a:t>Summary of SIMF Requirements</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16</a:t>
            </a:fld>
            <a:endParaRPr lang="en-US" dirty="0"/>
          </a:p>
        </p:txBody>
      </p:sp>
    </p:spTree>
    <p:extLst>
      <p:ext uri="{BB962C8B-B14F-4D97-AF65-F5344CB8AC3E}">
        <p14:creationId xmlns:p14="http://schemas.microsoft.com/office/powerpoint/2010/main" val="2782947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sz="quarter" idx="13"/>
          </p:nvPr>
        </p:nvSpPr>
        <p:spPr/>
        <p:txBody>
          <a:bodyPr/>
          <a:lstStyle/>
          <a:p>
            <a:r>
              <a:rPr lang="en-US" dirty="0" smtClean="0"/>
              <a:t>As a </a:t>
            </a:r>
            <a:r>
              <a:rPr lang="en-US" u="sng" dirty="0" smtClean="0"/>
              <a:t>federation capability, </a:t>
            </a:r>
            <a:r>
              <a:rPr lang="en-US" dirty="0" smtClean="0"/>
              <a:t>“</a:t>
            </a:r>
            <a:r>
              <a:rPr lang="en-US" u="sng" dirty="0" smtClean="0"/>
              <a:t>overlap”</a:t>
            </a:r>
            <a:r>
              <a:rPr lang="en-US" dirty="0" smtClean="0"/>
              <a:t> with other views of information, semantics and conceptual models </a:t>
            </a:r>
            <a:r>
              <a:rPr lang="en-US" u="sng" dirty="0" smtClean="0"/>
              <a:t>is required and  intended.</a:t>
            </a:r>
          </a:p>
          <a:p>
            <a:r>
              <a:rPr lang="en-US" dirty="0" smtClean="0"/>
              <a:t>So if your saying : We can do that with {OWL, Rules, UML, EMF,  XSLT, CL, My Product…} we want to listen.  </a:t>
            </a:r>
          </a:p>
          <a:p>
            <a:r>
              <a:rPr lang="en-US" dirty="0" smtClean="0"/>
              <a:t>It is expected that other standards will be proposed by submitters to fulfill requirements as part of the SIMF specification</a:t>
            </a:r>
          </a:p>
          <a:p>
            <a:endParaRPr lang="en-US" dirty="0" smtClean="0"/>
          </a:p>
          <a:p>
            <a:r>
              <a:rPr lang="en-US" dirty="0" smtClean="0">
                <a:solidFill>
                  <a:srgbClr val="FF0000"/>
                </a:solidFill>
              </a:rPr>
              <a:t>Since there are multiple choices for what to reuse and how these existing standards should be integrated into the SIMF solution, the choice of standards to leverage for the SIMF domain specific language is the purview of the submitter and not prescribed by the RFP.  It is intended that SIMF build on existing languages!</a:t>
            </a:r>
            <a:endParaRPr lang="en-US" dirty="0">
              <a:solidFill>
                <a:srgbClr val="FF0000"/>
              </a:solidFill>
            </a:endParaRPr>
          </a:p>
          <a:p>
            <a:endParaRPr lang="en-US" u="sng" dirty="0"/>
          </a:p>
        </p:txBody>
      </p:sp>
      <p:sp>
        <p:nvSpPr>
          <p:cNvPr id="4" name="Title 3"/>
          <p:cNvSpPr>
            <a:spLocks noGrp="1"/>
          </p:cNvSpPr>
          <p:nvPr>
            <p:ph type="title"/>
          </p:nvPr>
        </p:nvSpPr>
        <p:spPr/>
        <p:txBody>
          <a:bodyPr/>
          <a:lstStyle/>
          <a:p>
            <a:r>
              <a:rPr lang="en-US" dirty="0" smtClean="0"/>
              <a:t>How does SIMF relate to…</a:t>
            </a:r>
            <a:endParaRPr lang="en-US" dirty="0"/>
          </a:p>
        </p:txBody>
      </p:sp>
      <p:sp>
        <p:nvSpPr>
          <p:cNvPr id="2" name="Date Placeholder 1"/>
          <p:cNvSpPr>
            <a:spLocks noGrp="1"/>
          </p:cNvSpPr>
          <p:nvPr>
            <p:ph type="dt" sz="half" idx="14"/>
          </p:nvPr>
        </p:nvSpPr>
        <p:spPr/>
        <p:txBody>
          <a:bodyPr/>
          <a:lstStyle/>
          <a:p>
            <a:r>
              <a:rPr lang="en-US" smtClean="0"/>
              <a:t>3/25/2012</a:t>
            </a:r>
            <a:endParaRPr lang="en-US" dirty="0"/>
          </a:p>
        </p:txBody>
      </p:sp>
      <p:sp>
        <p:nvSpPr>
          <p:cNvPr id="3" name="Footer Placeholder 2"/>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17</a:t>
            </a:fld>
            <a:endParaRPr lang="en-US" dirty="0"/>
          </a:p>
        </p:txBody>
      </p:sp>
    </p:spTree>
    <p:extLst>
      <p:ext uri="{BB962C8B-B14F-4D97-AF65-F5344CB8AC3E}">
        <p14:creationId xmlns:p14="http://schemas.microsoft.com/office/powerpoint/2010/main" val="3501500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err="1" smtClean="0"/>
              <a:t>SIMFTeam</a:t>
            </a:r>
            <a:r>
              <a:rPr lang="en-US" dirty="0" smtClean="0"/>
              <a:t> is one SIMF submitter group</a:t>
            </a:r>
          </a:p>
          <a:p>
            <a:pPr lvl="1"/>
            <a:r>
              <a:rPr lang="en-US" dirty="0" smtClean="0"/>
              <a:t>Model Driven Solutions - Cory Casanave, Ed Seidewitz, Tom Digre</a:t>
            </a:r>
          </a:p>
          <a:p>
            <a:pPr lvl="1"/>
            <a:r>
              <a:rPr lang="en-US" dirty="0"/>
              <a:t>PNA Group - Sjir Nijssen, Mathieu Klinger, Koen van Leeuwen, Jean Paul </a:t>
            </a:r>
            <a:r>
              <a:rPr lang="en-US" dirty="0" err="1"/>
              <a:t>Koster</a:t>
            </a:r>
            <a:r>
              <a:rPr lang="en-US" dirty="0"/>
              <a:t>, Inge Lemmens</a:t>
            </a:r>
          </a:p>
          <a:p>
            <a:pPr lvl="1"/>
            <a:r>
              <a:rPr lang="en-US" dirty="0" smtClean="0"/>
              <a:t>TIBCO – Paul Brown</a:t>
            </a:r>
          </a:p>
          <a:p>
            <a:pPr lvl="1"/>
            <a:r>
              <a:rPr lang="en-US" dirty="0" err="1" smtClean="0"/>
              <a:t>TMForum</a:t>
            </a:r>
            <a:r>
              <a:rPr lang="en-US" dirty="0" smtClean="0"/>
              <a:t>  - </a:t>
            </a:r>
            <a:r>
              <a:rPr lang="en-US" dirty="0"/>
              <a:t>Alex </a:t>
            </a:r>
            <a:r>
              <a:rPr lang="en-US" dirty="0" smtClean="0"/>
              <a:t>Zhdankin (Cisco), </a:t>
            </a:r>
            <a:r>
              <a:rPr lang="en-US" dirty="0"/>
              <a:t>Nigel Davis (</a:t>
            </a:r>
            <a:r>
              <a:rPr lang="en-US" dirty="0" err="1"/>
              <a:t>Ciena</a:t>
            </a:r>
            <a:r>
              <a:rPr lang="en-US" dirty="0"/>
              <a:t>) </a:t>
            </a:r>
            <a:r>
              <a:rPr lang="en-US" dirty="0" smtClean="0"/>
              <a:t> </a:t>
            </a:r>
          </a:p>
          <a:p>
            <a:pPr lvl="1"/>
            <a:r>
              <a:rPr lang="en-US" dirty="0" smtClean="0"/>
              <a:t>European Space Agency - </a:t>
            </a:r>
            <a:r>
              <a:rPr lang="en-US" dirty="0"/>
              <a:t>Serge </a:t>
            </a:r>
            <a:r>
              <a:rPr lang="en-US" dirty="0" smtClean="0"/>
              <a:t>Valera</a:t>
            </a:r>
          </a:p>
          <a:p>
            <a:pPr lvl="1"/>
            <a:r>
              <a:rPr lang="en-US" dirty="0"/>
              <a:t>Laboratory for Applied Ontology (Brazil) – Giancarlo Guizzardi</a:t>
            </a:r>
          </a:p>
          <a:p>
            <a:pPr lvl="1"/>
            <a:r>
              <a:rPr lang="en-US" dirty="0" smtClean="0"/>
              <a:t>Deere – Roger </a:t>
            </a:r>
            <a:r>
              <a:rPr lang="en-US" dirty="0" err="1" smtClean="0"/>
              <a:t>Burhart</a:t>
            </a:r>
            <a:endParaRPr lang="en-US" dirty="0" smtClean="0"/>
          </a:p>
          <a:p>
            <a:pPr lvl="1"/>
            <a:r>
              <a:rPr lang="en-US" dirty="0"/>
              <a:t>Agile Birds SPRL - Sylvain </a:t>
            </a:r>
            <a:r>
              <a:rPr lang="en-US" dirty="0" err="1"/>
              <a:t>Guérin</a:t>
            </a:r>
            <a:endParaRPr lang="en-US" dirty="0"/>
          </a:p>
          <a:p>
            <a:pPr lvl="1"/>
            <a:r>
              <a:rPr lang="en-US" dirty="0" smtClean="0"/>
              <a:t>ABN </a:t>
            </a:r>
            <a:r>
              <a:rPr lang="en-US" dirty="0"/>
              <a:t>AMRO Bank - Andre Le Cat</a:t>
            </a:r>
          </a:p>
          <a:p>
            <a:pPr lvl="1"/>
            <a:r>
              <a:rPr lang="en-US" dirty="0" err="1"/>
              <a:t>Turien</a:t>
            </a:r>
            <a:r>
              <a:rPr lang="en-US" dirty="0"/>
              <a:t> Insurance - Jos </a:t>
            </a:r>
            <a:r>
              <a:rPr lang="en-US" dirty="0" err="1"/>
              <a:t>Rozendaal</a:t>
            </a:r>
            <a:endParaRPr lang="en-US" dirty="0"/>
          </a:p>
          <a:p>
            <a:pPr lvl="1"/>
            <a:r>
              <a:rPr lang="en-US" dirty="0" smtClean="0"/>
              <a:t>ING Bank - </a:t>
            </a:r>
            <a:r>
              <a:rPr lang="en-US" dirty="0" err="1" smtClean="0"/>
              <a:t>Lex</a:t>
            </a:r>
            <a:r>
              <a:rPr lang="en-US" dirty="0" smtClean="0"/>
              <a:t> </a:t>
            </a:r>
            <a:r>
              <a:rPr lang="en-US" dirty="0" err="1"/>
              <a:t>Bruil</a:t>
            </a:r>
            <a:endParaRPr lang="en-US" dirty="0"/>
          </a:p>
          <a:p>
            <a:pPr lvl="1"/>
            <a:r>
              <a:rPr lang="en-US" dirty="0" smtClean="0"/>
              <a:t>Pension Fund - </a:t>
            </a:r>
            <a:r>
              <a:rPr lang="en-US" dirty="0"/>
              <a:t>Jos </a:t>
            </a:r>
            <a:r>
              <a:rPr lang="en-US" dirty="0" err="1" smtClean="0"/>
              <a:t>Vos</a:t>
            </a:r>
            <a:endParaRPr lang="en-US" dirty="0" smtClean="0"/>
          </a:p>
          <a:p>
            <a:pPr lvl="1"/>
            <a:r>
              <a:rPr lang="en-US" dirty="0" smtClean="0"/>
              <a:t>Individuals - </a:t>
            </a:r>
            <a:r>
              <a:rPr lang="en-US" dirty="0"/>
              <a:t>Miriam </a:t>
            </a:r>
            <a:r>
              <a:rPr lang="en-US" dirty="0" err="1"/>
              <a:t>Wesseling</a:t>
            </a:r>
            <a:endParaRPr lang="en-US" dirty="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err="1" smtClean="0"/>
              <a:t>SIMFTeam</a:t>
            </a:r>
            <a:r>
              <a:rPr lang="en-US" dirty="0" smtClean="0"/>
              <a:t> Introduction – who we are</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18</a:t>
            </a:fld>
            <a:endParaRPr lang="en-US" dirty="0"/>
          </a:p>
        </p:txBody>
      </p:sp>
    </p:spTree>
    <p:extLst>
      <p:ext uri="{BB962C8B-B14F-4D97-AF65-F5344CB8AC3E}">
        <p14:creationId xmlns:p14="http://schemas.microsoft.com/office/powerpoint/2010/main" val="1171203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smtClean="0"/>
              <a:t>SIMF Requires a MOF metamodel representation</a:t>
            </a:r>
          </a:p>
          <a:p>
            <a:pPr marL="457200" lvl="1" indent="-285750"/>
            <a:r>
              <a:rPr lang="en-US" dirty="0" smtClean="0"/>
              <a:t>However – the foundation is not necessarily MOF as the foundation must have a  formal logic grounding</a:t>
            </a:r>
          </a:p>
          <a:p>
            <a:pPr marL="457200" lvl="1" indent="-285750"/>
            <a:r>
              <a:rPr lang="en-US" dirty="0" smtClean="0"/>
              <a:t>It is not decided if it is “primarily” a MOF specification or based on something else like OWL or Common Logic</a:t>
            </a:r>
          </a:p>
          <a:p>
            <a:pPr marL="457200" lvl="1" indent="-285750"/>
            <a:r>
              <a:rPr lang="en-US" dirty="0" smtClean="0"/>
              <a:t>SMOF  (Multiple classification) would probably be required for a reasonable representation</a:t>
            </a:r>
            <a:endParaRPr lang="en-US" dirty="0" smtClean="0"/>
          </a:p>
          <a:p>
            <a:pPr marL="285750" indent="-285750">
              <a:buFont typeface="Arial" pitchFamily="34" charset="0"/>
              <a:buChar char="•"/>
            </a:pPr>
            <a:r>
              <a:rPr lang="en-US" dirty="0" smtClean="0"/>
              <a:t>Eclipse </a:t>
            </a:r>
            <a:r>
              <a:rPr lang="en-US" dirty="0" smtClean="0"/>
              <a:t>could make an excellent foundation for a SIMF modeling capability</a:t>
            </a:r>
          </a:p>
          <a:p>
            <a:pPr marL="285750" indent="-285750">
              <a:buFont typeface="Arial" pitchFamily="34" charset="0"/>
              <a:buChar char="•"/>
            </a:pPr>
            <a:r>
              <a:rPr lang="en-US" dirty="0" smtClean="0"/>
              <a:t>Eclipse could be used during the submission process, to build a proof of concept</a:t>
            </a:r>
          </a:p>
          <a:p>
            <a:pPr marL="285750" indent="-285750">
              <a:buFont typeface="Arial" pitchFamily="34" charset="0"/>
              <a:buChar char="•"/>
            </a:pPr>
            <a:r>
              <a:rPr lang="en-US" dirty="0" smtClean="0"/>
              <a:t>Eclipse could also be used for development based on the adopted standards</a:t>
            </a:r>
          </a:p>
          <a:p>
            <a:pPr marL="285750" indent="-285750">
              <a:buFont typeface="Arial" pitchFamily="34" charset="0"/>
              <a:buChar char="•"/>
            </a:pPr>
            <a:r>
              <a:rPr lang="en-US" dirty="0" smtClean="0"/>
              <a:t>We are interested in engaging with the Eclipse community to provide solutions for information federation</a:t>
            </a:r>
            <a:endParaRPr lang="en-US" dirty="0"/>
          </a:p>
        </p:txBody>
      </p:sp>
      <p:sp>
        <p:nvSpPr>
          <p:cNvPr id="3" name="Title 2"/>
          <p:cNvSpPr>
            <a:spLocks noGrp="1"/>
          </p:cNvSpPr>
          <p:nvPr>
            <p:ph type="title"/>
          </p:nvPr>
        </p:nvSpPr>
        <p:spPr/>
        <p:txBody>
          <a:bodyPr/>
          <a:lstStyle/>
          <a:p>
            <a:r>
              <a:rPr lang="en-US" dirty="0" smtClean="0"/>
              <a:t>SIMF and Eclipse</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19</a:t>
            </a:fld>
            <a:endParaRPr lang="en-US" dirty="0"/>
          </a:p>
        </p:txBody>
      </p:sp>
    </p:spTree>
    <p:extLst>
      <p:ext uri="{BB962C8B-B14F-4D97-AF65-F5344CB8AC3E}">
        <p14:creationId xmlns:p14="http://schemas.microsoft.com/office/powerpoint/2010/main" val="3593306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486774" cy="5013960"/>
          </a:xfrm>
        </p:spPr>
        <p:txBody>
          <a:bodyPr>
            <a:normAutofit fontScale="92500" lnSpcReduction="10000"/>
          </a:bodyPr>
          <a:lstStyle/>
          <a:p>
            <a:r>
              <a:rPr lang="en-US" sz="1900" dirty="0" smtClean="0"/>
              <a:t>Cory Casanave</a:t>
            </a:r>
          </a:p>
          <a:p>
            <a:r>
              <a:rPr lang="en-US" sz="1600" dirty="0"/>
              <a:t>	</a:t>
            </a:r>
            <a:r>
              <a:rPr lang="en-US" sz="1600" dirty="0" smtClean="0"/>
              <a:t>CEO, Model Driven Solutions</a:t>
            </a:r>
          </a:p>
          <a:p>
            <a:r>
              <a:rPr lang="en-US" sz="1600" dirty="0" smtClean="0"/>
              <a:t>		Actionable Architectures &amp; Agile Solutions</a:t>
            </a:r>
          </a:p>
          <a:p>
            <a:r>
              <a:rPr lang="en-US" sz="1600" dirty="0"/>
              <a:t>	</a:t>
            </a:r>
            <a:r>
              <a:rPr lang="en-US" sz="1600" dirty="0" smtClean="0"/>
              <a:t>		Information Federation, SOA, EA and MDA Development</a:t>
            </a:r>
          </a:p>
          <a:p>
            <a:r>
              <a:rPr lang="en-US" sz="1600" dirty="0"/>
              <a:t>	</a:t>
            </a:r>
            <a:r>
              <a:rPr lang="en-US" sz="1600" dirty="0" smtClean="0"/>
              <a:t>	Open Source Supporting a Model Driven Approach (ModelDriven.org)</a:t>
            </a:r>
          </a:p>
          <a:p>
            <a:r>
              <a:rPr lang="en-US" sz="1600" dirty="0"/>
              <a:t>	</a:t>
            </a:r>
            <a:r>
              <a:rPr lang="en-US" sz="1600" dirty="0" smtClean="0"/>
              <a:t>Object Management Group</a:t>
            </a:r>
          </a:p>
          <a:p>
            <a:r>
              <a:rPr lang="en-US" sz="1600" dirty="0"/>
              <a:t>	</a:t>
            </a:r>
            <a:r>
              <a:rPr lang="en-US" sz="1600" dirty="0" smtClean="0"/>
              <a:t>	Board of Directors</a:t>
            </a:r>
          </a:p>
          <a:p>
            <a:r>
              <a:rPr lang="en-US" sz="1600" dirty="0"/>
              <a:t>	</a:t>
            </a:r>
            <a:r>
              <a:rPr lang="en-US" sz="1600" dirty="0" smtClean="0"/>
              <a:t>	Standards work: UML, </a:t>
            </a:r>
            <a:r>
              <a:rPr lang="en-US" sz="1600" dirty="0" err="1" smtClean="0"/>
              <a:t>SoaML</a:t>
            </a:r>
            <a:r>
              <a:rPr lang="en-US" sz="1600" dirty="0" smtClean="0"/>
              <a:t>, BPMN, EDOC, AESIG, SIMF, Etc.</a:t>
            </a:r>
          </a:p>
          <a:p>
            <a:r>
              <a:rPr lang="en-US" sz="1600" dirty="0"/>
              <a:t>	</a:t>
            </a:r>
            <a:r>
              <a:rPr lang="en-US" sz="1600" dirty="0" smtClean="0"/>
              <a:t>	Chair – GovDTF - Open Government Workgroup, Architecture Ecosystem SIG</a:t>
            </a:r>
          </a:p>
          <a:p>
            <a:r>
              <a:rPr lang="en-US" sz="1600" dirty="0" smtClean="0"/>
              <a:t>	W3C</a:t>
            </a:r>
          </a:p>
          <a:p>
            <a:r>
              <a:rPr lang="en-US" sz="1600" dirty="0"/>
              <a:t>	</a:t>
            </a:r>
            <a:r>
              <a:rPr lang="en-US" sz="1600" dirty="0" smtClean="0"/>
              <a:t>	Government Linked Data (GLD) Workgroup</a:t>
            </a:r>
          </a:p>
          <a:p>
            <a:r>
              <a:rPr lang="en-US" sz="1600" dirty="0" smtClean="0"/>
              <a:t>	Government</a:t>
            </a:r>
          </a:p>
          <a:p>
            <a:r>
              <a:rPr lang="en-US" sz="1600" dirty="0"/>
              <a:t>	</a:t>
            </a:r>
            <a:r>
              <a:rPr lang="en-US" sz="1600" dirty="0" smtClean="0"/>
              <a:t>	NIEM: Co-chair NIEM-UML PIM Submission Team</a:t>
            </a:r>
          </a:p>
          <a:p>
            <a:r>
              <a:rPr lang="en-US" sz="1600" dirty="0"/>
              <a:t>	</a:t>
            </a:r>
            <a:r>
              <a:rPr lang="en-US" sz="1600" dirty="0" smtClean="0"/>
              <a:t>	CIO Council/DAS: Open Government Vocabularies Workgroup</a:t>
            </a:r>
            <a:endParaRPr lang="en-US" sz="1600" dirty="0"/>
          </a:p>
        </p:txBody>
      </p:sp>
      <p:sp>
        <p:nvSpPr>
          <p:cNvPr id="3" name="Title 2"/>
          <p:cNvSpPr>
            <a:spLocks noGrp="1"/>
          </p:cNvSpPr>
          <p:nvPr>
            <p:ph type="title"/>
          </p:nvPr>
        </p:nvSpPr>
        <p:spPr/>
        <p:txBody>
          <a:bodyPr/>
          <a:lstStyle/>
          <a:p>
            <a:r>
              <a:rPr lang="en-US" dirty="0" smtClean="0"/>
              <a:t>Introduction</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2</a:t>
            </a:fld>
            <a:endParaRPr lang="en-US" dirty="0"/>
          </a:p>
        </p:txBody>
      </p:sp>
    </p:spTree>
    <p:extLst>
      <p:ext uri="{BB962C8B-B14F-4D97-AF65-F5344CB8AC3E}">
        <p14:creationId xmlns:p14="http://schemas.microsoft.com/office/powerpoint/2010/main" val="3189955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lnSpcReduction="10000"/>
          </a:bodyPr>
          <a:lstStyle/>
          <a:p>
            <a:pPr marL="285750" indent="-285750">
              <a:buFont typeface="Arial" pitchFamily="34" charset="0"/>
              <a:buChar char="•"/>
            </a:pPr>
            <a:r>
              <a:rPr lang="en-US" dirty="0" smtClean="0"/>
              <a:t>Linked data provides a platform for data to be ubiquitously available and linked</a:t>
            </a:r>
          </a:p>
          <a:p>
            <a:pPr marL="285750" indent="-285750">
              <a:buFont typeface="Arial" pitchFamily="34" charset="0"/>
              <a:buChar char="•"/>
            </a:pPr>
            <a:r>
              <a:rPr lang="en-US" dirty="0" smtClean="0"/>
              <a:t>The linking and semantics of the links is not well defined</a:t>
            </a:r>
          </a:p>
          <a:p>
            <a:pPr marL="285750" indent="-285750">
              <a:buFont typeface="Arial" pitchFamily="34" charset="0"/>
              <a:buChar char="•"/>
            </a:pPr>
            <a:r>
              <a:rPr lang="en-US" dirty="0" smtClean="0"/>
              <a:t>OWL has largely not proved successful for wide-scale federation of independently conceived data – it is fragile, lacks </a:t>
            </a:r>
            <a:r>
              <a:rPr lang="en-US" dirty="0" err="1" smtClean="0"/>
              <a:t>expressability</a:t>
            </a:r>
            <a:r>
              <a:rPr lang="en-US" dirty="0" smtClean="0"/>
              <a:t> and is not stakeholder friendly</a:t>
            </a:r>
          </a:p>
          <a:p>
            <a:pPr marL="285750" indent="-285750">
              <a:buFont typeface="Arial" pitchFamily="34" charset="0"/>
              <a:buChar char="•"/>
            </a:pPr>
            <a:r>
              <a:rPr lang="en-US" dirty="0" smtClean="0"/>
              <a:t>Linked Data (RDF) could become the delivery platform for data described using SIMF</a:t>
            </a:r>
          </a:p>
          <a:p>
            <a:pPr marL="285750" indent="-285750">
              <a:buFont typeface="Arial" pitchFamily="34" charset="0"/>
              <a:buChar char="•"/>
            </a:pPr>
            <a:r>
              <a:rPr lang="en-US" dirty="0" smtClean="0"/>
              <a:t>OWL </a:t>
            </a:r>
            <a:r>
              <a:rPr lang="en-US" dirty="0"/>
              <a:t>and </a:t>
            </a:r>
            <a:r>
              <a:rPr lang="en-US" dirty="0" err="1"/>
              <a:t>RuleML</a:t>
            </a:r>
            <a:r>
              <a:rPr lang="en-US" dirty="0"/>
              <a:t> Semantics can contribute to SIMF semantics, perhaps also be used as part of an implementation</a:t>
            </a:r>
          </a:p>
          <a:p>
            <a:pPr marL="285750" indent="-285750">
              <a:buFont typeface="Arial" pitchFamily="34" charset="0"/>
              <a:buChar char="•"/>
            </a:pPr>
            <a:r>
              <a:rPr lang="en-US" dirty="0"/>
              <a:t>XSD Data structures will be federated with the SIMF conceptual model</a:t>
            </a:r>
          </a:p>
          <a:p>
            <a:pPr marL="285750" indent="-285750">
              <a:buFont typeface="Arial" pitchFamily="34" charset="0"/>
              <a:buChar char="•"/>
            </a:pPr>
            <a:r>
              <a:rPr lang="en-US" dirty="0"/>
              <a:t>RDF representation of SIMF models provide for a SEMWEB definition</a:t>
            </a:r>
          </a:p>
          <a:p>
            <a:pPr marL="285750" indent="-285750">
              <a:buFont typeface="Arial" pitchFamily="34" charset="0"/>
              <a:buChar char="•"/>
            </a:pPr>
            <a:r>
              <a:rPr lang="en-US" dirty="0"/>
              <a:t>Perhaps this could become the design language for </a:t>
            </a:r>
            <a:r>
              <a:rPr lang="en-US" dirty="0">
                <a:solidFill>
                  <a:srgbClr val="FF0000"/>
                </a:solidFill>
              </a:rPr>
              <a:t>S</a:t>
            </a:r>
            <a:r>
              <a:rPr lang="en-US" dirty="0"/>
              <a:t>emantically </a:t>
            </a:r>
            <a:r>
              <a:rPr lang="en-US" dirty="0">
                <a:solidFill>
                  <a:srgbClr val="FF0000"/>
                </a:solidFill>
              </a:rPr>
              <a:t>L</a:t>
            </a:r>
            <a:r>
              <a:rPr lang="en-US" dirty="0"/>
              <a:t>inked </a:t>
            </a:r>
            <a:r>
              <a:rPr lang="en-US" dirty="0">
                <a:solidFill>
                  <a:srgbClr val="FF0000"/>
                </a:solidFill>
              </a:rPr>
              <a:t>D</a:t>
            </a:r>
            <a:r>
              <a:rPr lang="en-US" dirty="0"/>
              <a:t>ata (SDL)?</a:t>
            </a:r>
          </a:p>
          <a:p>
            <a:endParaRPr lang="en-US" dirty="0" smtClean="0"/>
          </a:p>
          <a:p>
            <a:endParaRPr lang="en-US" dirty="0"/>
          </a:p>
        </p:txBody>
      </p:sp>
      <p:sp>
        <p:nvSpPr>
          <p:cNvPr id="5" name="Title 4"/>
          <p:cNvSpPr>
            <a:spLocks noGrp="1"/>
          </p:cNvSpPr>
          <p:nvPr>
            <p:ph type="title"/>
          </p:nvPr>
        </p:nvSpPr>
        <p:spPr/>
        <p:txBody>
          <a:bodyPr/>
          <a:lstStyle/>
          <a:p>
            <a:r>
              <a:rPr lang="en-US" dirty="0" smtClean="0"/>
              <a:t>SIMF and Linked Data</a:t>
            </a:r>
            <a:endParaRPr lang="en-US" dirty="0"/>
          </a:p>
        </p:txBody>
      </p:sp>
      <p:sp>
        <p:nvSpPr>
          <p:cNvPr id="2" name="Date Placeholder 1"/>
          <p:cNvSpPr>
            <a:spLocks noGrp="1"/>
          </p:cNvSpPr>
          <p:nvPr>
            <p:ph type="dt" sz="half" idx="14"/>
          </p:nvPr>
        </p:nvSpPr>
        <p:spPr/>
        <p:txBody>
          <a:bodyPr/>
          <a:lstStyle/>
          <a:p>
            <a:r>
              <a:rPr lang="en-US" smtClean="0"/>
              <a:t>3/25/2012</a:t>
            </a:r>
            <a:endParaRPr lang="en-US" dirty="0"/>
          </a:p>
        </p:txBody>
      </p:sp>
      <p:sp>
        <p:nvSpPr>
          <p:cNvPr id="3" name="Footer Placeholder 2"/>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20</a:t>
            </a:fld>
            <a:endParaRPr lang="en-US" dirty="0"/>
          </a:p>
        </p:txBody>
      </p:sp>
    </p:spTree>
    <p:extLst>
      <p:ext uri="{BB962C8B-B14F-4D97-AF65-F5344CB8AC3E}">
        <p14:creationId xmlns:p14="http://schemas.microsoft.com/office/powerpoint/2010/main" val="561255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itchFamily="34" charset="0"/>
              <a:buChar char="•"/>
            </a:pPr>
            <a:r>
              <a:rPr lang="en-US" dirty="0" smtClean="0"/>
              <a:t>Issued by OMG</a:t>
            </a:r>
          </a:p>
          <a:p>
            <a:pPr marL="285750" indent="-285750">
              <a:buFont typeface="Arial" pitchFamily="34" charset="0"/>
              <a:buChar char="•"/>
            </a:pPr>
            <a:r>
              <a:rPr lang="en-US" dirty="0" smtClean="0"/>
              <a:t>Submissions teams are forming</a:t>
            </a:r>
          </a:p>
          <a:p>
            <a:endParaRPr lang="en-US" dirty="0"/>
          </a:p>
          <a:p>
            <a:r>
              <a:rPr lang="en-US" dirty="0" smtClean="0"/>
              <a:t>Find more about SIMF here:</a:t>
            </a:r>
          </a:p>
          <a:p>
            <a:pPr marL="285750" indent="-285750">
              <a:buFont typeface="Arial" pitchFamily="34" charset="0"/>
              <a:buChar char="•"/>
            </a:pPr>
            <a:r>
              <a:rPr lang="en-US" sz="1600" b="1" dirty="0">
                <a:hlinkClick r:id="rId2"/>
              </a:rPr>
              <a:t>http://</a:t>
            </a:r>
            <a:r>
              <a:rPr lang="en-US" sz="1600" b="1" dirty="0" smtClean="0">
                <a:hlinkClick r:id="rId2"/>
              </a:rPr>
              <a:t>tinyurl.com/SIMFrfp</a:t>
            </a:r>
            <a:endParaRPr lang="en-US" sz="1600" b="1" dirty="0" smtClean="0"/>
          </a:p>
          <a:p>
            <a:r>
              <a:rPr lang="en-US" dirty="0" smtClean="0"/>
              <a:t>Email list and wiki are open (OMG membership not required)  – get involved!</a:t>
            </a:r>
          </a:p>
          <a:p>
            <a:r>
              <a:rPr lang="en-US" dirty="0" smtClean="0"/>
              <a:t>Contact</a:t>
            </a:r>
          </a:p>
        </p:txBody>
      </p:sp>
      <p:sp>
        <p:nvSpPr>
          <p:cNvPr id="3" name="Title 2"/>
          <p:cNvSpPr>
            <a:spLocks noGrp="1"/>
          </p:cNvSpPr>
          <p:nvPr>
            <p:ph type="title"/>
          </p:nvPr>
        </p:nvSpPr>
        <p:spPr/>
        <p:txBody>
          <a:bodyPr/>
          <a:lstStyle/>
          <a:p>
            <a:r>
              <a:rPr lang="en-US" dirty="0" smtClean="0"/>
              <a:t>SIMF RFP Status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181600"/>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4"/>
          </p:nvPr>
        </p:nvSpPr>
        <p:spPr/>
        <p:txBody>
          <a:bodyPr/>
          <a:lstStyle/>
          <a:p>
            <a:r>
              <a:rPr lang="en-US" smtClean="0"/>
              <a:t>3/25/2012</a:t>
            </a:r>
            <a:endParaRPr lang="en-US" dirty="0"/>
          </a:p>
        </p:txBody>
      </p:sp>
      <p:sp>
        <p:nvSpPr>
          <p:cNvPr id="6" name="Footer Placeholder 5"/>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7" name="Slide Number Placeholder 6"/>
          <p:cNvSpPr>
            <a:spLocks noGrp="1"/>
          </p:cNvSpPr>
          <p:nvPr>
            <p:ph type="sldNum" sz="quarter" idx="15"/>
          </p:nvPr>
        </p:nvSpPr>
        <p:spPr/>
        <p:txBody>
          <a:bodyPr/>
          <a:lstStyle/>
          <a:p>
            <a:fld id="{987D7693-E132-40A2-A808-4CF056E677D9}" type="slidenum">
              <a:rPr lang="en-US" smtClean="0"/>
              <a:t>21</a:t>
            </a:fld>
            <a:endParaRPr lang="en-US" dirty="0"/>
          </a:p>
        </p:txBody>
      </p:sp>
    </p:spTree>
    <p:extLst>
      <p:ext uri="{BB962C8B-B14F-4D97-AF65-F5344CB8AC3E}">
        <p14:creationId xmlns:p14="http://schemas.microsoft.com/office/powerpoint/2010/main" val="357587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itchFamily="34" charset="0"/>
              <a:buChar char="•"/>
            </a:pPr>
            <a:r>
              <a:rPr lang="en-US" dirty="0" smtClean="0"/>
              <a:t>Semantic Information Modeling for Federation is an in-progress standards process within OMG</a:t>
            </a:r>
          </a:p>
          <a:p>
            <a:pPr marL="285750" indent="-285750">
              <a:buFont typeface="Arial" pitchFamily="34" charset="0"/>
              <a:buChar char="•"/>
            </a:pPr>
            <a:r>
              <a:rPr lang="en-US" dirty="0" smtClean="0"/>
              <a:t>The goal of SIMF is to provide the modeling capabilities to support information federation by leveraging conceptual and logical information modeling with model bridging relations</a:t>
            </a:r>
          </a:p>
          <a:p>
            <a:pPr marL="285750" indent="-285750">
              <a:buFont typeface="Arial" pitchFamily="34" charset="0"/>
              <a:buChar char="•"/>
            </a:pPr>
            <a:r>
              <a:rPr lang="en-US" dirty="0" smtClean="0"/>
              <a:t>Initial submissions for SIMF are due August 13</a:t>
            </a:r>
            <a:r>
              <a:rPr lang="en-US" baseline="30000" dirty="0" smtClean="0"/>
              <a:t>th</a:t>
            </a:r>
            <a:r>
              <a:rPr lang="en-US" dirty="0" smtClean="0"/>
              <a:t>, 2012</a:t>
            </a:r>
          </a:p>
          <a:p>
            <a:pPr marL="285750" indent="-285750">
              <a:buFont typeface="Arial" pitchFamily="34" charset="0"/>
              <a:buChar char="•"/>
            </a:pPr>
            <a:endParaRPr lang="en-US" dirty="0" smtClean="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t>What is SIMF?</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3</a:t>
            </a:fld>
            <a:endParaRPr lang="en-US" dirty="0"/>
          </a:p>
        </p:txBody>
      </p:sp>
    </p:spTree>
    <p:extLst>
      <p:ext uri="{BB962C8B-B14F-4D97-AF65-F5344CB8AC3E}">
        <p14:creationId xmlns:p14="http://schemas.microsoft.com/office/powerpoint/2010/main" val="916007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smtClean="0">
                <a:solidFill>
                  <a:srgbClr val="FF0000"/>
                </a:solidFill>
              </a:rPr>
              <a:t>Problem statement</a:t>
            </a:r>
          </a:p>
          <a:p>
            <a:pPr marL="285750" indent="-285750">
              <a:buFont typeface="Arial" pitchFamily="34" charset="0"/>
              <a:buChar char="•"/>
            </a:pPr>
            <a:r>
              <a:rPr lang="en-US" sz="1600" dirty="0" smtClean="0">
                <a:solidFill>
                  <a:srgbClr val="FFFF00"/>
                </a:solidFill>
              </a:rPr>
              <a:t>Federation</a:t>
            </a:r>
            <a:r>
              <a:rPr lang="en-US" sz="1600" dirty="0" smtClean="0"/>
              <a:t> (information sharing, interoperability, shared services, etc.) is the </a:t>
            </a:r>
            <a:r>
              <a:rPr lang="en-US" sz="1600" dirty="0" smtClean="0">
                <a:solidFill>
                  <a:srgbClr val="FFFF00"/>
                </a:solidFill>
              </a:rPr>
              <a:t>problem of this decade </a:t>
            </a:r>
            <a:r>
              <a:rPr lang="en-US" sz="1600" dirty="0" smtClean="0"/>
              <a:t>– it is costing productivity, lives and </a:t>
            </a:r>
            <a:r>
              <a:rPr lang="en-US" sz="1600" strike="sngStrike" dirty="0" smtClean="0"/>
              <a:t>billions</a:t>
            </a:r>
            <a:r>
              <a:rPr lang="en-US" sz="1600" dirty="0" smtClean="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smtClean="0"/>
              <a:t>We are calling this the “data problem”</a:t>
            </a:r>
          </a:p>
          <a:p>
            <a:r>
              <a:rPr lang="en-US" sz="1600" dirty="0" smtClean="0">
                <a:solidFill>
                  <a:srgbClr val="FF0000"/>
                </a:solidFill>
              </a:rPr>
              <a:t>A problem not solved…</a:t>
            </a:r>
          </a:p>
          <a:p>
            <a:pPr marL="285750" indent="-285750">
              <a:buFont typeface="Arial" pitchFamily="34" charset="0"/>
              <a:buChar char="•"/>
            </a:pPr>
            <a:r>
              <a:rPr lang="en-US" sz="1600" dirty="0" smtClean="0">
                <a:solidFill>
                  <a:srgbClr val="FFFF00"/>
                </a:solidFill>
              </a:rPr>
              <a:t>None of the standards we have </a:t>
            </a:r>
            <a:r>
              <a:rPr lang="en-US" sz="1600" u="sng" dirty="0" smtClean="0">
                <a:solidFill>
                  <a:srgbClr val="FFFF00"/>
                </a:solidFill>
              </a:rPr>
              <a:t>directly</a:t>
            </a:r>
            <a:r>
              <a:rPr lang="en-US" sz="1600" dirty="0" smtClean="0">
                <a:solidFill>
                  <a:srgbClr val="FFFF00"/>
                </a:solidFill>
              </a:rPr>
              <a:t> target this problem</a:t>
            </a:r>
            <a:r>
              <a:rPr lang="en-US" sz="1600" dirty="0" smtClean="0"/>
              <a:t>.  Not: UML, OWL, </a:t>
            </a:r>
            <a:r>
              <a:rPr lang="en-US" sz="1600" dirty="0" err="1" smtClean="0"/>
              <a:t>LoD</a:t>
            </a:r>
            <a:r>
              <a:rPr lang="en-US" sz="1600" dirty="0" smtClean="0"/>
              <a:t>, E/R, SOA, </a:t>
            </a:r>
            <a:r>
              <a:rPr lang="en-US" sz="1600" dirty="0" err="1" smtClean="0"/>
              <a:t>DoDAF</a:t>
            </a:r>
            <a:r>
              <a:rPr lang="en-US" sz="1600" dirty="0" smtClean="0"/>
              <a:t>, XML Schema, Common Logic or SBVR , etc.  </a:t>
            </a:r>
            <a:endParaRPr lang="en-US" sz="1600" dirty="0"/>
          </a:p>
          <a:p>
            <a:pPr marL="285750" indent="-285750">
              <a:buFont typeface="Arial" pitchFamily="34" charset="0"/>
              <a:buChar char="•"/>
            </a:pPr>
            <a:r>
              <a:rPr lang="en-US" sz="1600" dirty="0"/>
              <a:t>W</a:t>
            </a:r>
            <a:r>
              <a:rPr lang="en-US" sz="1600" dirty="0" smtClean="0"/>
              <a:t>ith </a:t>
            </a:r>
            <a:r>
              <a:rPr lang="en-US" sz="1600" dirty="0"/>
              <a:t>all these solutions – we still have a pervasive </a:t>
            </a:r>
            <a:r>
              <a:rPr lang="en-US" sz="1600" dirty="0" smtClean="0"/>
              <a:t>problem!</a:t>
            </a:r>
            <a:endParaRPr lang="en-US" sz="1600" dirty="0"/>
          </a:p>
          <a:p>
            <a:pPr marL="285750" indent="-285750">
              <a:buFont typeface="Arial" pitchFamily="34" charset="0"/>
              <a:buChar char="•"/>
            </a:pPr>
            <a:r>
              <a:rPr lang="en-US" sz="1600" dirty="0" smtClean="0">
                <a:solidFill>
                  <a:srgbClr val="FFFF00"/>
                </a:solidFill>
              </a:rPr>
              <a:t>While not ideal, the standards above can and are used for federation</a:t>
            </a:r>
            <a:r>
              <a:rPr lang="en-US" sz="1600" dirty="0" smtClean="0"/>
              <a:t>, but, they are all built for other purposes and </a:t>
            </a:r>
            <a:r>
              <a:rPr lang="en-US" sz="1600" dirty="0" smtClean="0">
                <a:solidFill>
                  <a:srgbClr val="FFFF00"/>
                </a:solidFill>
              </a:rPr>
              <a:t>repurposed to solve the data problem</a:t>
            </a:r>
            <a:r>
              <a:rPr lang="en-US" sz="1600" dirty="0" smtClean="0"/>
              <a:t>.  Experts can pull these technologies together to solve a specific problem, we want to make it easy to do so with an integrated and standardized approach supporting mainstream solutions and </a:t>
            </a:r>
            <a:r>
              <a:rPr lang="en-US" sz="1600" dirty="0" smtClean="0">
                <a:solidFill>
                  <a:srgbClr val="FFFF00"/>
                </a:solidFill>
              </a:rPr>
              <a:t>internet-scale federation</a:t>
            </a:r>
            <a:r>
              <a:rPr lang="en-US" sz="1600" dirty="0" smtClean="0"/>
              <a:t>.</a:t>
            </a:r>
          </a:p>
          <a:p>
            <a:r>
              <a:rPr lang="en-US" sz="1600" dirty="0" smtClean="0">
                <a:solidFill>
                  <a:srgbClr val="FFFF00"/>
                </a:solidFill>
              </a:rPr>
              <a:t>We can make a substantial dent in the data problem </a:t>
            </a:r>
            <a:r>
              <a:rPr lang="en-US" sz="1600" dirty="0" smtClean="0"/>
              <a:t>with new standards derived from current technologies and practices.  This is the “SIMF” Initiative.</a:t>
            </a:r>
            <a:endParaRPr lang="en-US" sz="1600" dirty="0"/>
          </a:p>
        </p:txBody>
      </p:sp>
      <p:sp>
        <p:nvSpPr>
          <p:cNvPr id="3" name="Title 2"/>
          <p:cNvSpPr>
            <a:spLocks noGrp="1"/>
          </p:cNvSpPr>
          <p:nvPr>
            <p:ph type="title"/>
          </p:nvPr>
        </p:nvSpPr>
        <p:spPr>
          <a:xfrm>
            <a:off x="352426" y="228600"/>
            <a:ext cx="7680960" cy="838200"/>
          </a:xfrm>
        </p:spPr>
        <p:txBody>
          <a:bodyPr>
            <a:normAutofit/>
          </a:bodyPr>
          <a:lstStyle/>
          <a:p>
            <a:r>
              <a:rPr lang="en-US" dirty="0" smtClean="0"/>
              <a:t>Proposition</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4</a:t>
            </a:fld>
            <a:endParaRPr lang="en-US" dirty="0"/>
          </a:p>
        </p:txBody>
      </p:sp>
    </p:spTree>
    <p:extLst>
      <p:ext uri="{BB962C8B-B14F-4D97-AF65-F5344CB8AC3E}">
        <p14:creationId xmlns:p14="http://schemas.microsoft.com/office/powerpoint/2010/main" val="3531834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solidFill>
                  <a:srgbClr val="FFFF00"/>
                </a:solidFill>
              </a:rPr>
              <a:t>Combining multiple </a:t>
            </a:r>
            <a:r>
              <a:rPr lang="en-US" u="sng" dirty="0" smtClean="0">
                <a:solidFill>
                  <a:srgbClr val="FFFF00"/>
                </a:solidFill>
              </a:rPr>
              <a:t>independently conceived </a:t>
            </a:r>
            <a:r>
              <a:rPr lang="en-US" dirty="0" smtClean="0">
                <a:solidFill>
                  <a:srgbClr val="FFFF00"/>
                </a:solidFill>
              </a:rPr>
              <a:t>data sources and using them together for analytics and other purposes.  </a:t>
            </a:r>
          </a:p>
          <a:p>
            <a:pPr marL="347662" lvl="3" indent="0">
              <a:buNone/>
            </a:pPr>
            <a:r>
              <a:rPr lang="en-US" b="1" dirty="0" smtClean="0"/>
              <a:t>Example</a:t>
            </a:r>
            <a:r>
              <a:rPr lang="en-US" dirty="0" smtClean="0"/>
              <a:t>: A sales department may want to combine public, internal and external information about prospect companies as part of their CRM system</a:t>
            </a:r>
          </a:p>
          <a:p>
            <a:pPr marL="347662" lvl="3" indent="0">
              <a:buNone/>
            </a:pPr>
            <a:endParaRPr lang="en-US" dirty="0"/>
          </a:p>
          <a:p>
            <a:pPr marL="347662" lvl="3" indent="0">
              <a:buNone/>
            </a:pPr>
            <a:r>
              <a:rPr lang="en-US" b="1" dirty="0" smtClean="0"/>
              <a:t>Key term</a:t>
            </a:r>
            <a:r>
              <a:rPr lang="en-US" dirty="0" smtClean="0"/>
              <a:t>: </a:t>
            </a:r>
            <a:r>
              <a:rPr lang="en-US" i="1" dirty="0" smtClean="0">
                <a:solidFill>
                  <a:srgbClr val="FFFF00"/>
                </a:solidFill>
              </a:rPr>
              <a:t>Independently conceived</a:t>
            </a:r>
          </a:p>
          <a:p>
            <a:pPr marL="803275" lvl="3" indent="-285750"/>
            <a:r>
              <a:rPr lang="en-US" dirty="0" smtClean="0">
                <a:solidFill>
                  <a:srgbClr val="FF0000"/>
                </a:solidFill>
              </a:rPr>
              <a:t>Different data sources may use different structures, technologies, vocabularies, identifiers or theories when expressing information about the </a:t>
            </a:r>
            <a:r>
              <a:rPr lang="en-US" u="sng" dirty="0" smtClean="0">
                <a:solidFill>
                  <a:srgbClr val="FF0000"/>
                </a:solidFill>
              </a:rPr>
              <a:t>same things</a:t>
            </a:r>
            <a:r>
              <a:rPr lang="en-US" dirty="0" smtClean="0">
                <a:solidFill>
                  <a:srgbClr val="FF0000"/>
                </a:solidFill>
              </a:rPr>
              <a:t>.</a:t>
            </a:r>
          </a:p>
          <a:p>
            <a:r>
              <a:rPr lang="en-US" dirty="0" smtClean="0">
                <a:solidFill>
                  <a:srgbClr val="FFFF00"/>
                </a:solidFill>
              </a:rPr>
              <a:t>Sharing information between potentially independent organizations (and their independently conceived systems).</a:t>
            </a:r>
          </a:p>
          <a:p>
            <a:pPr marL="285750" indent="-285750">
              <a:buFont typeface="Arial" pitchFamily="34" charset="0"/>
              <a:buChar char="•"/>
            </a:pPr>
            <a:r>
              <a:rPr lang="en-US" b="1" dirty="0" smtClean="0"/>
              <a:t>Example</a:t>
            </a:r>
            <a:r>
              <a:rPr lang="en-US" dirty="0" smtClean="0"/>
              <a:t>: U.S. Government Information Sharing Environment (ise.gov) initiative to combat terrorism and other threats to the U.S.</a:t>
            </a:r>
            <a:endParaRPr lang="en-US" dirty="0"/>
          </a:p>
          <a:p>
            <a:endParaRPr lang="en-US" dirty="0"/>
          </a:p>
        </p:txBody>
      </p:sp>
      <p:sp>
        <p:nvSpPr>
          <p:cNvPr id="3" name="Title 2"/>
          <p:cNvSpPr>
            <a:spLocks noGrp="1"/>
          </p:cNvSpPr>
          <p:nvPr>
            <p:ph type="title"/>
          </p:nvPr>
        </p:nvSpPr>
        <p:spPr/>
        <p:txBody>
          <a:bodyPr/>
          <a:lstStyle/>
          <a:p>
            <a:r>
              <a:rPr lang="en-US" dirty="0" smtClean="0"/>
              <a:t>What is Information Federation?</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5</a:t>
            </a:fld>
            <a:endParaRPr lang="en-US" dirty="0"/>
          </a:p>
        </p:txBody>
      </p:sp>
    </p:spTree>
    <p:extLst>
      <p:ext uri="{BB962C8B-B14F-4D97-AF65-F5344CB8AC3E}">
        <p14:creationId xmlns:p14="http://schemas.microsoft.com/office/powerpoint/2010/main" val="1112332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solidFill>
                  <a:srgbClr val="FFFF00"/>
                </a:solidFill>
              </a:rPr>
              <a:t>Enabling collaborative processes that may cross organizational boundaries.  </a:t>
            </a:r>
          </a:p>
          <a:p>
            <a:pPr marL="285750" indent="-285750">
              <a:buFont typeface="Arial" pitchFamily="34" charset="0"/>
              <a:buChar char="•"/>
            </a:pPr>
            <a:r>
              <a:rPr lang="en-US" b="1" dirty="0" smtClean="0"/>
              <a:t>Example</a:t>
            </a:r>
            <a:r>
              <a:rPr lang="en-US" dirty="0" smtClean="0"/>
              <a:t>: An agency wants to outsource human resources but needs to understand how the processes, services and information of their internal department can be satisfied by an external provider.  Information federation is essential.</a:t>
            </a:r>
          </a:p>
          <a:p>
            <a:r>
              <a:rPr lang="en-US" dirty="0" smtClean="0">
                <a:solidFill>
                  <a:srgbClr val="FFFF00"/>
                </a:solidFill>
              </a:rPr>
              <a:t>Service Oriented Architecture Mediation and Brokering</a:t>
            </a:r>
          </a:p>
          <a:p>
            <a:pPr marL="285750" indent="-285750">
              <a:buFont typeface="Arial" pitchFamily="34" charset="0"/>
              <a:buChar char="•"/>
            </a:pPr>
            <a:r>
              <a:rPr lang="en-US" b="1" dirty="0" smtClean="0"/>
              <a:t>Example</a:t>
            </a:r>
            <a:r>
              <a:rPr lang="en-US" dirty="0" smtClean="0"/>
              <a:t>: U.S. States provide services to access healthcare information but each State’s service is different.  The federal government as well as other states need to interact.  Some level of mediation is required across these independently conceived services. Information exchange and federation is the essence of SOA.</a:t>
            </a:r>
            <a:endParaRPr lang="en-US" dirty="0"/>
          </a:p>
          <a:p>
            <a:endParaRPr lang="en-US" dirty="0"/>
          </a:p>
        </p:txBody>
      </p:sp>
      <p:sp>
        <p:nvSpPr>
          <p:cNvPr id="3" name="Title 2"/>
          <p:cNvSpPr>
            <a:spLocks noGrp="1"/>
          </p:cNvSpPr>
          <p:nvPr>
            <p:ph type="title"/>
          </p:nvPr>
        </p:nvSpPr>
        <p:spPr/>
        <p:txBody>
          <a:bodyPr/>
          <a:lstStyle/>
          <a:p>
            <a:r>
              <a:rPr lang="en-US" dirty="0" smtClean="0"/>
              <a:t>What is Information Federation?</a:t>
            </a:r>
            <a:endParaRPr lang="en-US" dirty="0"/>
          </a:p>
        </p:txBody>
      </p:sp>
      <p:sp>
        <p:nvSpPr>
          <p:cNvPr id="4" name="Date Placeholder 3"/>
          <p:cNvSpPr>
            <a:spLocks noGrp="1"/>
          </p:cNvSpPr>
          <p:nvPr>
            <p:ph type="dt" sz="half" idx="14"/>
          </p:nvPr>
        </p:nvSpPr>
        <p:spPr/>
        <p:txBody>
          <a:bodyPr/>
          <a:lstStyle/>
          <a:p>
            <a:r>
              <a:rPr lang="en-US" smtClean="0"/>
              <a:t>3/25/2012</a:t>
            </a:r>
            <a:endParaRPr lang="en-US" dirty="0"/>
          </a:p>
        </p:txBody>
      </p:sp>
      <p:sp>
        <p:nvSpPr>
          <p:cNvPr id="5" name="Footer Placeholder 4"/>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6</a:t>
            </a:fld>
            <a:endParaRPr lang="en-US" dirty="0"/>
          </a:p>
        </p:txBody>
      </p:sp>
    </p:spTree>
    <p:extLst>
      <p:ext uri="{BB962C8B-B14F-4D97-AF65-F5344CB8AC3E}">
        <p14:creationId xmlns:p14="http://schemas.microsoft.com/office/powerpoint/2010/main" val="4117823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normAutofit lnSpcReduction="10000"/>
          </a:bodyPr>
          <a:lstStyle/>
          <a:p>
            <a:r>
              <a:rPr lang="en-US" dirty="0" smtClean="0"/>
              <a:t>Agility</a:t>
            </a:r>
          </a:p>
          <a:p>
            <a:pPr marL="285750" indent="-285750">
              <a:buFont typeface="Arial" pitchFamily="34" charset="0"/>
              <a:buChar char="•"/>
            </a:pPr>
            <a:r>
              <a:rPr lang="en-US" dirty="0" smtClean="0"/>
              <a:t>Componentized development</a:t>
            </a:r>
          </a:p>
          <a:p>
            <a:pPr marL="285750" indent="-285750">
              <a:buFont typeface="Arial" pitchFamily="34" charset="0"/>
              <a:buChar char="•"/>
            </a:pPr>
            <a:r>
              <a:rPr lang="en-US" dirty="0" smtClean="0"/>
              <a:t>Agile iteration</a:t>
            </a:r>
          </a:p>
          <a:p>
            <a:pPr marL="285750" indent="-285750">
              <a:buFont typeface="Arial" pitchFamily="34" charset="0"/>
              <a:buChar char="•"/>
            </a:pPr>
            <a:r>
              <a:rPr lang="en-US" dirty="0"/>
              <a:t>Repurpose d</a:t>
            </a:r>
            <a:r>
              <a:rPr lang="en-US" dirty="0" smtClean="0"/>
              <a:t>ata &amp; other assets</a:t>
            </a:r>
            <a:endParaRPr lang="en-US" dirty="0"/>
          </a:p>
          <a:p>
            <a:pPr marL="285750" indent="-285750">
              <a:buFont typeface="Arial" pitchFamily="34" charset="0"/>
              <a:buChar char="•"/>
            </a:pPr>
            <a:r>
              <a:rPr lang="en-US" dirty="0" smtClean="0"/>
              <a:t>Reuse</a:t>
            </a:r>
          </a:p>
          <a:p>
            <a:pPr marL="285750" indent="-285750">
              <a:buFont typeface="Arial" pitchFamily="34" charset="0"/>
              <a:buChar char="•"/>
            </a:pPr>
            <a:r>
              <a:rPr lang="en-US" dirty="0" smtClean="0"/>
              <a:t>Stakeholder centric design</a:t>
            </a:r>
          </a:p>
          <a:p>
            <a:r>
              <a:rPr lang="en-US" dirty="0" smtClean="0"/>
              <a:t>Cost Reduction</a:t>
            </a:r>
          </a:p>
          <a:p>
            <a:pPr marL="285750" indent="-285750">
              <a:buFont typeface="Arial" pitchFamily="34" charset="0"/>
              <a:buChar char="•"/>
            </a:pPr>
            <a:r>
              <a:rPr lang="en-US" dirty="0" smtClean="0"/>
              <a:t>Reduced time/cost to integrate systems</a:t>
            </a:r>
          </a:p>
          <a:p>
            <a:pPr marL="285750" indent="-285750">
              <a:buFont typeface="Arial" pitchFamily="34" charset="0"/>
              <a:buChar char="•"/>
            </a:pPr>
            <a:r>
              <a:rPr lang="en-US" dirty="0" smtClean="0"/>
              <a:t>Reduced time/cost to build and maintain systems</a:t>
            </a:r>
          </a:p>
          <a:p>
            <a:pPr marL="285750" indent="-285750">
              <a:buFont typeface="Arial" pitchFamily="34" charset="0"/>
              <a:buChar char="•"/>
            </a:pPr>
            <a:r>
              <a:rPr lang="en-US" dirty="0" smtClean="0"/>
              <a:t>Reduced time/cost to find and use data</a:t>
            </a:r>
          </a:p>
          <a:p>
            <a:pPr marL="285750" indent="-285750">
              <a:buFont typeface="Arial" pitchFamily="34" charset="0"/>
              <a:buChar char="•"/>
            </a:pPr>
            <a:endParaRPr lang="en-US" dirty="0"/>
          </a:p>
        </p:txBody>
      </p:sp>
      <p:sp>
        <p:nvSpPr>
          <p:cNvPr id="2" name="Content Placeholder 1"/>
          <p:cNvSpPr>
            <a:spLocks noGrp="1"/>
          </p:cNvSpPr>
          <p:nvPr>
            <p:ph sz="quarter" idx="13"/>
          </p:nvPr>
        </p:nvSpPr>
        <p:spPr/>
        <p:txBody>
          <a:bodyPr>
            <a:normAutofit fontScale="92500" lnSpcReduction="10000"/>
          </a:bodyPr>
          <a:lstStyle/>
          <a:p>
            <a:r>
              <a:rPr lang="en-US" dirty="0" smtClean="0"/>
              <a:t>Life and death</a:t>
            </a:r>
          </a:p>
          <a:p>
            <a:pPr marL="285750" indent="-285750">
              <a:buFont typeface="Arial" pitchFamily="34" charset="0"/>
              <a:buChar char="•"/>
            </a:pPr>
            <a:r>
              <a:rPr lang="en-US" dirty="0" smtClean="0"/>
              <a:t>Combatting terrorism</a:t>
            </a:r>
          </a:p>
          <a:p>
            <a:pPr marL="285750" indent="-285750">
              <a:buFont typeface="Arial" pitchFamily="34" charset="0"/>
              <a:buChar char="•"/>
            </a:pPr>
            <a:r>
              <a:rPr lang="en-US" dirty="0" smtClean="0"/>
              <a:t>Joint forces acting safely and effectively on the same battlefield</a:t>
            </a:r>
          </a:p>
          <a:p>
            <a:pPr marL="285750" indent="-285750">
              <a:buFont typeface="Arial" pitchFamily="34" charset="0"/>
              <a:buChar char="•"/>
            </a:pPr>
            <a:r>
              <a:rPr lang="en-US" dirty="0" smtClean="0"/>
              <a:t>Situational awareness</a:t>
            </a:r>
          </a:p>
          <a:p>
            <a:pPr marL="285750" indent="-285750">
              <a:buFont typeface="Arial" pitchFamily="34" charset="0"/>
              <a:buChar char="•"/>
            </a:pPr>
            <a:r>
              <a:rPr lang="en-US" dirty="0" smtClean="0"/>
              <a:t>Intelligence</a:t>
            </a:r>
          </a:p>
          <a:p>
            <a:r>
              <a:rPr lang="en-US" dirty="0" smtClean="0"/>
              <a:t>Efficiency:</a:t>
            </a:r>
          </a:p>
          <a:p>
            <a:pPr marL="285750" indent="-285750">
              <a:buFont typeface="Arial" pitchFamily="34" charset="0"/>
              <a:buChar char="•"/>
            </a:pPr>
            <a:r>
              <a:rPr lang="en-US" dirty="0"/>
              <a:t>Better decision making through analytics</a:t>
            </a:r>
          </a:p>
          <a:p>
            <a:pPr marL="285750" indent="-285750">
              <a:buFont typeface="Arial" pitchFamily="34" charset="0"/>
              <a:buChar char="•"/>
            </a:pPr>
            <a:r>
              <a:rPr lang="en-US" dirty="0" smtClean="0"/>
              <a:t>Shared Resources</a:t>
            </a:r>
          </a:p>
          <a:p>
            <a:pPr marL="285750" indent="-285750">
              <a:buFont typeface="Arial" pitchFamily="34" charset="0"/>
              <a:buChar char="•"/>
            </a:pPr>
            <a:r>
              <a:rPr lang="en-US" dirty="0" smtClean="0"/>
              <a:t>Shared Processes</a:t>
            </a:r>
          </a:p>
          <a:p>
            <a:pPr marL="285750" indent="-285750">
              <a:buFont typeface="Arial" pitchFamily="34" charset="0"/>
              <a:buChar char="•"/>
            </a:pPr>
            <a:r>
              <a:rPr lang="en-US" dirty="0" smtClean="0"/>
              <a:t>Shared Services</a:t>
            </a:r>
          </a:p>
          <a:p>
            <a:pPr marL="285750" indent="-285750">
              <a:buFont typeface="Arial" pitchFamily="34" charset="0"/>
              <a:buChar char="•"/>
            </a:pPr>
            <a:r>
              <a:rPr lang="en-US" dirty="0" smtClean="0"/>
              <a:t>Shared Information</a:t>
            </a:r>
          </a:p>
          <a:p>
            <a:endParaRPr lang="en-US" dirty="0" smtClean="0"/>
          </a:p>
        </p:txBody>
      </p:sp>
      <p:sp>
        <p:nvSpPr>
          <p:cNvPr id="3" name="Title 2"/>
          <p:cNvSpPr>
            <a:spLocks noGrp="1"/>
          </p:cNvSpPr>
          <p:nvPr>
            <p:ph type="title"/>
          </p:nvPr>
        </p:nvSpPr>
        <p:spPr/>
        <p:txBody>
          <a:bodyPr>
            <a:normAutofit fontScale="90000"/>
          </a:bodyPr>
          <a:lstStyle/>
          <a:p>
            <a:r>
              <a:rPr lang="en-US" dirty="0" smtClean="0"/>
              <a:t>Importance of Information Federation</a:t>
            </a:r>
            <a:endParaRPr lang="en-US" dirty="0"/>
          </a:p>
        </p:txBody>
      </p:sp>
      <p:sp>
        <p:nvSpPr>
          <p:cNvPr id="5" name="TextBox 4"/>
          <p:cNvSpPr txBox="1"/>
          <p:nvPr/>
        </p:nvSpPr>
        <p:spPr>
          <a:xfrm>
            <a:off x="1114926" y="5867400"/>
            <a:ext cx="6790638" cy="646331"/>
          </a:xfrm>
          <a:prstGeom prst="rect">
            <a:avLst/>
          </a:prstGeom>
          <a:noFill/>
        </p:spPr>
        <p:txBody>
          <a:bodyPr wrap="square" rtlCol="0">
            <a:spAutoFit/>
          </a:bodyPr>
          <a:lstStyle/>
          <a:p>
            <a:pPr algn="ctr"/>
            <a:r>
              <a:rPr lang="en-US" dirty="0" smtClean="0">
                <a:solidFill>
                  <a:srgbClr val="FF0000"/>
                </a:solidFill>
              </a:rPr>
              <a:t>This is a multi-billion (trillion?) dollar problem that has not received the dedicated attention it deserves!</a:t>
            </a:r>
            <a:endParaRPr lang="en-US" dirty="0">
              <a:solidFill>
                <a:srgbClr val="FF0000"/>
              </a:solidFill>
            </a:endParaRPr>
          </a:p>
        </p:txBody>
      </p:sp>
      <p:sp>
        <p:nvSpPr>
          <p:cNvPr id="6" name="Date Placeholder 5"/>
          <p:cNvSpPr>
            <a:spLocks noGrp="1"/>
          </p:cNvSpPr>
          <p:nvPr>
            <p:ph type="dt" sz="half" idx="15"/>
          </p:nvPr>
        </p:nvSpPr>
        <p:spPr/>
        <p:txBody>
          <a:bodyPr/>
          <a:lstStyle/>
          <a:p>
            <a:r>
              <a:rPr lang="en-US" smtClean="0"/>
              <a:t>3/25/2012</a:t>
            </a:r>
            <a:endParaRPr lang="en-US" dirty="0"/>
          </a:p>
        </p:txBody>
      </p:sp>
      <p:sp>
        <p:nvSpPr>
          <p:cNvPr id="7" name="Footer Placeholder 6"/>
          <p:cNvSpPr>
            <a:spLocks noGrp="1"/>
          </p:cNvSpPr>
          <p:nvPr>
            <p:ph type="ftr" sz="quarter" idx="17"/>
          </p:nvPr>
        </p:nvSpPr>
        <p:spPr/>
        <p:txBody>
          <a:bodyPr>
            <a:normAutofit fontScale="92500"/>
          </a:bodyPr>
          <a:lstStyle/>
          <a:p>
            <a:r>
              <a:rPr lang="en-US" smtClean="0"/>
              <a:t>Coryright (c) 2012 Data Access Technologies, Inc. as Model Driven Solutions</a:t>
            </a:r>
            <a:endParaRPr lang="en-US" dirty="0"/>
          </a:p>
        </p:txBody>
      </p:sp>
      <p:sp>
        <p:nvSpPr>
          <p:cNvPr id="8" name="Slide Number Placeholder 7"/>
          <p:cNvSpPr>
            <a:spLocks noGrp="1"/>
          </p:cNvSpPr>
          <p:nvPr>
            <p:ph type="sldNum" sz="quarter" idx="16"/>
          </p:nvPr>
        </p:nvSpPr>
        <p:spPr/>
        <p:txBody>
          <a:bodyPr/>
          <a:lstStyle/>
          <a:p>
            <a:fld id="{987D7693-E132-40A2-A808-4CF056E677D9}" type="slidenum">
              <a:rPr lang="en-US" smtClean="0"/>
              <a:t>7</a:t>
            </a:fld>
            <a:endParaRPr lang="en-US" dirty="0"/>
          </a:p>
        </p:txBody>
      </p:sp>
    </p:spTree>
    <p:extLst>
      <p:ext uri="{BB962C8B-B14F-4D97-AF65-F5344CB8AC3E}">
        <p14:creationId xmlns:p14="http://schemas.microsoft.com/office/powerpoint/2010/main" val="2754930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352426" y="1463040"/>
            <a:ext cx="8486774" cy="4937760"/>
          </a:xfrm>
        </p:spPr>
        <p:txBody>
          <a:bodyPr>
            <a:normAutofit/>
          </a:bodyPr>
          <a:lstStyle/>
          <a:p>
            <a:r>
              <a:rPr lang="en-US" dirty="0" smtClean="0"/>
              <a:t>Point-point structural transformation of data </a:t>
            </a:r>
            <a:r>
              <a:rPr lang="en-US" dirty="0" smtClean="0">
                <a:solidFill>
                  <a:srgbClr val="FFFF00"/>
                </a:solidFill>
              </a:rPr>
              <a:t>{Lets hack a solution point}</a:t>
            </a:r>
          </a:p>
          <a:p>
            <a:pPr marL="285750" indent="-285750">
              <a:buFont typeface="Arial" pitchFamily="34" charset="0"/>
              <a:buChar char="•"/>
            </a:pPr>
            <a:r>
              <a:rPr lang="en-US" dirty="0"/>
              <a:t>Representations </a:t>
            </a:r>
            <a:r>
              <a:rPr lang="en-US" dirty="0" smtClean="0"/>
              <a:t>: XSD,  XSLT, Copybooks, Code </a:t>
            </a:r>
            <a:r>
              <a:rPr lang="en-US" sz="1600" dirty="0" smtClean="0"/>
              <a:t>{Which are not accessible to most stakeholders}</a:t>
            </a:r>
          </a:p>
          <a:p>
            <a:r>
              <a:rPr lang="en-US" dirty="0" smtClean="0"/>
              <a:t>Standardized or centralized data structures or APIs </a:t>
            </a:r>
            <a:r>
              <a:rPr lang="en-US" dirty="0" smtClean="0">
                <a:solidFill>
                  <a:srgbClr val="FFFF00"/>
                </a:solidFill>
              </a:rPr>
              <a:t>{One size fits all}</a:t>
            </a:r>
          </a:p>
          <a:p>
            <a:pPr marL="285750" indent="-285750">
              <a:buFont typeface="Arial" pitchFamily="34" charset="0"/>
              <a:buChar char="•"/>
            </a:pPr>
            <a:r>
              <a:rPr lang="en-US" dirty="0" smtClean="0"/>
              <a:t>Representations: XSD, SQL-DD, UML, “Master Data Management”</a:t>
            </a:r>
          </a:p>
          <a:p>
            <a:pPr marL="285750" indent="-285750">
              <a:buFont typeface="Arial" pitchFamily="34" charset="0"/>
              <a:buChar char="•"/>
            </a:pPr>
            <a:r>
              <a:rPr lang="en-US" dirty="0" smtClean="0"/>
              <a:t>Service/API Definitions: WSDL, </a:t>
            </a:r>
            <a:r>
              <a:rPr lang="en-US" dirty="0" err="1" smtClean="0"/>
              <a:t>Corba</a:t>
            </a:r>
            <a:r>
              <a:rPr lang="en-US" dirty="0" smtClean="0"/>
              <a:t>, </a:t>
            </a:r>
            <a:r>
              <a:rPr lang="en-US" dirty="0" err="1" smtClean="0"/>
              <a:t>SoaML</a:t>
            </a:r>
            <a:endParaRPr lang="en-US" dirty="0" smtClean="0"/>
          </a:p>
          <a:p>
            <a:r>
              <a:rPr lang="en-US" dirty="0" smtClean="0"/>
              <a:t>Canonical data model with proprietary/structural mapping </a:t>
            </a:r>
            <a:r>
              <a:rPr lang="en-US" dirty="0" smtClean="0">
                <a:solidFill>
                  <a:srgbClr val="FFFF00"/>
                </a:solidFill>
              </a:rPr>
              <a:t>{Convert to MY WAY}</a:t>
            </a:r>
          </a:p>
          <a:p>
            <a:pPr marL="285750" indent="-285750">
              <a:buFont typeface="Arial" pitchFamily="34" charset="0"/>
              <a:buChar char="•"/>
            </a:pPr>
            <a:r>
              <a:rPr lang="en-US" dirty="0" smtClean="0"/>
              <a:t>Representations: E/R, UML Classes, RDFS, Code/Proprietary, Data Warehouse</a:t>
            </a:r>
          </a:p>
          <a:p>
            <a:r>
              <a:rPr lang="en-US" dirty="0" smtClean="0"/>
              <a:t>Web data with point-point links </a:t>
            </a:r>
            <a:r>
              <a:rPr lang="en-US" dirty="0" smtClean="0">
                <a:solidFill>
                  <a:srgbClr val="FFFF00"/>
                </a:solidFill>
              </a:rPr>
              <a:t>{Publish now, federate later}</a:t>
            </a:r>
            <a:endParaRPr lang="en-US" dirty="0">
              <a:solidFill>
                <a:srgbClr val="FFFF00"/>
              </a:solidFill>
            </a:endParaRPr>
          </a:p>
          <a:p>
            <a:pPr marL="285750" indent="-285750">
              <a:buFont typeface="Arial" pitchFamily="34" charset="0"/>
              <a:buChar char="•"/>
            </a:pPr>
            <a:r>
              <a:rPr lang="en-US" dirty="0"/>
              <a:t>Representations: </a:t>
            </a:r>
            <a:r>
              <a:rPr lang="en-US" dirty="0" smtClean="0"/>
              <a:t>RDFS+ (SEMWEB/LOD)</a:t>
            </a:r>
          </a:p>
          <a:p>
            <a:r>
              <a:rPr lang="en-US" dirty="0" smtClean="0"/>
              <a:t>Conceptual or logical models (sometimes) with logical links </a:t>
            </a:r>
            <a:r>
              <a:rPr lang="en-US" dirty="0" smtClean="0">
                <a:solidFill>
                  <a:srgbClr val="FFFF00"/>
                </a:solidFill>
              </a:rPr>
              <a:t>{Abstraction}</a:t>
            </a:r>
          </a:p>
          <a:p>
            <a:pPr marL="285750" indent="-285750">
              <a:buFont typeface="Arial" pitchFamily="34" charset="0"/>
              <a:buChar char="•"/>
            </a:pPr>
            <a:r>
              <a:rPr lang="en-US" dirty="0" smtClean="0"/>
              <a:t>Representations</a:t>
            </a:r>
            <a:r>
              <a:rPr lang="en-US" dirty="0"/>
              <a:t>: </a:t>
            </a:r>
            <a:r>
              <a:rPr lang="en-US" dirty="0" smtClean="0"/>
              <a:t>Ontologies, Rules, UML (With Extensions), SBVR</a:t>
            </a:r>
          </a:p>
          <a:p>
            <a:endParaRPr lang="en-US" dirty="0"/>
          </a:p>
        </p:txBody>
      </p:sp>
      <p:sp>
        <p:nvSpPr>
          <p:cNvPr id="4" name="Title 3"/>
          <p:cNvSpPr>
            <a:spLocks noGrp="1"/>
          </p:cNvSpPr>
          <p:nvPr>
            <p:ph type="title"/>
          </p:nvPr>
        </p:nvSpPr>
        <p:spPr/>
        <p:txBody>
          <a:bodyPr/>
          <a:lstStyle/>
          <a:p>
            <a:r>
              <a:rPr lang="en-US" dirty="0" smtClean="0"/>
              <a:t>Federation - State of the art</a:t>
            </a:r>
            <a:endParaRPr lang="en-US" dirty="0"/>
          </a:p>
        </p:txBody>
      </p:sp>
      <p:sp>
        <p:nvSpPr>
          <p:cNvPr id="2" name="Date Placeholder 1"/>
          <p:cNvSpPr>
            <a:spLocks noGrp="1"/>
          </p:cNvSpPr>
          <p:nvPr>
            <p:ph type="dt" sz="half" idx="14"/>
          </p:nvPr>
        </p:nvSpPr>
        <p:spPr/>
        <p:txBody>
          <a:bodyPr/>
          <a:lstStyle/>
          <a:p>
            <a:r>
              <a:rPr lang="en-US" smtClean="0"/>
              <a:t>3/25/2012</a:t>
            </a:r>
            <a:endParaRPr lang="en-US" dirty="0"/>
          </a:p>
        </p:txBody>
      </p:sp>
      <p:sp>
        <p:nvSpPr>
          <p:cNvPr id="3" name="Footer Placeholder 2"/>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8</a:t>
            </a:fld>
            <a:endParaRPr lang="en-US" dirty="0"/>
          </a:p>
        </p:txBody>
      </p:sp>
    </p:spTree>
    <p:extLst>
      <p:ext uri="{BB962C8B-B14F-4D97-AF65-F5344CB8AC3E}">
        <p14:creationId xmlns:p14="http://schemas.microsoft.com/office/powerpoint/2010/main" val="147399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solidFill>
                  <a:srgbClr val="FFFF00"/>
                </a:solidFill>
              </a:rPr>
              <a:t>The conceptual pivoting approach</a:t>
            </a:r>
          </a:p>
          <a:p>
            <a:pPr marL="285750" indent="-285750">
              <a:buFont typeface="Arial" pitchFamily="34" charset="0"/>
              <a:buChar char="•"/>
            </a:pPr>
            <a:r>
              <a:rPr lang="en-US" dirty="0" smtClean="0"/>
              <a:t>A common and growing approach to the data problem leverages abstraction: Defining a domain focused vocabulary with integrity rules and assertions as part of a </a:t>
            </a:r>
            <a:r>
              <a:rPr lang="en-US" dirty="0" smtClean="0">
                <a:solidFill>
                  <a:srgbClr val="FFC000"/>
                </a:solidFill>
              </a:rPr>
              <a:t>conceptual model that captures domain semantics</a:t>
            </a:r>
            <a:r>
              <a:rPr lang="en-US" dirty="0" smtClean="0"/>
              <a:t>.  Federation and integration is achieved by relating various logical and physical information structures to the conceptual model</a:t>
            </a:r>
          </a:p>
          <a:p>
            <a:pPr marL="285750" indent="-285750">
              <a:buFont typeface="Arial" pitchFamily="34" charset="0"/>
              <a:buChar char="•"/>
            </a:pPr>
            <a:r>
              <a:rPr lang="en-US" dirty="0" smtClean="0"/>
              <a:t>Information federation and integration is achieved via a “</a:t>
            </a:r>
            <a:r>
              <a:rPr lang="en-US" dirty="0" smtClean="0">
                <a:solidFill>
                  <a:srgbClr val="FFC000"/>
                </a:solidFill>
              </a:rPr>
              <a:t>pivot</a:t>
            </a:r>
            <a:r>
              <a:rPr lang="en-US" dirty="0" smtClean="0"/>
              <a:t>” through this conceptual semantic layer</a:t>
            </a:r>
          </a:p>
          <a:p>
            <a:pPr marL="285750" indent="-285750">
              <a:buFont typeface="Arial" pitchFamily="34" charset="0"/>
              <a:buChar char="•"/>
            </a:pPr>
            <a:r>
              <a:rPr lang="en-US" dirty="0" smtClean="0"/>
              <a:t>This approach is used, in part,  in existing standards such as CCTS (Core Components), ISO 20022 and is currently being utilized in OMG for finance.</a:t>
            </a:r>
          </a:p>
          <a:p>
            <a:pPr marL="285750" indent="-285750">
              <a:buFont typeface="Arial" pitchFamily="34" charset="0"/>
              <a:buChar char="•"/>
            </a:pPr>
            <a:r>
              <a:rPr lang="en-US" dirty="0" smtClean="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2" name="Date Placeholder 1"/>
          <p:cNvSpPr>
            <a:spLocks noGrp="1"/>
          </p:cNvSpPr>
          <p:nvPr>
            <p:ph type="dt" sz="half" idx="14"/>
          </p:nvPr>
        </p:nvSpPr>
        <p:spPr/>
        <p:txBody>
          <a:bodyPr/>
          <a:lstStyle/>
          <a:p>
            <a:r>
              <a:rPr lang="en-US" smtClean="0"/>
              <a:t>3/25/2012</a:t>
            </a:r>
            <a:endParaRPr lang="en-US" dirty="0"/>
          </a:p>
        </p:txBody>
      </p:sp>
      <p:sp>
        <p:nvSpPr>
          <p:cNvPr id="3" name="Footer Placeholder 2"/>
          <p:cNvSpPr>
            <a:spLocks noGrp="1"/>
          </p:cNvSpPr>
          <p:nvPr>
            <p:ph type="ftr" sz="quarter" idx="16"/>
          </p:nvPr>
        </p:nvSpPr>
        <p:spPr/>
        <p:txBody>
          <a:bodyPr>
            <a:normAutofit fontScale="92500"/>
          </a:bodyPr>
          <a:lstStyle/>
          <a:p>
            <a:r>
              <a:rPr lang="en-US" smtClean="0"/>
              <a:t>Coryright (c) 2012 Data Access Technologies, Inc. as Model Driven Solutions</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9</a:t>
            </a:fld>
            <a:endParaRPr lang="en-US" dirty="0"/>
          </a:p>
        </p:txBody>
      </p:sp>
    </p:spTree>
    <p:extLst>
      <p:ext uri="{BB962C8B-B14F-4D97-AF65-F5344CB8AC3E}">
        <p14:creationId xmlns:p14="http://schemas.microsoft.com/office/powerpoint/2010/main" val="2748708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4302</TotalTime>
  <Words>2223</Words>
  <Application>Microsoft Office PowerPoint</Application>
  <PresentationFormat>On-screen Show (4:3)</PresentationFormat>
  <Paragraphs>339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Mylar</vt:lpstr>
      <vt:lpstr>Semantic Information Modeling for Federation</vt:lpstr>
      <vt:lpstr>Introduction</vt:lpstr>
      <vt:lpstr>What is SIMF?</vt:lpstr>
      <vt:lpstr>Proposition</vt:lpstr>
      <vt:lpstr>What is Information Federation?</vt:lpstr>
      <vt:lpstr>What is Information Federation?</vt:lpstr>
      <vt:lpstr>Importance of Information Federation</vt:lpstr>
      <vt:lpstr>Federation - State of the art</vt:lpstr>
      <vt:lpstr>Pivoting through a conceptual model</vt:lpstr>
      <vt:lpstr>Example of “Pivoting” through a conceptual model</vt:lpstr>
      <vt:lpstr>Semantic Federation Today</vt:lpstr>
      <vt:lpstr>Semantic Information Modeling for Federation </vt:lpstr>
      <vt:lpstr>SIMF Architecture</vt:lpstr>
      <vt:lpstr>SIMF Language Definition</vt:lpstr>
      <vt:lpstr>SIMF Language Federation</vt:lpstr>
      <vt:lpstr>Summary of SIMF Requirements</vt:lpstr>
      <vt:lpstr>How does SIMF relate to…</vt:lpstr>
      <vt:lpstr>SIMFTeam Introduction – who we are</vt:lpstr>
      <vt:lpstr>SIMF and Eclipse</vt:lpstr>
      <vt:lpstr>SIMF and Linked Data</vt:lpstr>
      <vt:lpstr>SIMF RFP Status</vt:lpstr>
    </vt:vector>
  </TitlesOfParts>
  <Company>Model Driven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334</cp:revision>
  <cp:lastPrinted>2011-10-30T17:23:59Z</cp:lastPrinted>
  <dcterms:created xsi:type="dcterms:W3CDTF">2011-03-23T03:11:03Z</dcterms:created>
  <dcterms:modified xsi:type="dcterms:W3CDTF">2012-03-25T21:47:00Z</dcterms:modified>
</cp:coreProperties>
</file>