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6" r:id="rId3"/>
    <p:sldId id="268" r:id="rId4"/>
    <p:sldId id="273" r:id="rId5"/>
    <p:sldId id="269" r:id="rId6"/>
    <p:sldId id="274" r:id="rId7"/>
    <p:sldId id="257" r:id="rId8"/>
    <p:sldId id="261" r:id="rId9"/>
    <p:sldId id="258" r:id="rId10"/>
    <p:sldId id="267" r:id="rId11"/>
    <p:sldId id="263" r:id="rId12"/>
    <p:sldId id="264" r:id="rId13"/>
    <p:sldId id="259" r:id="rId14"/>
    <p:sldId id="265" r:id="rId15"/>
    <p:sldId id="270" r:id="rId16"/>
    <p:sldId id="26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590" y="-8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7BB357-62FC-493E-9BFB-CF9CDEE6C9D3}" type="datetimeFigureOut">
              <a:rPr lang="en-US" smtClean="0"/>
              <a:t>1/17/2013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AD307-17C8-48BF-9CE7-4265165156D1}" type="slidenum">
              <a:rPr lang="en-US" smtClean="0"/>
              <a:t>‹#›</a:t>
            </a:fld>
            <a:endParaRPr lang="en-US"/>
          </a:p>
        </p:txBody>
      </p:sp>
    </p:spTree>
    <p:extLst>
      <p:ext uri="{BB962C8B-B14F-4D97-AF65-F5344CB8AC3E}">
        <p14:creationId xmlns:p14="http://schemas.microsoft.com/office/powerpoint/2010/main" val="411670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E81265-0170-454D-9A07-26A0471CB4F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335060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73F46-E389-42A7-90C1-57228ABE63D6}"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164118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675D7-CC99-4C98-8A0A-DB387AC47687}"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35749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421042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70A19-B8E3-4D9C-BA5A-E57DA6EDBAB8}"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259063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FE480-AACD-4E38-919C-BA2F4C096D44}" type="datetime1">
              <a:rPr lang="en-US" smtClean="0"/>
              <a:t>1/17/2013</a:t>
            </a:fld>
            <a:endParaRPr lang="en-US"/>
          </a:p>
        </p:txBody>
      </p:sp>
      <p:sp>
        <p:nvSpPr>
          <p:cNvPr id="6" name="Footer Placeholder 5"/>
          <p:cNvSpPr>
            <a:spLocks noGrp="1"/>
          </p:cNvSpPr>
          <p:nvPr>
            <p:ph type="ftr" sz="quarter" idx="11"/>
          </p:nvPr>
        </p:nvSpPr>
        <p:spPr/>
        <p:txBody>
          <a:bodyPr/>
          <a:lstStyle/>
          <a:p>
            <a:r>
              <a:rPr lang="en-US" smtClean="0"/>
              <a:t>SIMF DSLs with Generated Editors</a:t>
            </a:r>
            <a:endParaRPr lang="en-US"/>
          </a:p>
        </p:txBody>
      </p:sp>
      <p:sp>
        <p:nvSpPr>
          <p:cNvPr id="7" name="Slide Number Placeholder 6"/>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52481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F9A071-8726-429A-9F9B-0D9C953C9A18}" type="datetime1">
              <a:rPr lang="en-US" smtClean="0"/>
              <a:t>1/17/2013</a:t>
            </a:fld>
            <a:endParaRPr lang="en-US"/>
          </a:p>
        </p:txBody>
      </p:sp>
      <p:sp>
        <p:nvSpPr>
          <p:cNvPr id="8" name="Footer Placeholder 7"/>
          <p:cNvSpPr>
            <a:spLocks noGrp="1"/>
          </p:cNvSpPr>
          <p:nvPr>
            <p:ph type="ftr" sz="quarter" idx="11"/>
          </p:nvPr>
        </p:nvSpPr>
        <p:spPr/>
        <p:txBody>
          <a:bodyPr/>
          <a:lstStyle/>
          <a:p>
            <a:r>
              <a:rPr lang="en-US" smtClean="0"/>
              <a:t>SIMF DSLs with Generated Editors</a:t>
            </a:r>
            <a:endParaRPr lang="en-US"/>
          </a:p>
        </p:txBody>
      </p:sp>
      <p:sp>
        <p:nvSpPr>
          <p:cNvPr id="9" name="Slide Number Placeholder 8"/>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297939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C5460A-0967-4123-871A-0ACDBF13738E}" type="datetime1">
              <a:rPr lang="en-US" smtClean="0"/>
              <a:t>1/17/2013</a:t>
            </a:fld>
            <a:endParaRPr lang="en-US"/>
          </a:p>
        </p:txBody>
      </p:sp>
      <p:sp>
        <p:nvSpPr>
          <p:cNvPr id="4" name="Footer Placeholder 3"/>
          <p:cNvSpPr>
            <a:spLocks noGrp="1"/>
          </p:cNvSpPr>
          <p:nvPr>
            <p:ph type="ftr" sz="quarter" idx="11"/>
          </p:nvPr>
        </p:nvSpPr>
        <p:spPr/>
        <p:txBody>
          <a:bodyPr/>
          <a:lstStyle/>
          <a:p>
            <a:r>
              <a:rPr lang="en-US" smtClean="0"/>
              <a:t>SIMF DSLs with Generated Editors</a:t>
            </a:r>
            <a:endParaRPr lang="en-US"/>
          </a:p>
        </p:txBody>
      </p:sp>
      <p:sp>
        <p:nvSpPr>
          <p:cNvPr id="5" name="Slide Number Placeholder 4"/>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300507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B76AB-6E56-4561-A42C-8892ED85F9EF}" type="datetime1">
              <a:rPr lang="en-US" smtClean="0"/>
              <a:t>1/17/2013</a:t>
            </a:fld>
            <a:endParaRPr lang="en-US"/>
          </a:p>
        </p:txBody>
      </p:sp>
      <p:sp>
        <p:nvSpPr>
          <p:cNvPr id="3" name="Footer Placeholder 2"/>
          <p:cNvSpPr>
            <a:spLocks noGrp="1"/>
          </p:cNvSpPr>
          <p:nvPr>
            <p:ph type="ftr" sz="quarter" idx="11"/>
          </p:nvPr>
        </p:nvSpPr>
        <p:spPr/>
        <p:txBody>
          <a:bodyPr/>
          <a:lstStyle/>
          <a:p>
            <a:r>
              <a:rPr lang="en-US" smtClean="0"/>
              <a:t>SIMF DSLs with Generated Editors</a:t>
            </a:r>
            <a:endParaRPr lang="en-US"/>
          </a:p>
        </p:txBody>
      </p:sp>
      <p:sp>
        <p:nvSpPr>
          <p:cNvPr id="4" name="Slide Number Placeholder 3"/>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260615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95B95B-FEFA-4F4E-9E19-4CB2DB24B2FF}" type="datetime1">
              <a:rPr lang="en-US" smtClean="0"/>
              <a:t>1/17/2013</a:t>
            </a:fld>
            <a:endParaRPr lang="en-US"/>
          </a:p>
        </p:txBody>
      </p:sp>
      <p:sp>
        <p:nvSpPr>
          <p:cNvPr id="6" name="Footer Placeholder 5"/>
          <p:cNvSpPr>
            <a:spLocks noGrp="1"/>
          </p:cNvSpPr>
          <p:nvPr>
            <p:ph type="ftr" sz="quarter" idx="11"/>
          </p:nvPr>
        </p:nvSpPr>
        <p:spPr/>
        <p:txBody>
          <a:bodyPr/>
          <a:lstStyle/>
          <a:p>
            <a:r>
              <a:rPr lang="en-US" smtClean="0"/>
              <a:t>SIMF DSLs with Generated Editors</a:t>
            </a:r>
            <a:endParaRPr lang="en-US"/>
          </a:p>
        </p:txBody>
      </p:sp>
      <p:sp>
        <p:nvSpPr>
          <p:cNvPr id="7" name="Slide Number Placeholder 6"/>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79004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9A3C4-1952-4896-9520-1106B1BC1D43}" type="datetime1">
              <a:rPr lang="en-US" smtClean="0"/>
              <a:t>1/17/2013</a:t>
            </a:fld>
            <a:endParaRPr lang="en-US"/>
          </a:p>
        </p:txBody>
      </p:sp>
      <p:sp>
        <p:nvSpPr>
          <p:cNvPr id="6" name="Footer Placeholder 5"/>
          <p:cNvSpPr>
            <a:spLocks noGrp="1"/>
          </p:cNvSpPr>
          <p:nvPr>
            <p:ph type="ftr" sz="quarter" idx="11"/>
          </p:nvPr>
        </p:nvSpPr>
        <p:spPr/>
        <p:txBody>
          <a:bodyPr/>
          <a:lstStyle/>
          <a:p>
            <a:r>
              <a:rPr lang="en-US" smtClean="0"/>
              <a:t>SIMF DSLs with Generated Editors</a:t>
            </a:r>
            <a:endParaRPr lang="en-US"/>
          </a:p>
        </p:txBody>
      </p:sp>
      <p:sp>
        <p:nvSpPr>
          <p:cNvPr id="7" name="Slide Number Placeholder 6"/>
          <p:cNvSpPr>
            <a:spLocks noGrp="1"/>
          </p:cNvSpPr>
          <p:nvPr>
            <p:ph type="sldNum" sz="quarter" idx="12"/>
          </p:nvPr>
        </p:nvSpPr>
        <p:spPr/>
        <p:txBody>
          <a:bodyPr/>
          <a:lstStyle/>
          <a:p>
            <a:fld id="{CDB8644E-85B8-4FA4-9CF8-5B2AC147F896}" type="slidenum">
              <a:rPr lang="en-US" smtClean="0"/>
              <a:t>‹#›</a:t>
            </a:fld>
            <a:endParaRPr lang="en-US"/>
          </a:p>
        </p:txBody>
      </p:sp>
    </p:spTree>
    <p:extLst>
      <p:ext uri="{BB962C8B-B14F-4D97-AF65-F5344CB8AC3E}">
        <p14:creationId xmlns:p14="http://schemas.microsoft.com/office/powerpoint/2010/main" val="212959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F664C-CBD0-493D-B26D-747FCF4DD778}" type="datetime1">
              <a:rPr lang="en-US" smtClean="0"/>
              <a:t>1/17/2013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SIMF DSLs with Generated Editors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8644E-85B8-4FA4-9CF8-5B2AC147F896}" type="slidenum">
              <a:rPr lang="en-US" smtClean="0"/>
              <a:t>‹#›</a:t>
            </a:fld>
            <a:endParaRPr lang="en-US"/>
          </a:p>
        </p:txBody>
      </p:sp>
    </p:spTree>
    <p:extLst>
      <p:ext uri="{BB962C8B-B14F-4D97-AF65-F5344CB8AC3E}">
        <p14:creationId xmlns:p14="http://schemas.microsoft.com/office/powerpoint/2010/main" val="705695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vidzenie@montage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dirty="0" smtClean="0"/>
              <a:t>An early attempt at Expressing SIMF Language (DSL) Proposals in the Montages abstraction of EMF and OCL (MCore), with Generated Editors for Specifying SIMF Models in n-level Meta Trees</a:t>
            </a:r>
            <a:endParaRPr lang="en-US" sz="2000" dirty="0"/>
          </a:p>
        </p:txBody>
      </p:sp>
      <p:sp>
        <p:nvSpPr>
          <p:cNvPr id="3" name="Subtitle 2"/>
          <p:cNvSpPr>
            <a:spLocks noGrp="1"/>
          </p:cNvSpPr>
          <p:nvPr>
            <p:ph type="subTitle" idx="1"/>
          </p:nvPr>
        </p:nvSpPr>
        <p:spPr>
          <a:xfrm>
            <a:off x="1371600" y="4419600"/>
            <a:ext cx="6400800" cy="1219200"/>
          </a:xfrm>
        </p:spPr>
        <p:txBody>
          <a:bodyPr>
            <a:normAutofit fontScale="85000" lnSpcReduction="20000"/>
          </a:bodyPr>
          <a:lstStyle/>
          <a:p>
            <a:endParaRPr lang="en-US" sz="1600" u="sng" dirty="0">
              <a:hlinkClick r:id="rId2"/>
            </a:endParaRPr>
          </a:p>
          <a:p>
            <a:r>
              <a:rPr lang="en-US" sz="1600" u="sng" dirty="0" smtClean="0">
                <a:hlinkClick r:id="rId2"/>
              </a:rPr>
              <a:t>12/8/2012</a:t>
            </a:r>
          </a:p>
          <a:p>
            <a:endParaRPr lang="en-US" sz="1600" u="sng" dirty="0">
              <a:hlinkClick r:id="rId2"/>
            </a:endParaRPr>
          </a:p>
          <a:p>
            <a:endParaRPr lang="en-US" sz="1600" dirty="0">
              <a:hlinkClick r:id="rId2"/>
            </a:endParaRPr>
          </a:p>
          <a:p>
            <a:r>
              <a:rPr lang="en-US" sz="1600" dirty="0" smtClean="0">
                <a:hlinkClick r:id="rId2"/>
              </a:rPr>
              <a:t>zenie@montages.com</a:t>
            </a:r>
            <a:endParaRPr lang="en-US" sz="1600" dirty="0" smtClean="0"/>
          </a:p>
          <a:p>
            <a:endParaRPr lang="en-US" sz="1600" dirty="0"/>
          </a:p>
        </p:txBody>
      </p:sp>
    </p:spTree>
    <p:extLst>
      <p:ext uri="{BB962C8B-B14F-4D97-AF65-F5344CB8AC3E}">
        <p14:creationId xmlns:p14="http://schemas.microsoft.com/office/powerpoint/2010/main" val="3144717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dirty="0" smtClean="0"/>
              <a:t>Concept Space with Reified </a:t>
            </a:r>
            <a:r>
              <a:rPr lang="en-US" sz="3200" dirty="0" err="1" smtClean="0"/>
              <a:t>IsA</a:t>
            </a:r>
            <a:r>
              <a:rPr lang="en-US" sz="3200" dirty="0" smtClean="0"/>
              <a:t> Relationship</a:t>
            </a:r>
            <a:br>
              <a:rPr lang="en-US" sz="3200" dirty="0" smtClean="0"/>
            </a:br>
            <a:r>
              <a:rPr lang="en-US" sz="1600" dirty="0" smtClean="0"/>
              <a:t>(copied from Concept Spaces, 10 October 2012, Figure 3-7)</a:t>
            </a:r>
            <a:endParaRPr lang="en-US" sz="32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10</a:t>
            </a:fld>
            <a:endParaRPr 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772400" cy="458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441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t>Concept Space Expressed in MCore with the </a:t>
            </a:r>
            <a:r>
              <a:rPr lang="en-US" sz="2400" dirty="0" err="1" smtClean="0"/>
              <a:t>IsA</a:t>
            </a:r>
            <a:r>
              <a:rPr lang="en-US" sz="2400" dirty="0" smtClean="0"/>
              <a:t> Relationship</a:t>
            </a:r>
            <a:endParaRPr lang="en-US" sz="24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11</a:t>
            </a:fld>
            <a:endParaRPr lang="en-US"/>
          </a:p>
        </p:txBody>
      </p:sp>
      <p:sp>
        <p:nvSpPr>
          <p:cNvPr id="3" name="Content Placeholder 2"/>
          <p:cNvSpPr>
            <a:spLocks noGrp="1"/>
          </p:cNvSpPr>
          <p:nvPr>
            <p:ph idx="1"/>
          </p:nvPr>
        </p:nvSpPr>
        <p:spPr>
          <a:xfrm>
            <a:off x="457200" y="1295400"/>
            <a:ext cx="8229600" cy="4830763"/>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066800"/>
            <a:ext cx="8869680" cy="498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458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400" dirty="0" smtClean="0"/>
              <a:t>SIMF Metamodel Logical </a:t>
            </a:r>
            <a:r>
              <a:rPr lang="en-US" sz="2400" dirty="0"/>
              <a:t>Foundation: Context, Types &amp; </a:t>
            </a:r>
            <a:r>
              <a:rPr lang="en-US" sz="2400" dirty="0" smtClean="0"/>
              <a:t>Assertions</a:t>
            </a:r>
            <a:br>
              <a:rPr lang="en-US" sz="2400" dirty="0" smtClean="0"/>
            </a:br>
            <a:r>
              <a:rPr lang="en-US" sz="1800" dirty="0" smtClean="0"/>
              <a:t>(copied from Model Driven Solutions SIMF Metamodel Introduction as of 4/5/2012)</a:t>
            </a:r>
            <a:endParaRPr lang="en-US" sz="18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12</a:t>
            </a:fld>
            <a:endParaRPr lang="en-US"/>
          </a:p>
        </p:txBody>
      </p:sp>
      <p:pic>
        <p:nvPicPr>
          <p:cNvPr id="20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79230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736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sz="2400" dirty="0" smtClean="0"/>
              <a:t>SIMF Logical Foundation </a:t>
            </a:r>
            <a:r>
              <a:rPr lang="en-US" sz="2400" smtClean="0"/>
              <a:t>DSL with </a:t>
            </a:r>
            <a:r>
              <a:rPr lang="en-US" sz="2400" dirty="0" smtClean="0"/>
              <a:t>Associations as Classifiers </a:t>
            </a:r>
            <a:endParaRPr lang="en-US" sz="12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686800" cy="5664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90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a:bodyPr>
          <a:lstStyle/>
          <a:p>
            <a:r>
              <a:rPr lang="en-US" sz="2400" dirty="0" smtClean="0"/>
              <a:t>SIMF Metamodel Expressed in MCore(1)</a:t>
            </a:r>
            <a:endParaRPr lang="en-US" sz="24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14</a:t>
            </a:fld>
            <a:endParaRPr lang="en-US"/>
          </a:p>
        </p:txBody>
      </p:sp>
      <p:sp>
        <p:nvSpPr>
          <p:cNvPr id="3" name="Content Placeholder 2"/>
          <p:cNvSpPr>
            <a:spLocks noGrp="1"/>
          </p:cNvSpPr>
          <p:nvPr>
            <p:ph idx="1"/>
          </p:nvPr>
        </p:nvSpPr>
        <p:spPr>
          <a:xfrm>
            <a:off x="457200" y="838200"/>
            <a:ext cx="8229600" cy="5287963"/>
          </a:xfrm>
        </p:spPr>
        <p:txBody>
          <a:bodyPr/>
          <a:lstStyle/>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235440" cy="519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818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a:bodyPr>
          <a:lstStyle/>
          <a:p>
            <a:r>
              <a:rPr lang="en-US" sz="2400" dirty="0" smtClean="0"/>
              <a:t>SIMF Metamodel Expressed in MCore(2)</a:t>
            </a:r>
            <a:endParaRPr lang="en-US" sz="24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15</a:t>
            </a:fld>
            <a:endParaRPr lang="en-US"/>
          </a:p>
        </p:txBody>
      </p:sp>
      <p:sp>
        <p:nvSpPr>
          <p:cNvPr id="3" name="Content Placeholder 2"/>
          <p:cNvSpPr>
            <a:spLocks noGrp="1"/>
          </p:cNvSpPr>
          <p:nvPr>
            <p:ph idx="1"/>
          </p:nvPr>
        </p:nvSpPr>
        <p:spPr>
          <a:xfrm>
            <a:off x="457200" y="838200"/>
            <a:ext cx="8229600" cy="5287963"/>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823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t>To Do</a:t>
            </a:r>
            <a:endParaRPr lang="en-US" sz="28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16</a:t>
            </a:fld>
            <a:endParaRPr lang="en-US"/>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t>SIMF Logical Foundation Editor </a:t>
            </a:r>
          </a:p>
          <a:p>
            <a:pPr lvl="1"/>
            <a:r>
              <a:rPr lang="en-US" sz="2000" dirty="0" smtClean="0"/>
              <a:t>current mapping source is an informal concept model for discussion</a:t>
            </a:r>
          </a:p>
          <a:p>
            <a:pPr lvl="1"/>
            <a:r>
              <a:rPr lang="en-US" sz="2000" dirty="0" smtClean="0"/>
              <a:t>to map to MCore and generate a useful editor a formal version of the SIMF DSL is required</a:t>
            </a:r>
          </a:p>
          <a:p>
            <a:pPr lvl="2"/>
            <a:r>
              <a:rPr lang="en-US" sz="1600" dirty="0" smtClean="0"/>
              <a:t>Am able to generate an editor but it’s tree has only 1 branch so far</a:t>
            </a:r>
          </a:p>
          <a:p>
            <a:pPr lvl="2"/>
            <a:r>
              <a:rPr lang="en-US" sz="1600" dirty="0" smtClean="0"/>
              <a:t>If a container hierarchy is required to generate, either the formal SIMF DSL will have this or, if not, do we need to extend the generation process? </a:t>
            </a:r>
          </a:p>
          <a:p>
            <a:r>
              <a:rPr lang="en-US" sz="2400" dirty="0"/>
              <a:t>EU </a:t>
            </a:r>
            <a:r>
              <a:rPr lang="en-US" sz="2400" dirty="0" smtClean="0"/>
              <a:t>SIMF </a:t>
            </a:r>
            <a:r>
              <a:rPr lang="en-US" sz="2400" dirty="0"/>
              <a:t>Conceptual Generic Model </a:t>
            </a:r>
            <a:endParaRPr lang="en-US" sz="2400" dirty="0" smtClean="0"/>
          </a:p>
          <a:p>
            <a:pPr lvl="1"/>
            <a:r>
              <a:rPr lang="en-US" sz="2000" dirty="0" smtClean="0"/>
              <a:t>Metamodel derived from examples to map and generate a editor from</a:t>
            </a:r>
            <a:endParaRPr lang="en-US" sz="2000" dirty="0"/>
          </a:p>
        </p:txBody>
      </p:sp>
    </p:spTree>
    <p:extLst>
      <p:ext uri="{BB962C8B-B14F-4D97-AF65-F5344CB8AC3E}">
        <p14:creationId xmlns:p14="http://schemas.microsoft.com/office/powerpoint/2010/main" val="2435809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Mapping Proposed SIMF DSLs to MCore</a:t>
            </a:r>
            <a:endParaRPr lang="en-US" sz="2800"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t>Currently Proposed SIMF DSLs </a:t>
            </a:r>
            <a:r>
              <a:rPr lang="en-US" sz="1200" dirty="0" smtClean="0"/>
              <a:t>(being merged in ongoing design meetings and discussions)</a:t>
            </a:r>
          </a:p>
          <a:p>
            <a:pPr lvl="1"/>
            <a:r>
              <a:rPr lang="en-US" sz="1800" dirty="0" smtClean="0"/>
              <a:t>Concept Spaces, Towards a Unified Semantic Model, 10 October 2012</a:t>
            </a:r>
          </a:p>
          <a:p>
            <a:pPr lvl="1"/>
            <a:r>
              <a:rPr lang="en-US" sz="1800" dirty="0" smtClean="0"/>
              <a:t>SIMF 2012vMetamodel, Logical Foundation:  Context, Types, and Assertions</a:t>
            </a:r>
          </a:p>
          <a:p>
            <a:pPr lvl="1"/>
            <a:r>
              <a:rPr lang="en-US" sz="1800" dirty="0" smtClean="0"/>
              <a:t>First Increment of the EU SIMF Conceptual Generic Model </a:t>
            </a:r>
          </a:p>
          <a:p>
            <a:r>
              <a:rPr lang="en-US" sz="2400" dirty="0" smtClean="0"/>
              <a:t>Some new EMF abstractions, implemented via work arounds or specializations, are required:</a:t>
            </a:r>
          </a:p>
          <a:p>
            <a:pPr lvl="1"/>
            <a:r>
              <a:rPr lang="en-US" sz="1800" dirty="0" smtClean="0"/>
              <a:t>Relationships: </a:t>
            </a:r>
            <a:r>
              <a:rPr lang="en-US" sz="1400" dirty="0" smtClean="0"/>
              <a:t>EMF </a:t>
            </a:r>
            <a:r>
              <a:rPr lang="en-US" sz="1400" dirty="0"/>
              <a:t>has a Structural Feature for </a:t>
            </a:r>
            <a:r>
              <a:rPr lang="en-US" sz="1400" dirty="0" smtClean="0"/>
              <a:t>References, they </a:t>
            </a:r>
            <a:r>
              <a:rPr lang="en-US" sz="1400" dirty="0"/>
              <a:t>are not Classifiers, they are just features, like </a:t>
            </a:r>
            <a:r>
              <a:rPr lang="en-US" sz="1400" dirty="0" smtClean="0"/>
              <a:t>Attributes.  In the SIMF 2012 Metamodel mapping to follow, where the references (UML Associations) have type and are specialized and generalized, UML Associations are expressed as Classes and their Association Ends as References, as a work around.</a:t>
            </a:r>
            <a:endParaRPr lang="en-US" sz="1400" dirty="0"/>
          </a:p>
          <a:p>
            <a:pPr lvl="1"/>
            <a:r>
              <a:rPr lang="en-US" sz="1800" dirty="0"/>
              <a:t>EMF is container hierarchy orientated in how it generates, </a:t>
            </a:r>
            <a:r>
              <a:rPr lang="en-US" sz="1800" dirty="0" smtClean="0"/>
              <a:t>may be other concerns.  </a:t>
            </a:r>
            <a:r>
              <a:rPr lang="en-US" sz="1800" dirty="0"/>
              <a:t>Hopefully </a:t>
            </a:r>
            <a:r>
              <a:rPr lang="en-US" sz="1800" dirty="0" smtClean="0"/>
              <a:t>MCore will </a:t>
            </a:r>
            <a:r>
              <a:rPr lang="en-US" sz="1800" dirty="0"/>
              <a:t>cover much and where not </a:t>
            </a:r>
            <a:r>
              <a:rPr lang="en-US" sz="1800" dirty="0" smtClean="0"/>
              <a:t>consideration of further extension is required, we </a:t>
            </a:r>
            <a:r>
              <a:rPr lang="en-US" sz="1800" dirty="0"/>
              <a:t>have found EMF is built to be extended.</a:t>
            </a:r>
          </a:p>
          <a:p>
            <a:pPr lvl="1"/>
            <a:r>
              <a:rPr lang="en-US" sz="1800" dirty="0" smtClean="0"/>
              <a:t>Other SIMF items being considered </a:t>
            </a:r>
            <a:endParaRPr lang="en-US" sz="1800" dirty="0"/>
          </a:p>
          <a:p>
            <a:pPr lvl="1"/>
            <a:r>
              <a:rPr lang="en-US" sz="1800" dirty="0"/>
              <a:t>Multiple </a:t>
            </a:r>
            <a:r>
              <a:rPr lang="en-US" sz="1800" dirty="0" smtClean="0"/>
              <a:t>classification</a:t>
            </a:r>
            <a:endParaRPr lang="en-US" sz="18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2</a:t>
            </a:fld>
            <a:endParaRPr lang="en-US"/>
          </a:p>
        </p:txBody>
      </p:sp>
    </p:spTree>
    <p:extLst>
      <p:ext uri="{BB962C8B-B14F-4D97-AF65-F5344CB8AC3E}">
        <p14:creationId xmlns:p14="http://schemas.microsoft.com/office/powerpoint/2010/main" val="1070955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sz="2400" dirty="0" smtClean="0"/>
              <a:t>Relationships as First Class Elements (Classifiers) 1</a:t>
            </a:r>
            <a:endParaRPr lang="en-US" sz="24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3</a:t>
            </a:fld>
            <a:endParaRPr lang="en-US"/>
          </a:p>
        </p:txBody>
      </p:sp>
      <p:sp>
        <p:nvSpPr>
          <p:cNvPr id="8" name="Content Placeholder 7"/>
          <p:cNvSpPr>
            <a:spLocks noGrp="1"/>
          </p:cNvSpPr>
          <p:nvPr>
            <p:ph idx="1"/>
          </p:nvPr>
        </p:nvSpPr>
        <p:spPr>
          <a:xfrm>
            <a:off x="457200" y="304800"/>
            <a:ext cx="8229600" cy="6097468"/>
          </a:xfrm>
        </p:spPr>
        <p:txBody>
          <a:bodyPr>
            <a:normAutofit/>
          </a:bodyPr>
          <a:lstStyle/>
          <a:p>
            <a:r>
              <a:rPr lang="en-US" sz="1600" dirty="0" smtClean="0"/>
              <a:t>Associations (as in UML Simplified), adding a classifier to ECore, fate of </a:t>
            </a:r>
            <a:r>
              <a:rPr lang="en-US" sz="1600" dirty="0" err="1" smtClean="0"/>
              <a:t>EReference</a:t>
            </a:r>
            <a:r>
              <a:rPr lang="en-US" sz="1600" dirty="0" smtClean="0"/>
              <a:t> </a:t>
            </a:r>
            <a:r>
              <a:rPr lang="en-US" sz="1600" dirty="0" err="1" smtClean="0"/>
              <a:t>tbd</a:t>
            </a:r>
            <a:endParaRPr lang="en-US" sz="1600" dirty="0" smtClean="0"/>
          </a:p>
          <a:p>
            <a:pPr lvl="1"/>
            <a:endParaRPr lang="en-US" sz="1600" dirty="0" smtClean="0"/>
          </a:p>
          <a:p>
            <a:pPr lvl="1"/>
            <a:endParaRPr lang="en-US" sz="1600" dirty="0" smtClean="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1600" dirty="0" smtClean="0"/>
              <a:t>To support examples such as:</a:t>
            </a:r>
            <a:endParaRPr lang="en-US" sz="1600" dirty="0"/>
          </a:p>
          <a:p>
            <a:endParaRPr lang="en-US" sz="2000" dirty="0" smtClean="0"/>
          </a:p>
          <a:p>
            <a:endParaRPr lang="en-US" sz="1600" dirty="0" smtClean="0"/>
          </a:p>
          <a:p>
            <a:endParaRPr lang="en-US" sz="1600" dirty="0"/>
          </a:p>
          <a:p>
            <a:endParaRPr lang="en-US" sz="1600" dirty="0" smtClean="0"/>
          </a:p>
          <a:p>
            <a:endParaRPr lang="en-US" sz="1600"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821" y="685800"/>
            <a:ext cx="6669087"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914418"/>
            <a:ext cx="4219406"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600200" y="4648200"/>
            <a:ext cx="184731" cy="369332"/>
          </a:xfrm>
          <a:prstGeom prst="rect">
            <a:avLst/>
          </a:prstGeom>
          <a:noFill/>
        </p:spPr>
        <p:txBody>
          <a:bodyPr wrap="none" rtlCol="0">
            <a:spAutoFit/>
          </a:bodyPr>
          <a:lstStyle/>
          <a:p>
            <a:endParaRPr lang="en-US" dirty="0"/>
          </a:p>
        </p:txBody>
      </p:sp>
      <p:sp>
        <p:nvSpPr>
          <p:cNvPr id="10" name="TextBox 9"/>
          <p:cNvSpPr txBox="1"/>
          <p:nvPr/>
        </p:nvSpPr>
        <p:spPr>
          <a:xfrm>
            <a:off x="4572000" y="621760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58204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dirty="0" smtClean="0"/>
              <a:t>Mapping Proposed SIMF DSLs to MCore, Other Requirements</a:t>
            </a:r>
            <a:endParaRPr lang="en-US" sz="2800" dirty="0"/>
          </a:p>
        </p:txBody>
      </p:sp>
      <p:sp>
        <p:nvSpPr>
          <p:cNvPr id="3" name="Content Placeholder 2"/>
          <p:cNvSpPr>
            <a:spLocks noGrp="1"/>
          </p:cNvSpPr>
          <p:nvPr>
            <p:ph idx="1"/>
          </p:nvPr>
        </p:nvSpPr>
        <p:spPr>
          <a:xfrm>
            <a:off x="533400" y="990600"/>
            <a:ext cx="8229600" cy="5135563"/>
          </a:xfrm>
        </p:spPr>
        <p:txBody>
          <a:bodyPr>
            <a:normAutofit/>
          </a:bodyPr>
          <a:lstStyle/>
          <a:p>
            <a:r>
              <a:rPr lang="en-US" sz="2400" dirty="0" smtClean="0"/>
              <a:t>Modeling Editors</a:t>
            </a:r>
            <a:endParaRPr lang="en-US" sz="1200" dirty="0" smtClean="0"/>
          </a:p>
          <a:p>
            <a:pPr lvl="1"/>
            <a:r>
              <a:rPr lang="en-US" sz="1800" dirty="0" smtClean="0"/>
              <a:t>Most SIMF modelers appear to prefer a graphical interface (like UML’s) when modeling; as well as Property tables, etc..</a:t>
            </a:r>
          </a:p>
          <a:p>
            <a:pPr lvl="1"/>
            <a:r>
              <a:rPr lang="en-US" sz="1800" dirty="0" smtClean="0"/>
              <a:t>I expect there may be a requirement for a MCore graphical interface</a:t>
            </a:r>
            <a:r>
              <a:rPr lang="en-US" sz="1800" dirty="0"/>
              <a:t> </a:t>
            </a:r>
            <a:r>
              <a:rPr lang="en-US" sz="1800" dirty="0" smtClean="0"/>
              <a:t>generated as:</a:t>
            </a:r>
          </a:p>
          <a:p>
            <a:pPr lvl="2"/>
            <a:r>
              <a:rPr lang="en-US" sz="1400" dirty="0" smtClean="0"/>
              <a:t>SIMF may have long meta trees, graphics + may be required</a:t>
            </a:r>
          </a:p>
          <a:p>
            <a:pPr lvl="2"/>
            <a:r>
              <a:rPr lang="en-US" sz="1400" dirty="0" smtClean="0"/>
              <a:t>At these levels of abstraction the modeler sees the world differently</a:t>
            </a:r>
          </a:p>
          <a:p>
            <a:r>
              <a:rPr lang="en-US" sz="2400" dirty="0" smtClean="0"/>
              <a:t>Mappings and Transforms</a:t>
            </a:r>
          </a:p>
          <a:p>
            <a:pPr lvl="1"/>
            <a:r>
              <a:rPr lang="en-US" sz="1800" dirty="0" smtClean="0"/>
              <a:t>Standard EMF supplied (UML, eMOF, XML Schema)</a:t>
            </a:r>
            <a:endParaRPr lang="en-US" sz="1400" dirty="0"/>
          </a:p>
          <a:p>
            <a:pPr lvl="1"/>
            <a:r>
              <a:rPr lang="en-US" sz="1800" dirty="0" smtClean="0"/>
              <a:t>MCore2ECore Roundtrip supplied</a:t>
            </a:r>
            <a:endParaRPr lang="en-US" sz="1800" dirty="0"/>
          </a:p>
          <a:p>
            <a:pPr lvl="1"/>
            <a:r>
              <a:rPr lang="en-US" sz="1800" dirty="0" smtClean="0"/>
              <a:t>New requirements not supported by EMF or MCore, such as OWL and RDF mappings, possible development or methodology required</a:t>
            </a:r>
            <a:endParaRPr lang="en-US" sz="1800" dirty="0"/>
          </a:p>
          <a:p>
            <a:pPr lvl="1"/>
            <a:r>
              <a:rPr lang="en-US" sz="1800" dirty="0" smtClean="0"/>
              <a:t>Domain models with many meta levels require a new presentation design and require mappings from themselves and their generated editor instances back to MCore, to generate an instance editor of its model, to continue the tree..</a:t>
            </a:r>
            <a:endParaRPr lang="en-US" sz="18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4</a:t>
            </a:fld>
            <a:endParaRPr lang="en-US"/>
          </a:p>
        </p:txBody>
      </p:sp>
    </p:spTree>
    <p:extLst>
      <p:ext uri="{BB962C8B-B14F-4D97-AF65-F5344CB8AC3E}">
        <p14:creationId xmlns:p14="http://schemas.microsoft.com/office/powerpoint/2010/main" val="55482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dirty="0" smtClean="0"/>
              <a:t>Other Requirements 2</a:t>
            </a:r>
            <a:endParaRPr lang="en-US" sz="24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5</a:t>
            </a:fld>
            <a:endParaRPr lang="en-US"/>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smtClean="0"/>
              <a:t>Instances and Types</a:t>
            </a:r>
          </a:p>
          <a:p>
            <a:r>
              <a:rPr lang="en-US" sz="2000" dirty="0" smtClean="0"/>
              <a:t>The EMF UML to ECore Mapping is limited, has problems with UML Profiles and other issues</a:t>
            </a:r>
          </a:p>
          <a:p>
            <a:pPr lvl="1"/>
            <a:r>
              <a:rPr lang="en-US" sz="1600" dirty="0" smtClean="0"/>
              <a:t>Assuming most of the mapping works, and is extendible, extending this will have general value (beyond SIMF)</a:t>
            </a:r>
          </a:p>
          <a:p>
            <a:pPr lvl="1"/>
            <a:r>
              <a:rPr lang="en-US" sz="1600" dirty="0" smtClean="0"/>
              <a:t>Could be a workaround via XML Schema, </a:t>
            </a:r>
            <a:r>
              <a:rPr lang="en-US" sz="1600" dirty="0" err="1" smtClean="0"/>
              <a:t>tbd</a:t>
            </a:r>
            <a:r>
              <a:rPr lang="en-US" sz="1600" dirty="0" smtClean="0"/>
              <a:t>.</a:t>
            </a:r>
          </a:p>
          <a:p>
            <a:r>
              <a:rPr lang="en-US" sz="2000" dirty="0" smtClean="0"/>
              <a:t>Validation completed</a:t>
            </a:r>
          </a:p>
          <a:p>
            <a:r>
              <a:rPr lang="en-US" sz="2000" dirty="0" smtClean="0"/>
              <a:t>Others </a:t>
            </a:r>
            <a:r>
              <a:rPr lang="en-US" sz="2000" dirty="0" err="1" smtClean="0"/>
              <a:t>tbd</a:t>
            </a:r>
            <a:endParaRPr lang="en-US" sz="2000" dirty="0"/>
          </a:p>
        </p:txBody>
      </p:sp>
    </p:spTree>
    <p:extLst>
      <p:ext uri="{BB962C8B-B14F-4D97-AF65-F5344CB8AC3E}">
        <p14:creationId xmlns:p14="http://schemas.microsoft.com/office/powerpoint/2010/main" val="312367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SIMF Proposed DSLs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B2070A19-B8E3-4D9C-BA5A-E57DA6EDBAB8}"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6</a:t>
            </a:fld>
            <a:endParaRPr lang="en-US"/>
          </a:p>
        </p:txBody>
      </p:sp>
    </p:spTree>
    <p:extLst>
      <p:ext uri="{BB962C8B-B14F-4D97-AF65-F5344CB8AC3E}">
        <p14:creationId xmlns:p14="http://schemas.microsoft.com/office/powerpoint/2010/main" val="3088608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dirty="0" smtClean="0"/>
              <a:t>Concept Space Overview</a:t>
            </a:r>
            <a:br>
              <a:rPr lang="en-US" sz="3200" dirty="0" smtClean="0"/>
            </a:br>
            <a:r>
              <a:rPr lang="en-US" sz="1600" dirty="0" smtClean="0"/>
              <a:t>(copied from Concept Spaces, 10 October 2012, Figure 3-1)</a:t>
            </a:r>
            <a:endParaRPr lang="en-US" sz="32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7</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315200" cy="499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493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t>Concept Space SIMF DSL in ECore and XOCL</a:t>
            </a:r>
            <a:endParaRPr lang="en-US" sz="32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8</a:t>
            </a:fld>
            <a:endParaRPr lang="en-US"/>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240" y="1371600"/>
            <a:ext cx="7589520" cy="454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823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000" dirty="0" smtClean="0"/>
              <a:t>Generated Concept Space Editor with a Foundation Concept Space Specified</a:t>
            </a:r>
            <a:endParaRPr lang="en-US" sz="2000" dirty="0"/>
          </a:p>
        </p:txBody>
      </p:sp>
      <p:sp>
        <p:nvSpPr>
          <p:cNvPr id="4" name="Date Placeholder 3"/>
          <p:cNvSpPr>
            <a:spLocks noGrp="1"/>
          </p:cNvSpPr>
          <p:nvPr>
            <p:ph type="dt" sz="half" idx="10"/>
          </p:nvPr>
        </p:nvSpPr>
        <p:spPr/>
        <p:txBody>
          <a:bodyPr/>
          <a:lstStyle/>
          <a:p>
            <a:fld id="{14F44169-19A4-46D1-A0AF-84D81C9682D5}" type="datetime1">
              <a:rPr lang="en-US" smtClean="0"/>
              <a:t>1/17/2013</a:t>
            </a:fld>
            <a:endParaRPr lang="en-US"/>
          </a:p>
        </p:txBody>
      </p:sp>
      <p:sp>
        <p:nvSpPr>
          <p:cNvPr id="5" name="Footer Placeholder 4"/>
          <p:cNvSpPr>
            <a:spLocks noGrp="1"/>
          </p:cNvSpPr>
          <p:nvPr>
            <p:ph type="ftr" sz="quarter" idx="11"/>
          </p:nvPr>
        </p:nvSpPr>
        <p:spPr/>
        <p:txBody>
          <a:bodyPr/>
          <a:lstStyle/>
          <a:p>
            <a:r>
              <a:rPr lang="en-US" smtClean="0"/>
              <a:t>SIMF DSLs with Generated Editors</a:t>
            </a:r>
            <a:endParaRPr lang="en-US"/>
          </a:p>
        </p:txBody>
      </p:sp>
      <p:sp>
        <p:nvSpPr>
          <p:cNvPr id="6" name="Slide Number Placeholder 5"/>
          <p:cNvSpPr>
            <a:spLocks noGrp="1"/>
          </p:cNvSpPr>
          <p:nvPr>
            <p:ph type="sldNum" sz="quarter" idx="12"/>
          </p:nvPr>
        </p:nvSpPr>
        <p:spPr/>
        <p:txBody>
          <a:bodyPr/>
          <a:lstStyle/>
          <a:p>
            <a:fld id="{CDB8644E-85B8-4FA4-9CF8-5B2AC147F896}" type="slidenum">
              <a:rPr lang="en-US" smtClean="0"/>
              <a:t>9</a:t>
            </a:fld>
            <a:endParaRPr lang="en-US"/>
          </a:p>
        </p:txBody>
      </p:sp>
      <p:sp>
        <p:nvSpPr>
          <p:cNvPr id="3" name="Content Placeholder 2"/>
          <p:cNvSpPr>
            <a:spLocks noGrp="1"/>
          </p:cNvSpPr>
          <p:nvPr>
            <p:ph idx="1"/>
          </p:nvPr>
        </p:nvSpPr>
        <p:spPr>
          <a:xfrm>
            <a:off x="457200" y="1295400"/>
            <a:ext cx="8229600" cy="4830763"/>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3" y="1066800"/>
            <a:ext cx="9052560" cy="5092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633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2667</TotalTime>
  <Words>725</Words>
  <Application>Microsoft Office PowerPoint</Application>
  <PresentationFormat>On-screen Show (4:3)</PresentationFormat>
  <Paragraphs>112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 early attempt at Expressing SIMF Language (DSL) Proposals in the Montages abstraction of EMF and OCL (MCore), with Generated Editors for Specifying SIMF Models in n-level Meta Trees</vt:lpstr>
      <vt:lpstr>Mapping Proposed SIMF DSLs to MCore</vt:lpstr>
      <vt:lpstr>Relationships as First Class Elements (Classifiers) 1</vt:lpstr>
      <vt:lpstr>Mapping Proposed SIMF DSLs to MCore, Other Requirements</vt:lpstr>
      <vt:lpstr>Other Requirements 2</vt:lpstr>
      <vt:lpstr>SIMF Proposed DSLs</vt:lpstr>
      <vt:lpstr>Concept Space Overview (copied from Concept Spaces, 10 October 2012, Figure 3-1)</vt:lpstr>
      <vt:lpstr>Concept Space SIMF DSL in ECore and XOCL</vt:lpstr>
      <vt:lpstr>Generated Concept Space Editor with a Foundation Concept Space Specified</vt:lpstr>
      <vt:lpstr>Concept Space with Reified IsA Relationship (copied from Concept Spaces, 10 October 2012, Figure 3-7)</vt:lpstr>
      <vt:lpstr>Concept Space Expressed in MCore with the IsA Relationship</vt:lpstr>
      <vt:lpstr>SIMF Metamodel Logical Foundation: Context, Types &amp; Assertions (copied from Model Driven Solutions SIMF Metamodel Introduction as of 4/5/2012)</vt:lpstr>
      <vt:lpstr>SIMF Logical Foundation DSL with Associations as Classifiers </vt:lpstr>
      <vt:lpstr>SIMF Metamodel Expressed in MCore(1)</vt:lpstr>
      <vt:lpstr>SIMF Metamodel Expressed in MCore(2)</vt:lpstr>
      <vt:lpstr>To 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SIMF DSL Proposals in ECore with Generated Editors for Specifying SIMF Models</dc:title>
  <dc:creator>David</dc:creator>
  <cp:lastModifiedBy>David</cp:lastModifiedBy>
  <cp:revision>95</cp:revision>
  <cp:lastPrinted>2012-12-13T17:58:15Z</cp:lastPrinted>
  <dcterms:created xsi:type="dcterms:W3CDTF">2012-11-13T15:53:40Z</dcterms:created>
  <dcterms:modified xsi:type="dcterms:W3CDTF">2013-01-17T18:57:06Z</dcterms:modified>
</cp:coreProperties>
</file>