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594" r:id="rId3"/>
    <p:sldId id="602" r:id="rId4"/>
    <p:sldId id="601" r:id="rId5"/>
    <p:sldId id="603" r:id="rId6"/>
    <p:sldId id="604" r:id="rId7"/>
    <p:sldId id="605" r:id="rId8"/>
    <p:sldId id="606" r:id="rId9"/>
    <p:sldId id="607" r:id="rId10"/>
    <p:sldId id="60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47" autoAdjust="0"/>
  </p:normalViewPr>
  <p:slideViewPr>
    <p:cSldViewPr snapToObjects="1">
      <p:cViewPr>
        <p:scale>
          <a:sx n="100" d="100"/>
          <a:sy n="100" d="100"/>
        </p:scale>
        <p:origin x="-852" y="7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0" d="100"/>
          <a:sy n="50" d="100"/>
        </p:scale>
        <p:origin x="-25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E7D1F6-2933-461D-BDA8-322DEA8AF91F}" type="datetimeFigureOut">
              <a:rPr lang="en-US" smtClean="0"/>
              <a:pPr/>
              <a:t>3/26/2014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A71EE5-A9E7-41CB-B9AD-1319BCE9191E}" type="slidenum">
              <a:rPr lang="en-US" smtClean="0"/>
              <a:pPr/>
              <a:t>‹#›</a:t>
            </a:fld>
            <a:endParaRPr lang="en-US"/>
          </a:p>
        </p:txBody>
      </p:sp>
    </p:spTree>
    <p:extLst>
      <p:ext uri="{BB962C8B-B14F-4D97-AF65-F5344CB8AC3E}">
        <p14:creationId xmlns:p14="http://schemas.microsoft.com/office/powerpoint/2010/main" val="141725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739DF-B8F4-41A0-BFD8-1EDCC171AD7F}" type="datetimeFigureOut">
              <a:rPr lang="en-US" smtClean="0"/>
              <a:pPr/>
              <a:t>3/26/2014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71BE5-E8C7-410A-B739-95F38F47396E}" type="slidenum">
              <a:rPr lang="en-US" smtClean="0"/>
              <a:pPr/>
              <a:t>‹#›</a:t>
            </a:fld>
            <a:endParaRPr lang="en-US"/>
          </a:p>
        </p:txBody>
      </p:sp>
    </p:spTree>
    <p:extLst>
      <p:ext uri="{BB962C8B-B14F-4D97-AF65-F5344CB8AC3E}">
        <p14:creationId xmlns:p14="http://schemas.microsoft.com/office/powerpoint/2010/main" val="87307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3BAAC5-AC14-4822-89A4-C1566D515C30}"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177B133-52E4-4DB4-B6AA-55D61D81BA51}" type="datetimeFigureOut">
              <a:rPr lang="en-US" smtClean="0"/>
              <a:pPr/>
              <a:t>3/26/2014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0" name="Picture 79" descr="Picture 2.png"/>
          <p:cNvPicPr>
            <a:picLocks noChangeAspect="1"/>
          </p:cNvPicPr>
          <p:nvPr userDrawn="1"/>
        </p:nvPicPr>
        <p:blipFill>
          <a:blip r:embed="rId2"/>
          <a:stretch>
            <a:fillRect/>
          </a:stretch>
        </p:blipFill>
        <p:spPr>
          <a:xfrm>
            <a:off x="6802438" y="261382"/>
            <a:ext cx="1976825" cy="20063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13" name="Picture 12"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7"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8"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pic>
        <p:nvPicPr>
          <p:cNvPr id="9" name="Picture 8"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0"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3"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 name="Picture 5"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7"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0"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pic>
        <p:nvPicPr>
          <p:cNvPr id="12" name="Picture 11"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3"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pic>
        <p:nvPicPr>
          <p:cNvPr id="11" name="Picture 10" descr="Picture 2.png"/>
          <p:cNvPicPr>
            <a:picLocks noChangeAspect="1"/>
          </p:cNvPicPr>
          <p:nvPr userDrawn="1"/>
        </p:nvPicPr>
        <p:blipFill>
          <a:blip r:embed="rId2"/>
          <a:stretch>
            <a:fillRect/>
          </a:stretch>
        </p:blipFill>
        <p:spPr>
          <a:xfrm>
            <a:off x="6802439" y="197893"/>
            <a:ext cx="2057400" cy="2088107"/>
          </a:xfrm>
          <a:prstGeom prst="rect">
            <a:avLst/>
          </a:prstGeom>
        </p:spPr>
      </p:pic>
      <p:sp>
        <p:nvSpPr>
          <p:cNvPr id="12" name="Slide Number Placeholder 5"/>
          <p:cNvSpPr txBox="1">
            <a:spLocks/>
          </p:cNvSpPr>
          <p:nvPr userDrawn="1"/>
        </p:nvSpPr>
        <p:spPr>
          <a:xfrm>
            <a:off x="8534400" y="1219200"/>
            <a:ext cx="554038"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4E109126-0061-4778-9E5F-A0530CD9A82C}"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305800" y="242234"/>
            <a:ext cx="554038" cy="365125"/>
          </a:xfrm>
          <a:prstGeom prst="rect">
            <a:avLst/>
          </a:prstGeom>
        </p:spPr>
        <p:txBody>
          <a:bodyPr/>
          <a:lstStyle/>
          <a:p>
            <a:fld id="{4E109126-0061-4778-9E5F-A0530CD9A82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pic>
        <p:nvPicPr>
          <p:cNvPr id="15" name="Picture 14" descr="Picture 2.png"/>
          <p:cNvPicPr>
            <a:picLocks noChangeAspect="1"/>
          </p:cNvPicPr>
          <p:nvPr userDrawn="1"/>
        </p:nvPicPr>
        <p:blipFill>
          <a:blip r:embed="rId2"/>
          <a:stretch>
            <a:fillRect/>
          </a:stretch>
        </p:blipFill>
        <p:spPr>
          <a:xfrm>
            <a:off x="6858000" y="304800"/>
            <a:ext cx="1918447" cy="1947080"/>
          </a:xfrm>
          <a:prstGeom prst="rect">
            <a:avLst/>
          </a:prstGeom>
        </p:spPr>
      </p:pic>
      <p:sp>
        <p:nvSpPr>
          <p:cNvPr id="16" name="Slide Number Placeholder 5"/>
          <p:cNvSpPr txBox="1">
            <a:spLocks/>
          </p:cNvSpPr>
          <p:nvPr userDrawn="1"/>
        </p:nvSpPr>
        <p:spPr>
          <a:xfrm>
            <a:off x="8534400" y="1219200"/>
            <a:ext cx="554038"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4E109126-0061-4778-9E5F-A0530CD9A82C}"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177B133-52E4-4DB4-B6AA-55D61D81BA51}" type="datetimeFigureOut">
              <a:rPr lang="en-US" smtClean="0"/>
              <a:pPr/>
              <a:t>3/26/2014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pic>
        <p:nvPicPr>
          <p:cNvPr id="12" name="Picture 11" descr="Picture 2.png"/>
          <p:cNvPicPr>
            <a:picLocks noChangeAspect="1"/>
          </p:cNvPicPr>
          <p:nvPr userDrawn="1"/>
        </p:nvPicPr>
        <p:blipFill>
          <a:blip r:embed="rId2"/>
          <a:stretch>
            <a:fillRect/>
          </a:stretch>
        </p:blipFill>
        <p:spPr>
          <a:xfrm>
            <a:off x="7620000" y="152400"/>
            <a:ext cx="1212584" cy="1230682"/>
          </a:xfrm>
          <a:prstGeom prst="rect">
            <a:avLst/>
          </a:prstGeom>
        </p:spPr>
      </p:pic>
      <p:sp>
        <p:nvSpPr>
          <p:cNvPr id="13" name="Slide Number Placeholder 5"/>
          <p:cNvSpPr>
            <a:spLocks noGrp="1"/>
          </p:cNvSpPr>
          <p:nvPr>
            <p:ph type="sldNum" sz="quarter" idx="12"/>
          </p:nvPr>
        </p:nvSpPr>
        <p:spPr>
          <a:xfrm>
            <a:off x="8438137" y="1002082"/>
            <a:ext cx="554038" cy="365125"/>
          </a:xfrm>
          <a:prstGeom prst="rect">
            <a:avLst/>
          </a:prstGeom>
        </p:spPr>
        <p:txBody>
          <a:bodyPr/>
          <a:lstStyle/>
          <a:p>
            <a:fld id="{4E109126-0061-4778-9E5F-A0530CD9A82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177B133-52E4-4DB4-B6AA-55D61D81BA51}"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pic>
        <p:nvPicPr>
          <p:cNvPr id="10" name="Picture 9"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1"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pic>
        <p:nvPicPr>
          <p:cNvPr id="11" name="Picture 10"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6" name="Slide Number Placeholder 5"/>
          <p:cNvSpPr>
            <a:spLocks noGrp="1"/>
          </p:cNvSpPr>
          <p:nvPr>
            <p:ph type="sldNum" sz="quarter" idx="12"/>
          </p:nvPr>
        </p:nvSpPr>
        <p:spPr>
          <a:xfrm>
            <a:off x="8437562" y="1235075"/>
            <a:ext cx="554038" cy="365125"/>
          </a:xfrm>
          <a:prstGeom prst="rect">
            <a:avLst/>
          </a:prstGeom>
        </p:spPr>
        <p:txBody>
          <a:bodyPr/>
          <a:lstStyle/>
          <a:p>
            <a:fld id="{4E109126-0061-4778-9E5F-A0530CD9A82C}" type="slidenum">
              <a:rPr lang="en-US" smtClean="0"/>
              <a:pPr/>
              <a:t>‹#›</a:t>
            </a:fld>
            <a:endParaRPr lang="en-US"/>
          </a:p>
        </p:txBody>
      </p:sp>
      <p:sp>
        <p:nvSpPr>
          <p:cNvPr id="10"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177B133-52E4-4DB4-B6AA-55D61D81BA51}"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305800" y="242234"/>
            <a:ext cx="554038" cy="365125"/>
          </a:xfrm>
          <a:prstGeom prst="rect">
            <a:avLst/>
          </a:prstGeom>
        </p:spPr>
        <p:txBody>
          <a:bodyPr/>
          <a:lstStyle/>
          <a:p>
            <a:fld id="{4E109126-0061-4778-9E5F-A0530CD9A82C}"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pic>
        <p:nvPicPr>
          <p:cNvPr id="11" name="Picture 10"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6"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4" name="Footer Placeholder 4"/>
          <p:cNvSpPr>
            <a:spLocks noGrp="1"/>
          </p:cNvSpPr>
          <p:nvPr userDrawn="1">
            <p:ph type="ftr" sz="quarter" idx="11"/>
          </p:nvPr>
        </p:nvSpPr>
        <p:spPr>
          <a:xfrm>
            <a:off x="201706" y="6423585"/>
            <a:ext cx="6122894" cy="365125"/>
          </a:xfrm>
        </p:spPr>
        <p:txBody>
          <a:bodyPr/>
          <a:lstStyle/>
          <a:p>
            <a:r>
              <a:rPr lang="en-US" dirty="0" smtClean="0"/>
              <a:t>Copyright © 2011 Thematix &amp; McGuinness Associates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177B133-52E4-4DB4-B6AA-55D61D81BA51}" type="datetimeFigureOut">
              <a:rPr lang="en-US" smtClean="0"/>
              <a:pPr/>
              <a:t>3/26/2014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pic>
        <p:nvPicPr>
          <p:cNvPr id="18" name="Picture 17" descr="Picture 2.png"/>
          <p:cNvPicPr>
            <a:picLocks noChangeAspect="1"/>
          </p:cNvPicPr>
          <p:nvPr userDrawn="1"/>
        </p:nvPicPr>
        <p:blipFill>
          <a:blip r:embed="rId2"/>
          <a:stretch>
            <a:fillRect/>
          </a:stretch>
        </p:blipFill>
        <p:spPr>
          <a:xfrm>
            <a:off x="6781800" y="228600"/>
            <a:ext cx="1994647" cy="202441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177B133-52E4-4DB4-B6AA-55D61D81BA51}" type="datetimeFigureOut">
              <a:rPr lang="en-US" smtClean="0"/>
              <a:pPr/>
              <a:t>3/26/2014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a:prstGeom prst="rect">
            <a:avLst/>
          </a:prstGeom>
        </p:spPr>
        <p:txBody>
          <a:bodyPr/>
          <a:lstStyle/>
          <a:p>
            <a:fld id="{4E109126-0061-4778-9E5F-A0530CD9A82C}"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13" name="Picture 12"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4"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1"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3" name="Picture 12"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4"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5"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11" name="Picture 10"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2"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4"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12" name="Picture 11" descr="Picture 2.png"/>
          <p:cNvPicPr>
            <a:picLocks noChangeAspect="1"/>
          </p:cNvPicPr>
          <p:nvPr userDrawn="1"/>
        </p:nvPicPr>
        <p:blipFill>
          <a:blip r:embed="rId2"/>
          <a:stretch>
            <a:fillRect/>
          </a:stretch>
        </p:blipFill>
        <p:spPr>
          <a:xfrm>
            <a:off x="7716263" y="369518"/>
            <a:ext cx="1212584" cy="1230682"/>
          </a:xfrm>
          <a:prstGeom prst="rect">
            <a:avLst/>
          </a:prstGeom>
        </p:spPr>
      </p:pic>
      <p:sp>
        <p:nvSpPr>
          <p:cNvPr id="14" name="Slide Number Placeholder 5"/>
          <p:cNvSpPr>
            <a:spLocks noGrp="1"/>
          </p:cNvSpPr>
          <p:nvPr>
            <p:ph type="sldNum" sz="quarter" idx="12"/>
          </p:nvPr>
        </p:nvSpPr>
        <p:spPr>
          <a:xfrm>
            <a:off x="8534400" y="1219200"/>
            <a:ext cx="554038" cy="365125"/>
          </a:xfrm>
          <a:prstGeom prst="rect">
            <a:avLst/>
          </a:prstGeom>
        </p:spPr>
        <p:txBody>
          <a:bodyPr/>
          <a:lstStyle/>
          <a:p>
            <a:fld id="{4E109126-0061-4778-9E5F-A0530CD9A82C}" type="slidenum">
              <a:rPr lang="en-US" smtClean="0"/>
              <a:pPr/>
              <a:t>‹#›</a:t>
            </a:fld>
            <a:endParaRPr lang="en-US"/>
          </a:p>
        </p:txBody>
      </p:sp>
      <p:sp>
        <p:nvSpPr>
          <p:cNvPr id="15" name="Footer Placeholder 4"/>
          <p:cNvSpPr>
            <a:spLocks noGrp="1"/>
          </p:cNvSpPr>
          <p:nvPr userDrawn="1">
            <p:ph type="ftr" sz="quarter" idx="11"/>
          </p:nvPr>
        </p:nvSpPr>
        <p:spPr>
          <a:xfrm>
            <a:off x="201706" y="6423585"/>
            <a:ext cx="6122894" cy="365125"/>
          </a:xfrm>
        </p:spPr>
        <p:txBody>
          <a:bodyPr/>
          <a:lstStyle/>
          <a:p>
            <a:r>
              <a:rPr lang="en-US" dirty="0" smtClean="0"/>
              <a:t>Copyright © 2011 Thematix Partners LLC</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177B133-52E4-4DB4-B6AA-55D61D81BA51}" type="datetimeFigureOut">
              <a:rPr lang="en-US" smtClean="0"/>
              <a:pPr/>
              <a:t>3/26/2014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pic>
        <p:nvPicPr>
          <p:cNvPr id="7" name="Picture 6" descr="Picture 2.png"/>
          <p:cNvPicPr>
            <a:picLocks noChangeAspect="1"/>
          </p:cNvPicPr>
          <p:nvPr/>
        </p:nvPicPr>
        <p:blipFill>
          <a:blip r:embed="rId22"/>
          <a:stretch>
            <a:fillRect/>
          </a:stretch>
        </p:blipFill>
        <p:spPr>
          <a:xfrm>
            <a:off x="7716263" y="369518"/>
            <a:ext cx="1212584" cy="1230682"/>
          </a:xfrm>
          <a:prstGeom prst="rect">
            <a:avLst/>
          </a:prstGeom>
        </p:spPr>
      </p:pic>
      <p:sp>
        <p:nvSpPr>
          <p:cNvPr id="8" name="Slide Number Placeholder 5"/>
          <p:cNvSpPr txBox="1">
            <a:spLocks/>
          </p:cNvSpPr>
          <p:nvPr/>
        </p:nvSpPr>
        <p:spPr>
          <a:xfrm>
            <a:off x="8534400" y="1219200"/>
            <a:ext cx="554038"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4E109126-0061-4778-9E5F-A0530CD9A82C}"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 Id="rId9"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624668"/>
            <a:ext cx="8534400" cy="933450"/>
          </a:xfrm>
        </p:spPr>
        <p:txBody>
          <a:bodyPr>
            <a:noAutofit/>
          </a:bodyPr>
          <a:lstStyle/>
          <a:p>
            <a:r>
              <a:rPr lang="en-US" sz="2400" dirty="0" smtClean="0">
                <a:effectLst>
                  <a:outerShdw blurRad="38100" dist="38100" dir="2700000" algn="tl">
                    <a:srgbClr val="000000">
                      <a:alpha val="43137"/>
                    </a:srgbClr>
                  </a:outerShdw>
                </a:effectLst>
              </a:rPr>
              <a:t>Vocabulary for Terminology Work (VTW):</a:t>
            </a:r>
            <a:br>
              <a:rPr lang="en-US" sz="24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An ontology for representing a model for conceptual / terminological representation</a:t>
            </a:r>
            <a:endParaRPr lang="en-US" sz="16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4800" y="5715000"/>
            <a:ext cx="6629400" cy="990600"/>
          </a:xfrm>
        </p:spPr>
        <p:txBody>
          <a:bodyPr>
            <a:noAutofit/>
          </a:bodyPr>
          <a:lstStyle/>
          <a:p>
            <a:pPr>
              <a:lnSpc>
                <a:spcPct val="120000"/>
              </a:lnSpc>
            </a:pPr>
            <a:r>
              <a:rPr lang="en-US" dirty="0" smtClean="0"/>
              <a:t>Elisa Kendall, </a:t>
            </a:r>
            <a:r>
              <a:rPr lang="en-US" dirty="0" err="1" smtClean="0"/>
              <a:t>Thematix</a:t>
            </a:r>
            <a:r>
              <a:rPr lang="en-US" dirty="0" smtClean="0"/>
              <a:t> Partners LLC</a:t>
            </a:r>
          </a:p>
          <a:p>
            <a:pPr>
              <a:lnSpc>
                <a:spcPct val="120000"/>
              </a:lnSpc>
              <a:spcBef>
                <a:spcPts val="0"/>
              </a:spcBef>
            </a:pPr>
            <a:r>
              <a:rPr lang="en-US" dirty="0" smtClean="0"/>
              <a:t>OMG Technical Meeting</a:t>
            </a:r>
          </a:p>
          <a:p>
            <a:pPr>
              <a:lnSpc>
                <a:spcPct val="120000"/>
              </a:lnSpc>
              <a:spcBef>
                <a:spcPts val="0"/>
              </a:spcBef>
            </a:pPr>
            <a:r>
              <a:rPr lang="en-US" dirty="0" smtClean="0"/>
              <a:t>26 March 2014</a:t>
            </a:r>
          </a:p>
          <a:p>
            <a:pPr>
              <a:lnSpc>
                <a:spcPct val="120000"/>
              </a:lnSpc>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Roadmap</a:t>
            </a:r>
            <a:endParaRPr lang="en-US" sz="2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24000"/>
            <a:ext cx="7556313" cy="4495800"/>
          </a:xfrm>
        </p:spPr>
        <p:txBody>
          <a:bodyPr>
            <a:normAutofit fontScale="85000" lnSpcReduction="20000"/>
          </a:bodyPr>
          <a:lstStyle/>
          <a:p>
            <a:pPr marL="342900" indent="-342900">
              <a:spcBef>
                <a:spcPct val="20000"/>
              </a:spcBef>
              <a:buFont typeface="Wingdings" panose="05000000000000000000" pitchFamily="2" charset="2"/>
              <a:buChar char="§"/>
            </a:pPr>
            <a:r>
              <a:rPr lang="en-US" dirty="0">
                <a:solidFill>
                  <a:schemeClr val="tx2"/>
                </a:solidFill>
              </a:rPr>
              <a:t>Ontology for ISO 1087-1 is complete, in use for the last 10+ years for government </a:t>
            </a:r>
            <a:r>
              <a:rPr lang="en-US" dirty="0" smtClean="0">
                <a:solidFill>
                  <a:schemeClr val="tx2"/>
                </a:solidFill>
              </a:rPr>
              <a:t>applications</a:t>
            </a:r>
          </a:p>
          <a:p>
            <a:pPr marL="742950" lvl="1" indent="-285750">
              <a:spcBef>
                <a:spcPct val="20000"/>
              </a:spcBef>
              <a:buFont typeface="Arial" pitchFamily="34" charset="0"/>
              <a:buChar char="–"/>
            </a:pPr>
            <a:r>
              <a:rPr lang="en-US" dirty="0">
                <a:solidFill>
                  <a:schemeClr val="tx2"/>
                </a:solidFill>
              </a:rPr>
              <a:t>Specification from an OMG perspective is </a:t>
            </a:r>
            <a:r>
              <a:rPr lang="en-US" dirty="0" smtClean="0">
                <a:solidFill>
                  <a:schemeClr val="tx2"/>
                </a:solidFill>
              </a:rPr>
              <a:t>well underway</a:t>
            </a:r>
            <a:endParaRPr lang="en-US" dirty="0">
              <a:solidFill>
                <a:schemeClr val="tx2"/>
              </a:solidFill>
            </a:endParaRPr>
          </a:p>
          <a:p>
            <a:pPr marL="742950" lvl="1" indent="-285750">
              <a:spcBef>
                <a:spcPct val="20000"/>
              </a:spcBef>
              <a:buFont typeface="Arial" pitchFamily="34" charset="0"/>
              <a:buChar char="–"/>
            </a:pPr>
            <a:r>
              <a:rPr lang="en-US" dirty="0" smtClean="0">
                <a:solidFill>
                  <a:schemeClr val="tx2"/>
                </a:solidFill>
              </a:rPr>
              <a:t>Plan </a:t>
            </a:r>
            <a:r>
              <a:rPr lang="en-US" dirty="0">
                <a:solidFill>
                  <a:schemeClr val="tx2"/>
                </a:solidFill>
              </a:rPr>
              <a:t>is to engage the TC 37 and SBVR communities to vet it once </a:t>
            </a:r>
            <a:r>
              <a:rPr lang="en-US" dirty="0" smtClean="0">
                <a:solidFill>
                  <a:schemeClr val="tx2"/>
                </a:solidFill>
              </a:rPr>
              <a:t>a draft document is available</a:t>
            </a:r>
            <a:endParaRPr lang="en-US" dirty="0">
              <a:solidFill>
                <a:schemeClr val="tx2"/>
              </a:solidFill>
            </a:endParaRPr>
          </a:p>
          <a:p>
            <a:pPr marL="742950" lvl="1" indent="-285750">
              <a:spcBef>
                <a:spcPct val="20000"/>
              </a:spcBef>
              <a:buFont typeface="Arial" pitchFamily="34" charset="0"/>
              <a:buChar char="–"/>
            </a:pPr>
            <a:r>
              <a:rPr lang="en-US" dirty="0">
                <a:solidFill>
                  <a:schemeClr val="tx2"/>
                </a:solidFill>
              </a:rPr>
              <a:t>Could be submitted to OMG as either an RFC or via the RFP </a:t>
            </a:r>
            <a:r>
              <a:rPr lang="en-US" dirty="0" smtClean="0">
                <a:solidFill>
                  <a:schemeClr val="tx2"/>
                </a:solidFill>
              </a:rPr>
              <a:t>process later this year</a:t>
            </a:r>
            <a:endParaRPr lang="en-US" dirty="0">
              <a:solidFill>
                <a:schemeClr val="tx2"/>
              </a:solidFill>
            </a:endParaRPr>
          </a:p>
          <a:p>
            <a:pPr marL="342900" indent="-342900">
              <a:spcBef>
                <a:spcPts val="1200"/>
              </a:spcBef>
              <a:buFont typeface="Wingdings" panose="05000000000000000000" pitchFamily="2" charset="2"/>
              <a:buChar char="§"/>
            </a:pPr>
            <a:r>
              <a:rPr lang="en-US" dirty="0">
                <a:solidFill>
                  <a:schemeClr val="tx2"/>
                </a:solidFill>
              </a:rPr>
              <a:t>Ontology for ISO </a:t>
            </a:r>
            <a:r>
              <a:rPr lang="en-US" dirty="0" smtClean="0">
                <a:solidFill>
                  <a:schemeClr val="tx2"/>
                </a:solidFill>
              </a:rPr>
              <a:t>11179-3 </a:t>
            </a:r>
            <a:r>
              <a:rPr lang="en-US" dirty="0">
                <a:solidFill>
                  <a:schemeClr val="tx2"/>
                </a:solidFill>
              </a:rPr>
              <a:t>is </a:t>
            </a:r>
            <a:r>
              <a:rPr lang="en-US" dirty="0" smtClean="0">
                <a:solidFill>
                  <a:schemeClr val="tx2"/>
                </a:solidFill>
              </a:rPr>
              <a:t>not quite as complete, needs revision for the latest revision of the standard (published 2013),  also in </a:t>
            </a:r>
            <a:r>
              <a:rPr lang="en-US" dirty="0">
                <a:solidFill>
                  <a:schemeClr val="tx2"/>
                </a:solidFill>
              </a:rPr>
              <a:t>use for the last 10+ years for government </a:t>
            </a:r>
            <a:r>
              <a:rPr lang="en-US" dirty="0" smtClean="0">
                <a:solidFill>
                  <a:schemeClr val="tx2"/>
                </a:solidFill>
              </a:rPr>
              <a:t>applications</a:t>
            </a:r>
          </a:p>
          <a:p>
            <a:pPr marL="742950" lvl="1" indent="-285750">
              <a:spcBef>
                <a:spcPct val="20000"/>
              </a:spcBef>
              <a:buFont typeface="Arial" pitchFamily="34" charset="0"/>
              <a:buChar char="–"/>
            </a:pPr>
            <a:r>
              <a:rPr lang="en-US" dirty="0">
                <a:solidFill>
                  <a:schemeClr val="tx2"/>
                </a:solidFill>
              </a:rPr>
              <a:t>Specification from an OMG perspective is in work</a:t>
            </a:r>
          </a:p>
          <a:p>
            <a:pPr marL="742950" lvl="1" indent="-285750">
              <a:spcBef>
                <a:spcPct val="20000"/>
              </a:spcBef>
              <a:buFont typeface="Arial" pitchFamily="34" charset="0"/>
              <a:buChar char="–"/>
            </a:pPr>
            <a:r>
              <a:rPr lang="en-US" dirty="0" smtClean="0">
                <a:solidFill>
                  <a:schemeClr val="tx2"/>
                </a:solidFill>
              </a:rPr>
              <a:t>SC32 is already engaged, and very interested in the work to inform the next revision of the standard </a:t>
            </a:r>
          </a:p>
          <a:p>
            <a:pPr marL="742950" lvl="1" indent="-285750">
              <a:spcBef>
                <a:spcPct val="20000"/>
              </a:spcBef>
              <a:buFont typeface="Arial" pitchFamily="34" charset="0"/>
              <a:buChar char="–"/>
            </a:pPr>
            <a:r>
              <a:rPr lang="en-US" dirty="0">
                <a:solidFill>
                  <a:schemeClr val="tx2"/>
                </a:solidFill>
              </a:rPr>
              <a:t>Could be submitted to OMG as either an RFC or via the RFP </a:t>
            </a:r>
            <a:r>
              <a:rPr lang="en-US" dirty="0" smtClean="0">
                <a:solidFill>
                  <a:schemeClr val="tx2"/>
                </a:solidFill>
              </a:rPr>
              <a:t>process, late 2014 or early 2015</a:t>
            </a:r>
            <a:endParaRPr lang="en-US" dirty="0">
              <a:solidFill>
                <a:schemeClr val="tx2"/>
              </a:solidFill>
            </a:endParaRPr>
          </a:p>
          <a:p>
            <a:pPr marL="342900" indent="-342900">
              <a:spcBef>
                <a:spcPts val="1200"/>
              </a:spcBef>
              <a:buFont typeface="Wingdings" panose="05000000000000000000" pitchFamily="2" charset="2"/>
              <a:buChar char="§"/>
            </a:pPr>
            <a:r>
              <a:rPr lang="en-US" dirty="0" smtClean="0">
                <a:solidFill>
                  <a:schemeClr val="tx2"/>
                </a:solidFill>
              </a:rPr>
              <a:t>Ontologies </a:t>
            </a:r>
            <a:r>
              <a:rPr lang="en-US" dirty="0">
                <a:solidFill>
                  <a:schemeClr val="tx2"/>
                </a:solidFill>
              </a:rPr>
              <a:t>for </a:t>
            </a:r>
            <a:r>
              <a:rPr lang="en-US" dirty="0" smtClean="0">
                <a:solidFill>
                  <a:schemeClr val="tx2"/>
                </a:solidFill>
              </a:rPr>
              <a:t>language, country, and currency codes are in various stages of development, could be submitted, again through either process</a:t>
            </a:r>
          </a:p>
          <a:p>
            <a:pPr marL="0" indent="0">
              <a:spcBef>
                <a:spcPct val="20000"/>
              </a:spcBef>
              <a:buNone/>
            </a:pPr>
            <a:endParaRPr lang="en-US" dirty="0">
              <a:solidFill>
                <a:schemeClr val="tx2"/>
              </a:solidFill>
            </a:endParaRPr>
          </a:p>
          <a:p>
            <a:pPr marL="742950" lvl="1" indent="-285750">
              <a:spcBef>
                <a:spcPct val="20000"/>
              </a:spcBef>
              <a:buFont typeface="Arial" pitchFamily="34" charset="0"/>
              <a:buChar char="–"/>
            </a:pPr>
            <a:endParaRPr lang="en-US" dirty="0">
              <a:solidFill>
                <a:schemeClr val="tx2"/>
              </a:solidFill>
            </a:endParaRPr>
          </a:p>
          <a:p>
            <a:pPr marL="0" indent="0">
              <a:spcBef>
                <a:spcPct val="20000"/>
              </a:spcBef>
              <a:buNone/>
            </a:pPr>
            <a:endParaRPr lang="en-US" dirty="0">
              <a:solidFill>
                <a:schemeClr val="tx2"/>
              </a:solidFill>
            </a:endParaRPr>
          </a:p>
          <a:p>
            <a:pPr marL="342900" indent="-342900">
              <a:spcBef>
                <a:spcPct val="20000"/>
              </a:spcBef>
              <a:buFont typeface="Wingdings" panose="05000000000000000000" pitchFamily="2" charset="2"/>
              <a:buChar char="§"/>
            </a:pPr>
            <a:endParaRPr lang="en-US" dirty="0">
              <a:solidFill>
                <a:schemeClr val="tx2"/>
              </a:solidFill>
            </a:endParaRPr>
          </a:p>
          <a:p>
            <a:endParaRPr lang="en-US" dirty="0"/>
          </a:p>
        </p:txBody>
      </p:sp>
      <p:sp>
        <p:nvSpPr>
          <p:cNvPr id="4"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10</a:t>
            </a:fld>
            <a:endParaRPr lang="en-US" dirty="0"/>
          </a:p>
        </p:txBody>
      </p:sp>
      <p:sp>
        <p:nvSpPr>
          <p:cNvPr id="5"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328883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Terminology Identification, Alignment, Mapping Requirements at OMG</a:t>
            </a:r>
            <a:endParaRPr lang="en-US" sz="2400" dirty="0">
              <a:effectLst>
                <a:outerShdw blurRad="38100" dist="38100" dir="2700000" algn="tl">
                  <a:srgbClr val="000000">
                    <a:alpha val="43137"/>
                  </a:srgbClr>
                </a:outerShdw>
              </a:effectLst>
            </a:endParaRPr>
          </a:p>
        </p:txBody>
      </p:sp>
      <p:sp>
        <p:nvSpPr>
          <p:cNvPr id="3" name="Content Placeholder 2"/>
          <p:cNvSpPr>
            <a:spLocks noGrp="1"/>
          </p:cNvSpPr>
          <p:nvPr/>
        </p:nvSpPr>
        <p:spPr>
          <a:xfrm>
            <a:off x="304800" y="1447800"/>
            <a:ext cx="86106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dirty="0" smtClean="0">
                <a:solidFill>
                  <a:schemeClr val="tx2"/>
                </a:solidFill>
              </a:rPr>
              <a:t>Common Terminology Services 2 (CTS2) builds on an ad hoc model for terminology and metadata for repository management</a:t>
            </a:r>
          </a:p>
          <a:p>
            <a:pPr lvl="1"/>
            <a:r>
              <a:rPr lang="en-US" sz="1600" dirty="0" smtClean="0">
                <a:solidFill>
                  <a:schemeClr val="tx2"/>
                </a:solidFill>
              </a:rPr>
              <a:t>Based loosely on ISO 11179 (Metadata Registration) </a:t>
            </a:r>
          </a:p>
          <a:p>
            <a:pPr lvl="1"/>
            <a:r>
              <a:rPr lang="en-US" sz="1600" dirty="0" smtClean="0">
                <a:solidFill>
                  <a:schemeClr val="tx2"/>
                </a:solidFill>
              </a:rPr>
              <a:t>Bits of ISO 1087 (Vocabulary for Terminology Work)</a:t>
            </a:r>
            <a:endParaRPr lang="en-US" sz="1600" dirty="0">
              <a:solidFill>
                <a:schemeClr val="tx2"/>
              </a:solidFill>
            </a:endParaRPr>
          </a:p>
          <a:p>
            <a:pPr>
              <a:spcBef>
                <a:spcPts val="1200"/>
              </a:spcBef>
              <a:buFont typeface="Wingdings" panose="05000000000000000000" pitchFamily="2" charset="2"/>
              <a:buChar char="§"/>
            </a:pPr>
            <a:r>
              <a:rPr lang="en-US" sz="1600" dirty="0">
                <a:solidFill>
                  <a:schemeClr val="tx2"/>
                </a:solidFill>
              </a:rPr>
              <a:t>The Financial Industry Business Ontology (FIBO) family of standards must </a:t>
            </a:r>
            <a:r>
              <a:rPr lang="en-US" sz="1600" dirty="0" smtClean="0">
                <a:solidFill>
                  <a:schemeClr val="tx2"/>
                </a:solidFill>
              </a:rPr>
              <a:t>support</a:t>
            </a:r>
          </a:p>
          <a:p>
            <a:pPr lvl="1"/>
            <a:r>
              <a:rPr lang="en-US" sz="1600" dirty="0">
                <a:solidFill>
                  <a:schemeClr val="tx2"/>
                </a:solidFill>
              </a:rPr>
              <a:t>Identification of legal entities, their jurisdictions and  ownership control hierarchies</a:t>
            </a:r>
          </a:p>
          <a:p>
            <a:pPr lvl="1"/>
            <a:r>
              <a:rPr lang="en-US" sz="1600" dirty="0">
                <a:solidFill>
                  <a:schemeClr val="tx2"/>
                </a:solidFill>
              </a:rPr>
              <a:t>Identification of financial contracts and instruments</a:t>
            </a:r>
          </a:p>
          <a:p>
            <a:pPr lvl="1"/>
            <a:r>
              <a:rPr lang="en-US" sz="1600" dirty="0" smtClean="0">
                <a:solidFill>
                  <a:schemeClr val="tx2"/>
                </a:solidFill>
              </a:rPr>
              <a:t>Data lineage, governance, quality in general</a:t>
            </a:r>
          </a:p>
          <a:p>
            <a:pPr>
              <a:spcBef>
                <a:spcPts val="1200"/>
              </a:spcBef>
              <a:buFont typeface="Wingdings" panose="05000000000000000000" pitchFamily="2" charset="2"/>
              <a:buChar char="§"/>
            </a:pPr>
            <a:r>
              <a:rPr lang="en-US" sz="1600" dirty="0">
                <a:solidFill>
                  <a:schemeClr val="tx2"/>
                </a:solidFill>
              </a:rPr>
              <a:t>The Financial Instrument Global Identifier (FIGI) ontology </a:t>
            </a:r>
            <a:r>
              <a:rPr lang="en-US" sz="1600" dirty="0" smtClean="0">
                <a:solidFill>
                  <a:schemeClr val="tx2"/>
                </a:solidFill>
              </a:rPr>
              <a:t>links identifiers to instruments</a:t>
            </a:r>
          </a:p>
          <a:p>
            <a:pPr>
              <a:spcBef>
                <a:spcPts val="1200"/>
              </a:spcBef>
              <a:buFont typeface="Wingdings" panose="05000000000000000000" pitchFamily="2" charset="2"/>
              <a:buChar char="§"/>
            </a:pPr>
            <a:r>
              <a:rPr lang="en-US" sz="1600" dirty="0" smtClean="0">
                <a:solidFill>
                  <a:schemeClr val="tx2"/>
                </a:solidFill>
              </a:rPr>
              <a:t>Requirements for representing language, country, currency codes, exchange codes and related ticker symbols, etc. in finance, and many coding systems in healthcare, are driving the need for a consistent pattern for mapping code systems to their conceptual domains</a:t>
            </a:r>
          </a:p>
          <a:p>
            <a:pPr>
              <a:spcBef>
                <a:spcPts val="1200"/>
              </a:spcBef>
              <a:buFont typeface="Wingdings" panose="05000000000000000000" pitchFamily="2" charset="2"/>
              <a:buChar char="§"/>
            </a:pPr>
            <a:r>
              <a:rPr lang="en-US" sz="1600" dirty="0" smtClean="0">
                <a:solidFill>
                  <a:schemeClr val="tx2"/>
                </a:solidFill>
              </a:rPr>
              <a:t>SBVR includes fragments of ISO 1087 as an inherent part of the methodology for structuring vocabularies</a:t>
            </a:r>
            <a:endParaRPr lang="en-US" sz="1600" dirty="0">
              <a:solidFill>
                <a:schemeClr val="tx2"/>
              </a:solidFill>
            </a:endParaRPr>
          </a:p>
        </p:txBody>
      </p:sp>
      <p:sp>
        <p:nvSpPr>
          <p:cNvPr id="11"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2</a:t>
            </a:fld>
            <a:endParaRPr lang="en-US" dirty="0"/>
          </a:p>
        </p:txBody>
      </p:sp>
      <p:sp>
        <p:nvSpPr>
          <p:cNvPr id="12"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410027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3200400" y="2590800"/>
            <a:ext cx="990600" cy="838200"/>
          </a:xfrm>
          <a:prstGeom prst="rect">
            <a:avLst/>
          </a:prstGeom>
          <a:solidFill>
            <a:schemeClr val="bg1"/>
          </a:solidFill>
          <a:ln>
            <a:solidFill>
              <a:schemeClr val="accent6">
                <a:lumMod val="40000"/>
                <a:lumOff val="6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FIBO Operational</a:t>
            </a:r>
          </a:p>
          <a:p>
            <a:pPr algn="ctr"/>
            <a:r>
              <a:rPr lang="en-US" sz="1100" b="1" dirty="0" smtClean="0"/>
              <a:t>Ontologies</a:t>
            </a:r>
            <a:endParaRPr lang="en-US" sz="1100" b="1" dirty="0"/>
          </a:p>
        </p:txBody>
      </p:sp>
      <p:sp>
        <p:nvSpPr>
          <p:cNvPr id="104" name="Oval 103"/>
          <p:cNvSpPr/>
          <p:nvPr/>
        </p:nvSpPr>
        <p:spPr>
          <a:xfrm>
            <a:off x="6019800" y="4191000"/>
            <a:ext cx="1600200" cy="1066800"/>
          </a:xfrm>
          <a:prstGeom prst="ellipse">
            <a:avLst/>
          </a:prstGeom>
          <a:solidFill>
            <a:schemeClr val="accent6">
              <a:lumMod val="40000"/>
              <a:lumOff val="60000"/>
            </a:schemeClr>
          </a:solidFill>
          <a:ln>
            <a:solidFill>
              <a:schemeClr val="accent1">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26" name="Rectangle 225"/>
          <p:cNvSpPr/>
          <p:nvPr/>
        </p:nvSpPr>
        <p:spPr>
          <a:xfrm>
            <a:off x="2895600" y="1219200"/>
            <a:ext cx="1600200" cy="1143000"/>
          </a:xfrm>
          <a:prstGeom prst="rect">
            <a:avLst/>
          </a:prstGeom>
          <a:solidFill>
            <a:schemeClr val="accent1">
              <a:lumMod val="20000"/>
              <a:lumOff val="80000"/>
            </a:schemeClr>
          </a:solidFill>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5791200" y="1295400"/>
            <a:ext cx="1752600" cy="2819400"/>
          </a:xfrm>
          <a:prstGeom prst="ellipse">
            <a:avLst/>
          </a:prstGeom>
          <a:solidFill>
            <a:schemeClr val="accent3">
              <a:lumMod val="20000"/>
              <a:lumOff val="80000"/>
            </a:schemeClr>
          </a:solidFill>
          <a:ln>
            <a:solidFill>
              <a:schemeClr val="accent2">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1219199" y="2133600"/>
            <a:ext cx="990601" cy="1069270"/>
            <a:chOff x="838199" y="2362200"/>
            <a:chExt cx="990601" cy="1069270"/>
          </a:xfrm>
          <a:effectLst>
            <a:outerShdw blurRad="76200" dir="13500000" sy="23000" kx="1200000" algn="br" rotWithShape="0">
              <a:prstClr val="black">
                <a:alpha val="20000"/>
              </a:prstClr>
            </a:outerShdw>
          </a:effectLst>
        </p:grpSpPr>
        <p:sp>
          <p:nvSpPr>
            <p:cNvPr id="10" name="Oval 9"/>
            <p:cNvSpPr/>
            <p:nvPr/>
          </p:nvSpPr>
          <p:spPr>
            <a:xfrm>
              <a:off x="914400" y="2362200"/>
              <a:ext cx="914400" cy="914400"/>
            </a:xfrm>
            <a:prstGeom prst="ellipse">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11" name="TextBox 10"/>
            <p:cNvSpPr txBox="1"/>
            <p:nvPr/>
          </p:nvSpPr>
          <p:spPr>
            <a:xfrm>
              <a:off x="838199" y="2369641"/>
              <a:ext cx="990600" cy="1061829"/>
            </a:xfrm>
            <a:prstGeom prst="rect">
              <a:avLst/>
            </a:prstGeom>
            <a:noFill/>
          </p:spPr>
          <p:txBody>
            <a:bodyPr wrap="square" rtlCol="0">
              <a:spAutoFit/>
            </a:bodyPr>
            <a:lstStyle/>
            <a:p>
              <a:pPr algn="ctr"/>
              <a:r>
                <a:rPr lang="en-US" sz="1050" b="1" dirty="0" smtClean="0">
                  <a:solidFill>
                    <a:schemeClr val="bg1"/>
                  </a:solidFill>
                </a:rPr>
                <a:t>Capture Semantics  of Contractual Provisions</a:t>
              </a:r>
            </a:p>
            <a:p>
              <a:pPr algn="ctr"/>
              <a:endParaRPr lang="en-US" sz="1050" b="1" dirty="0">
                <a:solidFill>
                  <a:schemeClr val="bg1"/>
                </a:solidFill>
              </a:endParaRPr>
            </a:p>
          </p:txBody>
        </p:sp>
      </p:grpSp>
      <p:pic>
        <p:nvPicPr>
          <p:cNvPr id="1026" name="Picture 2"/>
          <p:cNvPicPr>
            <a:picLocks noChangeAspect="1" noChangeArrowheads="1"/>
          </p:cNvPicPr>
          <p:nvPr/>
        </p:nvPicPr>
        <p:blipFill>
          <a:blip r:embed="rId3" cstate="print"/>
          <a:srcRect/>
          <a:stretch>
            <a:fillRect/>
          </a:stretch>
        </p:blipFill>
        <p:spPr bwMode="auto">
          <a:xfrm>
            <a:off x="152400" y="1295400"/>
            <a:ext cx="914400" cy="914400"/>
          </a:xfrm>
          <a:prstGeom prst="rect">
            <a:avLst/>
          </a:prstGeom>
          <a:noFill/>
          <a:ln w="9525">
            <a:noFill/>
            <a:miter lim="800000"/>
            <a:headEnd/>
            <a:tailEnd/>
          </a:ln>
          <a:effectLst>
            <a:outerShdw blurRad="76200" dir="13500000" sy="23000" kx="1200000" algn="br" rotWithShape="0">
              <a:prstClr val="black">
                <a:alpha val="20000"/>
              </a:prstClr>
            </a:outerShdw>
          </a:effectLst>
        </p:spPr>
      </p:pic>
      <p:cxnSp>
        <p:nvCxnSpPr>
          <p:cNvPr id="18" name="Straight Arrow Connector 17"/>
          <p:cNvCxnSpPr>
            <a:stCxn id="1026" idx="2"/>
          </p:cNvCxnSpPr>
          <p:nvPr/>
        </p:nvCxnSpPr>
        <p:spPr>
          <a:xfrm rot="16200000" flipH="1">
            <a:off x="727439" y="2091961"/>
            <a:ext cx="450123" cy="6858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98" idx="1"/>
          </p:cNvCxnSpPr>
          <p:nvPr/>
        </p:nvCxnSpPr>
        <p:spPr>
          <a:xfrm>
            <a:off x="2209799" y="2671956"/>
            <a:ext cx="914401" cy="4141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3352800"/>
            <a:ext cx="2667000" cy="2590800"/>
          </a:xfrm>
          <a:prstGeom prst="ellipse">
            <a:avLst/>
          </a:prstGeom>
          <a:solidFill>
            <a:schemeClr val="accent2">
              <a:lumMod val="20000"/>
              <a:lumOff val="80000"/>
            </a:schemeClr>
          </a:solidFill>
          <a:ln>
            <a:solidFill>
              <a:schemeClr val="accent2">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990600" y="3429000"/>
            <a:ext cx="1374094" cy="253916"/>
          </a:xfrm>
          <a:prstGeom prst="rect">
            <a:avLst/>
          </a:prstGeom>
          <a:noFill/>
        </p:spPr>
        <p:txBody>
          <a:bodyPr wrap="none" rtlCol="0">
            <a:spAutoFit/>
          </a:bodyPr>
          <a:lstStyle/>
          <a:p>
            <a:r>
              <a:rPr lang="en-US" sz="1050" b="1" dirty="0" smtClean="0"/>
              <a:t>Axioms and Rules</a:t>
            </a:r>
            <a:endParaRPr lang="en-US" sz="1050" b="1" dirty="0"/>
          </a:p>
        </p:txBody>
      </p:sp>
      <p:grpSp>
        <p:nvGrpSpPr>
          <p:cNvPr id="33" name="Group 32"/>
          <p:cNvGrpSpPr/>
          <p:nvPr/>
        </p:nvGrpSpPr>
        <p:grpSpPr>
          <a:xfrm>
            <a:off x="1219200" y="3733800"/>
            <a:ext cx="990600" cy="914400"/>
            <a:chOff x="914400" y="3962400"/>
            <a:chExt cx="990600" cy="914400"/>
          </a:xfrm>
        </p:grpSpPr>
        <p:sp>
          <p:nvSpPr>
            <p:cNvPr id="26" name="Oval 25"/>
            <p:cNvSpPr/>
            <p:nvPr/>
          </p:nvSpPr>
          <p:spPr>
            <a:xfrm>
              <a:off x="990600" y="3962400"/>
              <a:ext cx="914400" cy="914400"/>
            </a:xfrm>
            <a:prstGeom prst="ellipse">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7" name="TextBox 26"/>
            <p:cNvSpPr txBox="1"/>
            <p:nvPr/>
          </p:nvSpPr>
          <p:spPr>
            <a:xfrm>
              <a:off x="914400" y="4114800"/>
              <a:ext cx="990600" cy="738664"/>
            </a:xfrm>
            <a:prstGeom prst="rect">
              <a:avLst/>
            </a:prstGeom>
            <a:noFill/>
          </p:spPr>
          <p:txBody>
            <a:bodyPr wrap="square" rtlCol="0">
              <a:spAutoFit/>
            </a:bodyPr>
            <a:lstStyle/>
            <a:p>
              <a:pPr algn="ctr"/>
              <a:r>
                <a:rPr lang="en-US" sz="1050" b="1" dirty="0" smtClean="0">
                  <a:solidFill>
                    <a:schemeClr val="bg1"/>
                  </a:solidFill>
                </a:rPr>
                <a:t>Identify Key Contractual Events</a:t>
              </a:r>
              <a:endParaRPr lang="en-US" sz="1050" b="1" dirty="0">
                <a:solidFill>
                  <a:schemeClr val="bg1"/>
                </a:solidFill>
              </a:endParaRPr>
            </a:p>
          </p:txBody>
        </p:sp>
      </p:grpSp>
      <p:grpSp>
        <p:nvGrpSpPr>
          <p:cNvPr id="38" name="Group 37"/>
          <p:cNvGrpSpPr/>
          <p:nvPr/>
        </p:nvGrpSpPr>
        <p:grpSpPr>
          <a:xfrm>
            <a:off x="1219200" y="4953000"/>
            <a:ext cx="990600" cy="914400"/>
            <a:chOff x="914400" y="3962400"/>
            <a:chExt cx="990600" cy="914400"/>
          </a:xfrm>
        </p:grpSpPr>
        <p:sp>
          <p:nvSpPr>
            <p:cNvPr id="39" name="Oval 38"/>
            <p:cNvSpPr/>
            <p:nvPr/>
          </p:nvSpPr>
          <p:spPr>
            <a:xfrm>
              <a:off x="990600" y="3962400"/>
              <a:ext cx="914400" cy="914400"/>
            </a:xfrm>
            <a:prstGeom prst="ellipse">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40" name="TextBox 39"/>
            <p:cNvSpPr txBox="1"/>
            <p:nvPr/>
          </p:nvSpPr>
          <p:spPr>
            <a:xfrm>
              <a:off x="914400" y="4114800"/>
              <a:ext cx="990600" cy="738664"/>
            </a:xfrm>
            <a:prstGeom prst="rect">
              <a:avLst/>
            </a:prstGeom>
            <a:noFill/>
          </p:spPr>
          <p:txBody>
            <a:bodyPr wrap="square" rtlCol="0">
              <a:spAutoFit/>
            </a:bodyPr>
            <a:lstStyle/>
            <a:p>
              <a:pPr algn="ctr"/>
              <a:r>
                <a:rPr lang="en-US" sz="1050" b="1" dirty="0" smtClean="0">
                  <a:solidFill>
                    <a:schemeClr val="bg1"/>
                  </a:solidFill>
                </a:rPr>
                <a:t>Identify Key Contractual Actions</a:t>
              </a:r>
              <a:endParaRPr lang="en-US" sz="1050" b="1" dirty="0">
                <a:solidFill>
                  <a:schemeClr val="bg1"/>
                </a:solidFill>
              </a:endParaRPr>
            </a:p>
          </p:txBody>
        </p:sp>
      </p:grpSp>
      <p:cxnSp>
        <p:nvCxnSpPr>
          <p:cNvPr id="51" name="Straight Arrow Connector 50"/>
          <p:cNvCxnSpPr/>
          <p:nvPr/>
        </p:nvCxnSpPr>
        <p:spPr>
          <a:xfrm rot="5400000">
            <a:off x="1600994" y="3199606"/>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0600" y="1295400"/>
            <a:ext cx="1694695" cy="769441"/>
          </a:xfrm>
          <a:prstGeom prst="rect">
            <a:avLst/>
          </a:prstGeom>
          <a:noFill/>
        </p:spPr>
        <p:txBody>
          <a:bodyPr wrap="none" rtlCol="0">
            <a:spAutoFit/>
          </a:bodyPr>
          <a:lstStyle/>
          <a:p>
            <a:pPr>
              <a:buFont typeface="Wingdings" pitchFamily="2" charset="2"/>
              <a:buChar char="§"/>
            </a:pPr>
            <a:r>
              <a:rPr lang="en-US" sz="1100" b="1" dirty="0" smtClean="0"/>
              <a:t> ISDA Master Agreement</a:t>
            </a:r>
          </a:p>
          <a:p>
            <a:pPr marL="174625">
              <a:buFont typeface="Wingdings" pitchFamily="2" charset="2"/>
              <a:buChar char="Ø"/>
            </a:pPr>
            <a:r>
              <a:rPr lang="en-US" sz="1100" b="1" dirty="0" smtClean="0"/>
              <a:t> Schedules  </a:t>
            </a:r>
          </a:p>
          <a:p>
            <a:pPr>
              <a:buFont typeface="Wingdings" pitchFamily="2" charset="2"/>
              <a:buChar char="§"/>
            </a:pPr>
            <a:r>
              <a:rPr lang="en-US" sz="1100" b="1" dirty="0" smtClean="0"/>
              <a:t> Credit Support Annex</a:t>
            </a:r>
          </a:p>
          <a:p>
            <a:pPr marL="173038">
              <a:buFont typeface="Wingdings" pitchFamily="2" charset="2"/>
              <a:buChar char="Ø"/>
            </a:pPr>
            <a:r>
              <a:rPr lang="en-US" sz="1100" b="1" dirty="0" smtClean="0"/>
              <a:t> Schedules </a:t>
            </a:r>
            <a:endParaRPr lang="en-US" sz="1100" b="1" dirty="0"/>
          </a:p>
        </p:txBody>
      </p:sp>
      <p:grpSp>
        <p:nvGrpSpPr>
          <p:cNvPr id="74" name="Group 73"/>
          <p:cNvGrpSpPr/>
          <p:nvPr/>
        </p:nvGrpSpPr>
        <p:grpSpPr>
          <a:xfrm>
            <a:off x="6096000" y="1752600"/>
            <a:ext cx="1066800" cy="914400"/>
            <a:chOff x="5181600" y="2743200"/>
            <a:chExt cx="1066800" cy="914400"/>
          </a:xfrm>
        </p:grpSpPr>
        <p:sp>
          <p:nvSpPr>
            <p:cNvPr id="65" name="Oval 64"/>
            <p:cNvSpPr/>
            <p:nvPr/>
          </p:nvSpPr>
          <p:spPr>
            <a:xfrm>
              <a:off x="5257800" y="2743200"/>
              <a:ext cx="914400" cy="914400"/>
            </a:xfrm>
            <a:prstGeom prst="ellipse">
              <a:avLst/>
            </a:prstGeom>
            <a:solidFill>
              <a:schemeClr val="accent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6" name="TextBox 65"/>
            <p:cNvSpPr txBox="1"/>
            <p:nvPr/>
          </p:nvSpPr>
          <p:spPr>
            <a:xfrm>
              <a:off x="5181600" y="2895600"/>
              <a:ext cx="1066800" cy="577081"/>
            </a:xfrm>
            <a:prstGeom prst="rect">
              <a:avLst/>
            </a:prstGeom>
            <a:noFill/>
          </p:spPr>
          <p:txBody>
            <a:bodyPr wrap="square" rtlCol="0">
              <a:spAutoFit/>
            </a:bodyPr>
            <a:lstStyle/>
            <a:p>
              <a:pPr algn="ctr"/>
              <a:r>
                <a:rPr lang="en-US" sz="1050" b="1" dirty="0" smtClean="0">
                  <a:solidFill>
                    <a:schemeClr val="bg1"/>
                  </a:solidFill>
                </a:rPr>
                <a:t>  Downgrade       Counterparty</a:t>
              </a:r>
            </a:p>
            <a:p>
              <a:pPr algn="ctr"/>
              <a:r>
                <a:rPr lang="en-US" sz="1050" b="1" dirty="0" smtClean="0">
                  <a:solidFill>
                    <a:schemeClr val="bg1"/>
                  </a:solidFill>
                </a:rPr>
                <a:t>Credit</a:t>
              </a:r>
              <a:endParaRPr lang="en-US" sz="1050" b="1" dirty="0">
                <a:solidFill>
                  <a:schemeClr val="bg1"/>
                </a:solidFill>
              </a:endParaRPr>
            </a:p>
          </p:txBody>
        </p:sp>
      </p:grpSp>
      <p:grpSp>
        <p:nvGrpSpPr>
          <p:cNvPr id="68" name="Group 67"/>
          <p:cNvGrpSpPr/>
          <p:nvPr/>
        </p:nvGrpSpPr>
        <p:grpSpPr>
          <a:xfrm>
            <a:off x="7543800" y="1295400"/>
            <a:ext cx="1676400" cy="845641"/>
            <a:chOff x="5181600" y="1600200"/>
            <a:chExt cx="1600200" cy="845641"/>
          </a:xfrm>
        </p:grpSpPr>
        <p:pic>
          <p:nvPicPr>
            <p:cNvPr id="1029" name="Picture 5"/>
            <p:cNvPicPr>
              <a:picLocks noChangeAspect="1" noChangeArrowheads="1"/>
            </p:cNvPicPr>
            <p:nvPr/>
          </p:nvPicPr>
          <p:blipFill>
            <a:blip r:embed="rId4" cstate="print"/>
            <a:srcRect/>
            <a:stretch>
              <a:fillRect/>
            </a:stretch>
          </p:blipFill>
          <p:spPr bwMode="auto">
            <a:xfrm>
              <a:off x="5181600" y="1600200"/>
              <a:ext cx="1072453" cy="838200"/>
            </a:xfrm>
            <a:prstGeom prst="rect">
              <a:avLst/>
            </a:prstGeom>
            <a:noFill/>
            <a:ln w="9525">
              <a:noFill/>
              <a:miter lim="800000"/>
              <a:headEnd/>
              <a:tailEnd/>
            </a:ln>
            <a:effectLst>
              <a:outerShdw blurRad="76200" dir="13500000" sy="23000" kx="1200000" algn="br" rotWithShape="0">
                <a:prstClr val="black">
                  <a:alpha val="20000"/>
                </a:prstClr>
              </a:outerShdw>
            </a:effectLst>
          </p:spPr>
        </p:pic>
        <p:sp>
          <p:nvSpPr>
            <p:cNvPr id="67" name="TextBox 66"/>
            <p:cNvSpPr txBox="1"/>
            <p:nvPr/>
          </p:nvSpPr>
          <p:spPr>
            <a:xfrm>
              <a:off x="6096000" y="1676400"/>
              <a:ext cx="685800" cy="769441"/>
            </a:xfrm>
            <a:prstGeom prst="rect">
              <a:avLst/>
            </a:prstGeom>
            <a:noFill/>
          </p:spPr>
          <p:txBody>
            <a:bodyPr wrap="square" rtlCol="0">
              <a:spAutoFit/>
            </a:bodyPr>
            <a:lstStyle/>
            <a:p>
              <a:r>
                <a:rPr lang="en-US" sz="1100" b="1" dirty="0" smtClean="0"/>
                <a:t> Credit Rating Agency</a:t>
              </a:r>
              <a:endParaRPr lang="en-US" sz="1100" b="1" dirty="0"/>
            </a:p>
          </p:txBody>
        </p:sp>
      </p:grpSp>
      <p:cxnSp>
        <p:nvCxnSpPr>
          <p:cNvPr id="70" name="Straight Arrow Connector 69"/>
          <p:cNvCxnSpPr>
            <a:stCxn id="1029" idx="1"/>
          </p:cNvCxnSpPr>
          <p:nvPr/>
        </p:nvCxnSpPr>
        <p:spPr>
          <a:xfrm flipH="1">
            <a:off x="7086600" y="1714500"/>
            <a:ext cx="457200" cy="3429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2209800" y="3657600"/>
            <a:ext cx="1447800" cy="533400"/>
            <a:chOff x="2590800" y="3886200"/>
            <a:chExt cx="1447800" cy="533400"/>
          </a:xfrm>
        </p:grpSpPr>
        <p:sp>
          <p:nvSpPr>
            <p:cNvPr id="76" name="Oval 75"/>
            <p:cNvSpPr/>
            <p:nvPr/>
          </p:nvSpPr>
          <p:spPr>
            <a:xfrm>
              <a:off x="2590800" y="3886200"/>
              <a:ext cx="1447800" cy="533400"/>
            </a:xfrm>
            <a:prstGeom prst="ellipse">
              <a:avLst/>
            </a:prstGeom>
            <a:solidFill>
              <a:schemeClr val="accent2">
                <a:lumMod val="20000"/>
                <a:lumOff val="80000"/>
              </a:schemeClr>
            </a:solidFill>
            <a:ln>
              <a:solidFill>
                <a:schemeClr val="accent2">
                  <a:lumMod val="20000"/>
                  <a:lumOff val="8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7" name="TextBox 76"/>
            <p:cNvSpPr txBox="1"/>
            <p:nvPr/>
          </p:nvSpPr>
          <p:spPr>
            <a:xfrm>
              <a:off x="2590800" y="3962400"/>
              <a:ext cx="1408719" cy="253916"/>
            </a:xfrm>
            <a:prstGeom prst="rect">
              <a:avLst/>
            </a:prstGeom>
            <a:noFill/>
          </p:spPr>
          <p:txBody>
            <a:bodyPr wrap="square" rtlCol="0">
              <a:spAutoFit/>
            </a:bodyPr>
            <a:lstStyle/>
            <a:p>
              <a:pPr algn="ctr"/>
              <a:r>
                <a:rPr lang="en-US" sz="1050" b="1" dirty="0" smtClean="0"/>
                <a:t>Default Events</a:t>
              </a:r>
              <a:endParaRPr lang="en-US" sz="1050" b="1" dirty="0"/>
            </a:p>
          </p:txBody>
        </p:sp>
      </p:grpSp>
      <p:grpSp>
        <p:nvGrpSpPr>
          <p:cNvPr id="79" name="Group 78"/>
          <p:cNvGrpSpPr/>
          <p:nvPr/>
        </p:nvGrpSpPr>
        <p:grpSpPr>
          <a:xfrm>
            <a:off x="2209800" y="4191000"/>
            <a:ext cx="1600200" cy="533400"/>
            <a:chOff x="2590800" y="3886200"/>
            <a:chExt cx="1600200" cy="533400"/>
          </a:xfrm>
        </p:grpSpPr>
        <p:sp>
          <p:nvSpPr>
            <p:cNvPr id="80" name="Oval 79"/>
            <p:cNvSpPr/>
            <p:nvPr/>
          </p:nvSpPr>
          <p:spPr>
            <a:xfrm>
              <a:off x="2590800" y="3886200"/>
              <a:ext cx="1447800" cy="533400"/>
            </a:xfrm>
            <a:prstGeom prst="ellipse">
              <a:avLst/>
            </a:prstGeom>
            <a:solidFill>
              <a:schemeClr val="accent2">
                <a:lumMod val="20000"/>
                <a:lumOff val="80000"/>
              </a:schemeClr>
            </a:solidFill>
            <a:ln>
              <a:solidFill>
                <a:schemeClr val="accent2">
                  <a:lumMod val="20000"/>
                  <a:lumOff val="8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1" name="TextBox 80"/>
            <p:cNvSpPr txBox="1"/>
            <p:nvPr/>
          </p:nvSpPr>
          <p:spPr>
            <a:xfrm>
              <a:off x="2782281" y="3962400"/>
              <a:ext cx="1408719" cy="415498"/>
            </a:xfrm>
            <a:prstGeom prst="rect">
              <a:avLst/>
            </a:prstGeom>
            <a:noFill/>
          </p:spPr>
          <p:txBody>
            <a:bodyPr wrap="square" rtlCol="0">
              <a:spAutoFit/>
            </a:bodyPr>
            <a:lstStyle/>
            <a:p>
              <a:r>
                <a:rPr lang="en-US" sz="1050" b="1" dirty="0" smtClean="0"/>
                <a:t>Termination Events</a:t>
              </a:r>
              <a:endParaRPr lang="en-US" sz="1050" b="1" dirty="0"/>
            </a:p>
          </p:txBody>
        </p:sp>
      </p:grpSp>
      <p:grpSp>
        <p:nvGrpSpPr>
          <p:cNvPr id="88" name="Group 87"/>
          <p:cNvGrpSpPr/>
          <p:nvPr/>
        </p:nvGrpSpPr>
        <p:grpSpPr>
          <a:xfrm>
            <a:off x="2286000" y="4876800"/>
            <a:ext cx="1637319" cy="533400"/>
            <a:chOff x="3733800" y="5638800"/>
            <a:chExt cx="1637319" cy="533400"/>
          </a:xfrm>
        </p:grpSpPr>
        <p:sp>
          <p:nvSpPr>
            <p:cNvPr id="86" name="Oval 85"/>
            <p:cNvSpPr/>
            <p:nvPr/>
          </p:nvSpPr>
          <p:spPr>
            <a:xfrm>
              <a:off x="3733800" y="5638800"/>
              <a:ext cx="1447800" cy="533400"/>
            </a:xfrm>
            <a:prstGeom prst="ellipse">
              <a:avLst/>
            </a:prstGeom>
            <a:solidFill>
              <a:schemeClr val="accent1">
                <a:lumMod val="20000"/>
                <a:lumOff val="80000"/>
              </a:schemeClr>
            </a:solidFill>
            <a:ln>
              <a:solidFill>
                <a:schemeClr val="accent1">
                  <a:lumMod val="20000"/>
                  <a:lumOff val="8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7" name="TextBox 86"/>
            <p:cNvSpPr txBox="1"/>
            <p:nvPr/>
          </p:nvSpPr>
          <p:spPr>
            <a:xfrm>
              <a:off x="3962400" y="5715000"/>
              <a:ext cx="1408719" cy="415498"/>
            </a:xfrm>
            <a:prstGeom prst="rect">
              <a:avLst/>
            </a:prstGeom>
            <a:noFill/>
          </p:spPr>
          <p:txBody>
            <a:bodyPr wrap="square" rtlCol="0">
              <a:spAutoFit/>
            </a:bodyPr>
            <a:lstStyle/>
            <a:p>
              <a:r>
                <a:rPr lang="en-US" sz="1050" b="1" dirty="0" smtClean="0"/>
                <a:t>Increase Collateral</a:t>
              </a:r>
              <a:endParaRPr lang="en-US" sz="1050" b="1" dirty="0"/>
            </a:p>
          </p:txBody>
        </p:sp>
      </p:grpSp>
      <p:cxnSp>
        <p:nvCxnSpPr>
          <p:cNvPr id="90" name="Straight Arrow Connector 89"/>
          <p:cNvCxnSpPr>
            <a:stCxn id="66" idx="1"/>
            <a:endCxn id="1030" idx="3"/>
          </p:cNvCxnSpPr>
          <p:nvPr/>
        </p:nvCxnSpPr>
        <p:spPr>
          <a:xfrm flipH="1">
            <a:off x="5348020" y="2193541"/>
            <a:ext cx="747980" cy="6018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209800" y="5410200"/>
            <a:ext cx="1600200" cy="533400"/>
            <a:chOff x="3733800" y="5638800"/>
            <a:chExt cx="1600200" cy="533400"/>
          </a:xfrm>
        </p:grpSpPr>
        <p:sp>
          <p:nvSpPr>
            <p:cNvPr id="94" name="Oval 93"/>
            <p:cNvSpPr/>
            <p:nvPr/>
          </p:nvSpPr>
          <p:spPr>
            <a:xfrm>
              <a:off x="3733800" y="5638800"/>
              <a:ext cx="1447800" cy="533400"/>
            </a:xfrm>
            <a:prstGeom prst="ellipse">
              <a:avLst/>
            </a:prstGeom>
            <a:solidFill>
              <a:schemeClr val="accent1">
                <a:lumMod val="20000"/>
                <a:lumOff val="80000"/>
              </a:schemeClr>
            </a:solidFill>
            <a:ln>
              <a:solidFill>
                <a:schemeClr val="accent1">
                  <a:lumMod val="20000"/>
                  <a:lumOff val="8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5" name="TextBox 94"/>
            <p:cNvSpPr txBox="1"/>
            <p:nvPr/>
          </p:nvSpPr>
          <p:spPr>
            <a:xfrm>
              <a:off x="3925281" y="5715000"/>
              <a:ext cx="1408719" cy="415498"/>
            </a:xfrm>
            <a:prstGeom prst="rect">
              <a:avLst/>
            </a:prstGeom>
            <a:noFill/>
          </p:spPr>
          <p:txBody>
            <a:bodyPr wrap="square" rtlCol="0">
              <a:spAutoFit/>
            </a:bodyPr>
            <a:lstStyle/>
            <a:p>
              <a:r>
                <a:rPr lang="en-US" sz="1050" b="1" dirty="0" smtClean="0"/>
                <a:t>Transfer Payments</a:t>
              </a:r>
              <a:endParaRPr lang="en-US" sz="1050" b="1" dirty="0"/>
            </a:p>
          </p:txBody>
        </p:sp>
      </p:grpSp>
      <p:grpSp>
        <p:nvGrpSpPr>
          <p:cNvPr id="123" name="Group 122"/>
          <p:cNvGrpSpPr/>
          <p:nvPr/>
        </p:nvGrpSpPr>
        <p:grpSpPr>
          <a:xfrm>
            <a:off x="5943600" y="4267200"/>
            <a:ext cx="1600200" cy="1066800"/>
            <a:chOff x="4267200" y="3429000"/>
            <a:chExt cx="1600200" cy="1066800"/>
          </a:xfrm>
        </p:grpSpPr>
        <p:sp>
          <p:nvSpPr>
            <p:cNvPr id="121" name="Oval 120"/>
            <p:cNvSpPr/>
            <p:nvPr/>
          </p:nvSpPr>
          <p:spPr>
            <a:xfrm>
              <a:off x="4267200" y="3429000"/>
              <a:ext cx="1600200" cy="1066800"/>
            </a:xfrm>
            <a:prstGeom prst="ellipse">
              <a:avLst/>
            </a:prstGeom>
            <a:solidFill>
              <a:schemeClr val="accent6">
                <a:lumMod val="40000"/>
                <a:lumOff val="60000"/>
              </a:schemeClr>
            </a:solidFill>
            <a:ln>
              <a:solidFill>
                <a:schemeClr val="accent1">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2" name="TextBox 121"/>
            <p:cNvSpPr txBox="1"/>
            <p:nvPr/>
          </p:nvSpPr>
          <p:spPr>
            <a:xfrm>
              <a:off x="4343400" y="3505200"/>
              <a:ext cx="1447800" cy="900246"/>
            </a:xfrm>
            <a:prstGeom prst="rect">
              <a:avLst/>
            </a:prstGeom>
            <a:noFill/>
          </p:spPr>
          <p:txBody>
            <a:bodyPr wrap="square" rtlCol="0">
              <a:spAutoFit/>
            </a:bodyPr>
            <a:lstStyle/>
            <a:p>
              <a:pPr algn="ctr"/>
              <a:r>
                <a:rPr lang="en-US" sz="1050" b="1" dirty="0" smtClean="0"/>
                <a:t>Classify Counterparties into Risk Categories for Analytics</a:t>
              </a:r>
              <a:endParaRPr lang="en-US" sz="1050" b="1" dirty="0"/>
            </a:p>
          </p:txBody>
        </p:sp>
      </p:grpSp>
      <p:grpSp>
        <p:nvGrpSpPr>
          <p:cNvPr id="142" name="Group 141"/>
          <p:cNvGrpSpPr/>
          <p:nvPr/>
        </p:nvGrpSpPr>
        <p:grpSpPr>
          <a:xfrm>
            <a:off x="6096000" y="2971800"/>
            <a:ext cx="990600" cy="914400"/>
            <a:chOff x="5181600" y="2743200"/>
            <a:chExt cx="990600" cy="914400"/>
          </a:xfrm>
        </p:grpSpPr>
        <p:sp>
          <p:nvSpPr>
            <p:cNvPr id="143" name="Oval 142"/>
            <p:cNvSpPr/>
            <p:nvPr/>
          </p:nvSpPr>
          <p:spPr>
            <a:xfrm>
              <a:off x="5257800" y="2743200"/>
              <a:ext cx="914400" cy="914400"/>
            </a:xfrm>
            <a:prstGeom prst="ellipse">
              <a:avLst/>
            </a:prstGeom>
            <a:solidFill>
              <a:schemeClr val="accent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144" name="TextBox 143"/>
            <p:cNvSpPr txBox="1"/>
            <p:nvPr/>
          </p:nvSpPr>
          <p:spPr>
            <a:xfrm>
              <a:off x="5181600" y="2895600"/>
              <a:ext cx="990600" cy="577081"/>
            </a:xfrm>
            <a:prstGeom prst="rect">
              <a:avLst/>
            </a:prstGeom>
            <a:noFill/>
          </p:spPr>
          <p:txBody>
            <a:bodyPr wrap="square" rtlCol="0">
              <a:spAutoFit/>
            </a:bodyPr>
            <a:lstStyle/>
            <a:p>
              <a:pPr algn="ctr"/>
              <a:r>
                <a:rPr lang="en-US" sz="1050" b="1" dirty="0" smtClean="0">
                  <a:solidFill>
                    <a:schemeClr val="bg1"/>
                  </a:solidFill>
                </a:rPr>
                <a:t> Reduce  Value of </a:t>
              </a:r>
            </a:p>
            <a:p>
              <a:pPr algn="ctr"/>
              <a:r>
                <a:rPr lang="en-US" sz="1050" b="1" dirty="0" smtClean="0">
                  <a:solidFill>
                    <a:schemeClr val="bg1"/>
                  </a:solidFill>
                </a:rPr>
                <a:t>Collateral</a:t>
              </a:r>
              <a:endParaRPr lang="en-US" sz="1050" b="1" dirty="0">
                <a:solidFill>
                  <a:schemeClr val="bg1"/>
                </a:solidFill>
              </a:endParaRPr>
            </a:p>
          </p:txBody>
        </p:sp>
      </p:grpSp>
      <p:cxnSp>
        <p:nvCxnSpPr>
          <p:cNvPr id="147" name="Straight Arrow Connector 146"/>
          <p:cNvCxnSpPr>
            <a:stCxn id="260" idx="1"/>
            <a:endCxn id="144" idx="3"/>
          </p:cNvCxnSpPr>
          <p:nvPr/>
        </p:nvCxnSpPr>
        <p:spPr>
          <a:xfrm flipH="1" flipV="1">
            <a:off x="7086600" y="3412741"/>
            <a:ext cx="685800" cy="1305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4" idx="1"/>
            <a:endCxn id="1030" idx="3"/>
          </p:cNvCxnSpPr>
          <p:nvPr/>
        </p:nvCxnSpPr>
        <p:spPr>
          <a:xfrm rot="10800000">
            <a:off x="5348020" y="2795405"/>
            <a:ext cx="747980" cy="6173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4191000" y="2897188"/>
            <a:ext cx="533400" cy="2270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324600" y="1371600"/>
            <a:ext cx="670440" cy="307777"/>
          </a:xfrm>
          <a:prstGeom prst="rect">
            <a:avLst/>
          </a:prstGeom>
          <a:noFill/>
        </p:spPr>
        <p:txBody>
          <a:bodyPr wrap="none" rtlCol="0">
            <a:spAutoFit/>
          </a:bodyPr>
          <a:lstStyle/>
          <a:p>
            <a:r>
              <a:rPr lang="en-US" sz="1400" b="1" dirty="0" smtClean="0"/>
              <a:t>Events</a:t>
            </a:r>
            <a:endParaRPr lang="en-US" sz="1400" b="1" dirty="0"/>
          </a:p>
        </p:txBody>
      </p:sp>
      <p:grpSp>
        <p:nvGrpSpPr>
          <p:cNvPr id="221" name="Group 220"/>
          <p:cNvGrpSpPr/>
          <p:nvPr/>
        </p:nvGrpSpPr>
        <p:grpSpPr>
          <a:xfrm>
            <a:off x="4648200" y="2133600"/>
            <a:ext cx="1221912" cy="1219200"/>
            <a:chOff x="4343400" y="2057400"/>
            <a:chExt cx="1298112" cy="1296707"/>
          </a:xfrm>
        </p:grpSpPr>
        <p:grpSp>
          <p:nvGrpSpPr>
            <p:cNvPr id="71" name="Group 70"/>
            <p:cNvGrpSpPr/>
            <p:nvPr/>
          </p:nvGrpSpPr>
          <p:grpSpPr>
            <a:xfrm>
              <a:off x="4572000" y="2057400"/>
              <a:ext cx="718635" cy="800377"/>
              <a:chOff x="4419600" y="2448534"/>
              <a:chExt cx="872829" cy="1212043"/>
            </a:xfrm>
          </p:grpSpPr>
          <p:pic>
            <p:nvPicPr>
              <p:cNvPr id="72" name="Picture 6" descr="C:\Documents and Settings\dnewman\Local Settings\Temporary Internet Files\Content.IE5\S4K0O8HS\MC900434814[1].PNG"/>
              <p:cNvPicPr>
                <a:picLocks noChangeAspect="1" noChangeArrowheads="1"/>
              </p:cNvPicPr>
              <p:nvPr/>
            </p:nvPicPr>
            <p:blipFill>
              <a:blip r:embed="rId5" cstate="print"/>
              <a:srcRect/>
              <a:stretch>
                <a:fillRect/>
              </a:stretch>
            </p:blipFill>
            <p:spPr bwMode="auto">
              <a:xfrm>
                <a:off x="4495800" y="2448534"/>
                <a:ext cx="796629" cy="980467"/>
              </a:xfrm>
              <a:prstGeom prst="rect">
                <a:avLst/>
              </a:prstGeom>
              <a:noFill/>
            </p:spPr>
          </p:pic>
          <p:sp>
            <p:nvSpPr>
              <p:cNvPr id="73" name="TextBox 72"/>
              <p:cNvSpPr txBox="1"/>
              <p:nvPr/>
            </p:nvSpPr>
            <p:spPr>
              <a:xfrm>
                <a:off x="4419600" y="3352800"/>
                <a:ext cx="184731" cy="307777"/>
              </a:xfrm>
              <a:prstGeom prst="rect">
                <a:avLst/>
              </a:prstGeom>
              <a:noFill/>
            </p:spPr>
            <p:txBody>
              <a:bodyPr wrap="none" rtlCol="0">
                <a:spAutoFit/>
              </a:bodyPr>
              <a:lstStyle/>
              <a:p>
                <a:endParaRPr lang="en-US" sz="1400" b="1" dirty="0"/>
              </a:p>
            </p:txBody>
          </p:sp>
        </p:grpSp>
        <p:grpSp>
          <p:nvGrpSpPr>
            <p:cNvPr id="185" name="Group 184"/>
            <p:cNvGrpSpPr/>
            <p:nvPr/>
          </p:nvGrpSpPr>
          <p:grpSpPr>
            <a:xfrm>
              <a:off x="4343400" y="2362201"/>
              <a:ext cx="1298112" cy="991906"/>
              <a:chOff x="4419600" y="2362200"/>
              <a:chExt cx="1646469" cy="1325772"/>
            </a:xfrm>
          </p:grpSpPr>
          <p:pic>
            <p:nvPicPr>
              <p:cNvPr id="1030" name="Picture 6" descr="C:\Documents and Settings\dnewman\Local Settings\Temporary Internet Files\Content.IE5\S4K0O8HS\MC900434814[1].PNG"/>
              <p:cNvPicPr>
                <a:picLocks noChangeAspect="1" noChangeArrowheads="1"/>
              </p:cNvPicPr>
              <p:nvPr/>
            </p:nvPicPr>
            <p:blipFill>
              <a:blip r:embed="rId5" cstate="print"/>
              <a:srcRect/>
              <a:stretch>
                <a:fillRect/>
              </a:stretch>
            </p:blipFill>
            <p:spPr bwMode="auto">
              <a:xfrm>
                <a:off x="4495800" y="2362200"/>
                <a:ext cx="866775" cy="1066800"/>
              </a:xfrm>
              <a:prstGeom prst="rect">
                <a:avLst/>
              </a:prstGeom>
              <a:noFill/>
              <a:effectLst>
                <a:outerShdw blurRad="76200" dir="13500000" sy="23000" kx="1200000" algn="br" rotWithShape="0">
                  <a:prstClr val="black">
                    <a:alpha val="20000"/>
                  </a:prstClr>
                </a:outerShdw>
              </a:effectLst>
            </p:spPr>
          </p:pic>
          <p:sp>
            <p:nvSpPr>
              <p:cNvPr id="184" name="TextBox 183"/>
              <p:cNvSpPr txBox="1"/>
              <p:nvPr/>
            </p:nvSpPr>
            <p:spPr>
              <a:xfrm>
                <a:off x="4419600" y="3276600"/>
                <a:ext cx="1646469" cy="411372"/>
              </a:xfrm>
              <a:prstGeom prst="rect">
                <a:avLst/>
              </a:prstGeom>
              <a:noFill/>
            </p:spPr>
            <p:txBody>
              <a:bodyPr wrap="none" rtlCol="0">
                <a:spAutoFit/>
              </a:bodyPr>
              <a:lstStyle/>
              <a:p>
                <a:r>
                  <a:rPr lang="en-US" sz="1400" b="1" dirty="0" smtClean="0"/>
                  <a:t>Counterparties</a:t>
                </a:r>
                <a:endParaRPr lang="en-US" sz="1400" b="1" dirty="0"/>
              </a:p>
            </p:txBody>
          </p:sp>
        </p:grpSp>
      </p:grpSp>
      <p:pic>
        <p:nvPicPr>
          <p:cNvPr id="2050" name="Picture 2" descr="C:\Documents and Settings\dnewman\My Documents\Enterprise Architecture\Projects\Semantic Technology\EDM and Bank Regulatory Reform\OTC Contract POC\Presentations\2011\400px-Vanilla_interest_rate_swap.png"/>
          <p:cNvPicPr>
            <a:picLocks noChangeAspect="1" noChangeArrowheads="1"/>
          </p:cNvPicPr>
          <p:nvPr/>
        </p:nvPicPr>
        <p:blipFill>
          <a:blip r:embed="rId6" cstate="print"/>
          <a:srcRect/>
          <a:stretch>
            <a:fillRect/>
          </a:stretch>
        </p:blipFill>
        <p:spPr bwMode="auto">
          <a:xfrm>
            <a:off x="3048000" y="1295400"/>
            <a:ext cx="1253697" cy="914400"/>
          </a:xfrm>
          <a:prstGeom prst="rect">
            <a:avLst/>
          </a:prstGeom>
          <a:noFill/>
        </p:spPr>
      </p:pic>
      <p:cxnSp>
        <p:nvCxnSpPr>
          <p:cNvPr id="126" name="Straight Arrow Connector 125"/>
          <p:cNvCxnSpPr>
            <a:stCxn id="1030" idx="0"/>
            <a:endCxn id="226" idx="3"/>
          </p:cNvCxnSpPr>
          <p:nvPr/>
        </p:nvCxnSpPr>
        <p:spPr>
          <a:xfrm rot="16200000" flipV="1">
            <a:off x="4446352" y="1840148"/>
            <a:ext cx="629482" cy="53058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10800000">
            <a:off x="2514600" y="1676400"/>
            <a:ext cx="381000" cy="158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3581400" y="2362200"/>
            <a:ext cx="794" cy="2286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2895600" y="4572000"/>
            <a:ext cx="1066800"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819400" y="2133600"/>
            <a:ext cx="1752600" cy="246221"/>
          </a:xfrm>
          <a:prstGeom prst="rect">
            <a:avLst/>
          </a:prstGeom>
          <a:noFill/>
        </p:spPr>
        <p:txBody>
          <a:bodyPr wrap="square" rtlCol="0">
            <a:spAutoFit/>
          </a:bodyPr>
          <a:lstStyle/>
          <a:p>
            <a:pPr algn="ctr"/>
            <a:r>
              <a:rPr lang="en-US" sz="1000" b="1" dirty="0" smtClean="0"/>
              <a:t>  OTC Derivative Confirm</a:t>
            </a:r>
            <a:endParaRPr lang="en-US" sz="1000" b="1" dirty="0"/>
          </a:p>
        </p:txBody>
      </p:sp>
      <p:cxnSp>
        <p:nvCxnSpPr>
          <p:cNvPr id="174" name="Straight Arrow Connector 173"/>
          <p:cNvCxnSpPr>
            <a:stCxn id="65" idx="4"/>
            <a:endCxn id="143" idx="0"/>
          </p:cNvCxnSpPr>
          <p:nvPr/>
        </p:nvCxnSpPr>
        <p:spPr>
          <a:xfrm rot="5400000">
            <a:off x="6477000" y="2819400"/>
            <a:ext cx="304800" cy="15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5334000" y="4343400"/>
            <a:ext cx="609600" cy="4587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a:xfrm>
            <a:off x="304800" y="4191000"/>
            <a:ext cx="914400" cy="914400"/>
            <a:chOff x="304800" y="4419600"/>
            <a:chExt cx="914400" cy="914400"/>
          </a:xfrm>
        </p:grpSpPr>
        <p:sp>
          <p:nvSpPr>
            <p:cNvPr id="199" name="Oval 198"/>
            <p:cNvSpPr/>
            <p:nvPr/>
          </p:nvSpPr>
          <p:spPr>
            <a:xfrm>
              <a:off x="304800" y="4419600"/>
              <a:ext cx="914400" cy="914400"/>
            </a:xfrm>
            <a:prstGeom prst="ellipse">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00" name="TextBox 199"/>
            <p:cNvSpPr txBox="1"/>
            <p:nvPr/>
          </p:nvSpPr>
          <p:spPr>
            <a:xfrm>
              <a:off x="304800" y="4495800"/>
              <a:ext cx="914400" cy="738664"/>
            </a:xfrm>
            <a:prstGeom prst="rect">
              <a:avLst/>
            </a:prstGeom>
            <a:noFill/>
          </p:spPr>
          <p:txBody>
            <a:bodyPr wrap="square" rtlCol="0">
              <a:spAutoFit/>
            </a:bodyPr>
            <a:lstStyle/>
            <a:p>
              <a:pPr algn="ctr"/>
              <a:r>
                <a:rPr lang="en-US" sz="1050" b="1" dirty="0" smtClean="0">
                  <a:solidFill>
                    <a:schemeClr val="bg1"/>
                  </a:solidFill>
                </a:rPr>
                <a:t>Classify</a:t>
              </a:r>
            </a:p>
            <a:p>
              <a:pPr algn="ctr"/>
              <a:r>
                <a:rPr lang="en-US" sz="1050" b="1" dirty="0" smtClean="0">
                  <a:solidFill>
                    <a:schemeClr val="bg1"/>
                  </a:solidFill>
                </a:rPr>
                <a:t>Contract</a:t>
              </a:r>
            </a:p>
            <a:p>
              <a:pPr algn="ctr"/>
              <a:r>
                <a:rPr lang="en-US" sz="1050" b="1" dirty="0" smtClean="0">
                  <a:solidFill>
                    <a:schemeClr val="bg1"/>
                  </a:solidFill>
                </a:rPr>
                <a:t>Type by Cash Flow</a:t>
              </a:r>
              <a:endParaRPr lang="en-US" sz="1050" b="1" dirty="0">
                <a:solidFill>
                  <a:schemeClr val="bg1"/>
                </a:solidFill>
              </a:endParaRPr>
            </a:p>
          </p:txBody>
        </p:sp>
      </p:grpSp>
      <p:grpSp>
        <p:nvGrpSpPr>
          <p:cNvPr id="203" name="Group 202"/>
          <p:cNvGrpSpPr/>
          <p:nvPr/>
        </p:nvGrpSpPr>
        <p:grpSpPr>
          <a:xfrm>
            <a:off x="3886200" y="4038600"/>
            <a:ext cx="1524000" cy="838200"/>
            <a:chOff x="4267198" y="3581400"/>
            <a:chExt cx="1385454" cy="838200"/>
          </a:xfrm>
        </p:grpSpPr>
        <p:sp>
          <p:nvSpPr>
            <p:cNvPr id="204" name="Oval 203"/>
            <p:cNvSpPr/>
            <p:nvPr/>
          </p:nvSpPr>
          <p:spPr>
            <a:xfrm>
              <a:off x="4267198" y="3581400"/>
              <a:ext cx="1385454" cy="838200"/>
            </a:xfrm>
            <a:prstGeom prst="ellipse">
              <a:avLst/>
            </a:prstGeom>
            <a:solidFill>
              <a:schemeClr val="accent6">
                <a:lumMod val="40000"/>
                <a:lumOff val="60000"/>
              </a:schemeClr>
            </a:solidFill>
            <a:ln>
              <a:solidFill>
                <a:schemeClr val="accent1">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05" name="TextBox 204"/>
            <p:cNvSpPr txBox="1"/>
            <p:nvPr/>
          </p:nvSpPr>
          <p:spPr>
            <a:xfrm>
              <a:off x="4267199" y="3581400"/>
              <a:ext cx="1378527" cy="738664"/>
            </a:xfrm>
            <a:prstGeom prst="rect">
              <a:avLst/>
            </a:prstGeom>
            <a:noFill/>
          </p:spPr>
          <p:txBody>
            <a:bodyPr wrap="square" rtlCol="0">
              <a:spAutoFit/>
            </a:bodyPr>
            <a:lstStyle/>
            <a:p>
              <a:pPr algn="ctr"/>
              <a:r>
                <a:rPr lang="en-US" sz="1050" b="1" dirty="0" smtClean="0"/>
                <a:t>Infer</a:t>
              </a:r>
            </a:p>
            <a:p>
              <a:pPr algn="ctr"/>
              <a:r>
                <a:rPr lang="en-US" sz="1050" b="1" dirty="0" smtClean="0"/>
                <a:t>Counterparty</a:t>
              </a:r>
            </a:p>
            <a:p>
              <a:pPr algn="ctr"/>
              <a:r>
                <a:rPr lang="en-US" sz="1050" b="1" dirty="0" smtClean="0"/>
                <a:t>Transitive Exposures</a:t>
              </a:r>
              <a:endParaRPr lang="en-US" sz="1050" b="1" dirty="0"/>
            </a:p>
          </p:txBody>
        </p:sp>
      </p:grpSp>
      <p:grpSp>
        <p:nvGrpSpPr>
          <p:cNvPr id="209" name="Group 208"/>
          <p:cNvGrpSpPr/>
          <p:nvPr/>
        </p:nvGrpSpPr>
        <p:grpSpPr>
          <a:xfrm>
            <a:off x="7772400" y="4114800"/>
            <a:ext cx="1371600" cy="1176010"/>
            <a:chOff x="7772400" y="4419600"/>
            <a:chExt cx="1371600" cy="1176010"/>
          </a:xfrm>
        </p:grpSpPr>
        <p:pic>
          <p:nvPicPr>
            <p:cNvPr id="173" name="Picture 2" descr="C:\Documents and Settings\dnewman\Local Settings\Temporary Internet Files\Content.IE5\P0AGHTNM\MC900441534[1].PNG"/>
            <p:cNvPicPr>
              <a:picLocks noChangeAspect="1" noChangeArrowheads="1"/>
            </p:cNvPicPr>
            <p:nvPr/>
          </p:nvPicPr>
          <p:blipFill>
            <a:blip r:embed="rId7" cstate="print"/>
            <a:srcRect/>
            <a:stretch>
              <a:fillRect/>
            </a:stretch>
          </p:blipFill>
          <p:spPr bwMode="auto">
            <a:xfrm>
              <a:off x="7924800" y="4419600"/>
              <a:ext cx="914171" cy="1143000"/>
            </a:xfrm>
            <a:prstGeom prst="rect">
              <a:avLst/>
            </a:prstGeom>
            <a:noFill/>
            <a:effectLst>
              <a:outerShdw blurRad="76200" dir="13500000" sy="23000" kx="1200000" algn="br" rotWithShape="0">
                <a:prstClr val="black">
                  <a:alpha val="20000"/>
                </a:prstClr>
              </a:outerShdw>
            </a:effectLst>
            <a:scene3d>
              <a:camera prst="orthographicFront"/>
              <a:lightRig rig="threePt" dir="t"/>
            </a:scene3d>
            <a:sp3d>
              <a:bevelT/>
            </a:sp3d>
          </p:spPr>
        </p:pic>
        <p:sp>
          <p:nvSpPr>
            <p:cNvPr id="208" name="TextBox 207"/>
            <p:cNvSpPr txBox="1"/>
            <p:nvPr/>
          </p:nvSpPr>
          <p:spPr>
            <a:xfrm>
              <a:off x="7772400" y="5334000"/>
              <a:ext cx="1371600" cy="261610"/>
            </a:xfrm>
            <a:prstGeom prst="rect">
              <a:avLst/>
            </a:prstGeom>
            <a:noFill/>
          </p:spPr>
          <p:txBody>
            <a:bodyPr wrap="square" rtlCol="0">
              <a:spAutoFit/>
            </a:bodyPr>
            <a:lstStyle/>
            <a:p>
              <a:r>
                <a:rPr lang="en-US" sz="1100" b="1" dirty="0" smtClean="0"/>
                <a:t>  Risk Analyst</a:t>
              </a:r>
              <a:endParaRPr lang="en-US" sz="1100" b="1" dirty="0"/>
            </a:p>
          </p:txBody>
        </p:sp>
      </p:grpSp>
      <p:sp>
        <p:nvSpPr>
          <p:cNvPr id="236" name="TextBox 235"/>
          <p:cNvSpPr txBox="1"/>
          <p:nvPr/>
        </p:nvSpPr>
        <p:spPr>
          <a:xfrm>
            <a:off x="4495800" y="1219200"/>
            <a:ext cx="1676400" cy="430887"/>
          </a:xfrm>
          <a:prstGeom prst="rect">
            <a:avLst/>
          </a:prstGeom>
          <a:noFill/>
        </p:spPr>
        <p:txBody>
          <a:bodyPr wrap="square" rtlCol="0">
            <a:spAutoFit/>
          </a:bodyPr>
          <a:lstStyle/>
          <a:p>
            <a:r>
              <a:rPr lang="en-US" sz="1100" b="1" dirty="0" smtClean="0"/>
              <a:t>Transaction</a:t>
            </a:r>
          </a:p>
          <a:p>
            <a:r>
              <a:rPr lang="en-US" sz="1100" b="1" dirty="0" smtClean="0"/>
              <a:t>Repository, et.al.</a:t>
            </a:r>
            <a:endParaRPr lang="en-US" sz="1100" b="1" dirty="0"/>
          </a:p>
        </p:txBody>
      </p:sp>
      <p:grpSp>
        <p:nvGrpSpPr>
          <p:cNvPr id="242" name="Group 241"/>
          <p:cNvGrpSpPr/>
          <p:nvPr/>
        </p:nvGrpSpPr>
        <p:grpSpPr>
          <a:xfrm>
            <a:off x="3810000" y="5715000"/>
            <a:ext cx="4953000" cy="904965"/>
            <a:chOff x="3657600" y="6096000"/>
            <a:chExt cx="4953000" cy="904965"/>
          </a:xfrm>
        </p:grpSpPr>
        <p:sp>
          <p:nvSpPr>
            <p:cNvPr id="241" name="Rectangle 240"/>
            <p:cNvSpPr/>
            <p:nvPr/>
          </p:nvSpPr>
          <p:spPr>
            <a:xfrm>
              <a:off x="3657600" y="6600855"/>
              <a:ext cx="4876800" cy="400110"/>
            </a:xfrm>
            <a:prstGeom prst="rect">
              <a:avLst/>
            </a:prstGeom>
          </p:spPr>
          <p:txBody>
            <a:bodyPr wrap="square">
              <a:spAutoFit/>
            </a:bodyPr>
            <a:lstStyle/>
            <a:p>
              <a:pPr marL="117475" indent="-117475"/>
              <a:r>
                <a:rPr lang="en-US" sz="1000" b="1" dirty="0" smtClean="0">
                  <a:solidFill>
                    <a:srgbClr val="000000"/>
                  </a:solidFill>
                  <a:cs typeface="Times New Roman"/>
                </a:rPr>
                <a:t>***Joint Study on the Feasibility of Mandating Algorithmic Descriptions for Derivatives, SEC/CFTC, April 2011</a:t>
              </a:r>
              <a:endParaRPr lang="en-US" sz="1400" b="1" dirty="0"/>
            </a:p>
          </p:txBody>
        </p:sp>
        <p:sp>
          <p:nvSpPr>
            <p:cNvPr id="216" name="Rectangle 215"/>
            <p:cNvSpPr/>
            <p:nvPr/>
          </p:nvSpPr>
          <p:spPr>
            <a:xfrm>
              <a:off x="3657600" y="6096000"/>
              <a:ext cx="4953000" cy="400110"/>
            </a:xfrm>
            <a:prstGeom prst="rect">
              <a:avLst/>
            </a:prstGeom>
          </p:spPr>
          <p:txBody>
            <a:bodyPr wrap="square">
              <a:spAutoFit/>
            </a:bodyPr>
            <a:lstStyle/>
            <a:p>
              <a:pPr lvl="0"/>
              <a:r>
                <a:rPr lang="en-US" sz="1000" b="1" dirty="0" smtClean="0"/>
                <a:t>**Report on OTC Derivatives Data Reporting and Aggregation Requirements, </a:t>
              </a:r>
              <a:r>
                <a:rPr lang="en-US" sz="1000" b="1" dirty="0" smtClean="0">
                  <a:solidFill>
                    <a:srgbClr val="000000"/>
                  </a:solidFill>
                  <a:ea typeface="Times New Roman"/>
                  <a:cs typeface="Times New Roman"/>
                </a:rPr>
                <a:t>the International Organization of Securities Commissioners (IOSCO), August 2011</a:t>
              </a:r>
            </a:p>
          </p:txBody>
        </p:sp>
      </p:grpSp>
      <p:cxnSp>
        <p:nvCxnSpPr>
          <p:cNvPr id="244" name="Straight Arrow Connector 243"/>
          <p:cNvCxnSpPr>
            <a:stCxn id="26" idx="4"/>
            <a:endCxn id="39" idx="0"/>
          </p:cNvCxnSpPr>
          <p:nvPr/>
        </p:nvCxnSpPr>
        <p:spPr>
          <a:xfrm rot="5400000">
            <a:off x="1600200" y="4800600"/>
            <a:ext cx="304800" cy="15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40" idx="1"/>
          </p:cNvCxnSpPr>
          <p:nvPr/>
        </p:nvCxnSpPr>
        <p:spPr>
          <a:xfrm flipH="1" flipV="1">
            <a:off x="914400" y="5029203"/>
            <a:ext cx="304800" cy="44552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7" idx="1"/>
          </p:cNvCxnSpPr>
          <p:nvPr/>
        </p:nvCxnSpPr>
        <p:spPr>
          <a:xfrm flipH="1">
            <a:off x="1066800" y="4255532"/>
            <a:ext cx="152400" cy="878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26" idx="1"/>
            <a:endCxn id="10" idx="6"/>
          </p:cNvCxnSpPr>
          <p:nvPr/>
        </p:nvCxnSpPr>
        <p:spPr>
          <a:xfrm rot="10800000" flipV="1">
            <a:off x="2209800" y="1790700"/>
            <a:ext cx="685800" cy="800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61" name="Group 260"/>
          <p:cNvGrpSpPr/>
          <p:nvPr/>
        </p:nvGrpSpPr>
        <p:grpSpPr>
          <a:xfrm>
            <a:off x="7467600" y="3200400"/>
            <a:ext cx="1676400" cy="1071265"/>
            <a:chOff x="7467600" y="3124200"/>
            <a:chExt cx="1676400" cy="1071265"/>
          </a:xfrm>
        </p:grpSpPr>
        <p:sp>
          <p:nvSpPr>
            <p:cNvPr id="180" name="TextBox 179"/>
            <p:cNvSpPr txBox="1"/>
            <p:nvPr/>
          </p:nvSpPr>
          <p:spPr>
            <a:xfrm>
              <a:off x="7467600" y="3733800"/>
              <a:ext cx="1676400" cy="461665"/>
            </a:xfrm>
            <a:prstGeom prst="rect">
              <a:avLst/>
            </a:prstGeom>
            <a:noFill/>
          </p:spPr>
          <p:txBody>
            <a:bodyPr wrap="square" rtlCol="0">
              <a:spAutoFit/>
            </a:bodyPr>
            <a:lstStyle/>
            <a:p>
              <a:pPr algn="ctr"/>
              <a:r>
                <a:rPr lang="en-US" sz="1200" b="1" dirty="0" smtClean="0"/>
                <a:t> Market Reference Data</a:t>
              </a:r>
              <a:endParaRPr lang="en-US" sz="1200" b="1" dirty="0"/>
            </a:p>
          </p:txBody>
        </p:sp>
        <p:pic>
          <p:nvPicPr>
            <p:cNvPr id="260" name="Picture 2" descr="C:\Documents and Settings\dnewman\My Documents\Enterprise Architecture\Projects\Semantic Technology\EDM and Bank Regulatory Reform\OTC Contract POC\Presentations\2011\Collateral.2.jpg"/>
            <p:cNvPicPr>
              <a:picLocks noChangeAspect="1" noChangeArrowheads="1"/>
            </p:cNvPicPr>
            <p:nvPr/>
          </p:nvPicPr>
          <p:blipFill>
            <a:blip r:embed="rId8" cstate="print"/>
            <a:srcRect/>
            <a:stretch>
              <a:fillRect/>
            </a:stretch>
          </p:blipFill>
          <p:spPr bwMode="auto">
            <a:xfrm>
              <a:off x="7772400" y="3124200"/>
              <a:ext cx="1066800" cy="685800"/>
            </a:xfrm>
            <a:prstGeom prst="rect">
              <a:avLst/>
            </a:prstGeom>
            <a:noFill/>
            <a:effectLst>
              <a:outerShdw blurRad="76200" dir="13500000" sy="23000" kx="1200000" algn="br" rotWithShape="0">
                <a:prstClr val="black">
                  <a:alpha val="20000"/>
                </a:prstClr>
              </a:outerShdw>
            </a:effectLst>
          </p:spPr>
        </p:pic>
      </p:grpSp>
      <p:cxnSp>
        <p:nvCxnSpPr>
          <p:cNvPr id="175" name="Straight Arrow Connector 174"/>
          <p:cNvCxnSpPr/>
          <p:nvPr/>
        </p:nvCxnSpPr>
        <p:spPr>
          <a:xfrm rot="10800000">
            <a:off x="7543800" y="4724400"/>
            <a:ext cx="381000" cy="158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rot="3078761">
            <a:off x="4504373" y="1850935"/>
            <a:ext cx="595035" cy="307777"/>
          </a:xfrm>
          <a:prstGeom prst="rect">
            <a:avLst/>
          </a:prstGeom>
          <a:noFill/>
        </p:spPr>
        <p:txBody>
          <a:bodyPr wrap="none" rtlCol="0">
            <a:spAutoFit/>
          </a:bodyPr>
          <a:lstStyle/>
          <a:p>
            <a:r>
              <a:rPr lang="en-US" sz="1400" b="1" dirty="0" smtClean="0"/>
              <a:t>FpML</a:t>
            </a:r>
            <a:endParaRPr lang="en-US" sz="1400" b="1" dirty="0"/>
          </a:p>
        </p:txBody>
      </p:sp>
      <p:sp>
        <p:nvSpPr>
          <p:cNvPr id="98" name="Rectangle 97"/>
          <p:cNvSpPr/>
          <p:nvPr/>
        </p:nvSpPr>
        <p:spPr>
          <a:xfrm>
            <a:off x="3124200" y="2667000"/>
            <a:ext cx="990600" cy="838200"/>
          </a:xfrm>
          <a:prstGeom prst="rect">
            <a:avLst/>
          </a:prstGeom>
          <a:solidFill>
            <a:schemeClr val="bg1"/>
          </a:solidFill>
          <a:ln>
            <a:solidFill>
              <a:schemeClr val="accent6">
                <a:lumMod val="40000"/>
                <a:lumOff val="6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FIBO Operational</a:t>
            </a:r>
          </a:p>
          <a:p>
            <a:pPr algn="ctr"/>
            <a:r>
              <a:rPr lang="en-US" sz="1100" b="1" dirty="0" smtClean="0"/>
              <a:t>Ontologies</a:t>
            </a:r>
            <a:endParaRPr lang="en-US" sz="1100" b="1" dirty="0"/>
          </a:p>
        </p:txBody>
      </p:sp>
      <p:grpSp>
        <p:nvGrpSpPr>
          <p:cNvPr id="107" name="Group 106"/>
          <p:cNvGrpSpPr/>
          <p:nvPr/>
        </p:nvGrpSpPr>
        <p:grpSpPr>
          <a:xfrm>
            <a:off x="3810000" y="4953002"/>
            <a:ext cx="1592580" cy="762000"/>
            <a:chOff x="9144000" y="4403271"/>
            <a:chExt cx="1592580" cy="598714"/>
          </a:xfrm>
        </p:grpSpPr>
        <p:sp>
          <p:nvSpPr>
            <p:cNvPr id="106" name="Oval 105"/>
            <p:cNvSpPr/>
            <p:nvPr/>
          </p:nvSpPr>
          <p:spPr>
            <a:xfrm>
              <a:off x="9144000" y="4403271"/>
              <a:ext cx="1524000" cy="598714"/>
            </a:xfrm>
            <a:prstGeom prst="ellipse">
              <a:avLst/>
            </a:prstGeom>
            <a:solidFill>
              <a:schemeClr val="accent6">
                <a:lumMod val="40000"/>
                <a:lumOff val="60000"/>
              </a:schemeClr>
            </a:solidFill>
            <a:ln>
              <a:solidFill>
                <a:schemeClr val="accent1">
                  <a:lumMod val="20000"/>
                  <a:lumOff val="80000"/>
                </a:schemeClr>
              </a:solid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5" name="TextBox 104"/>
            <p:cNvSpPr txBox="1"/>
            <p:nvPr/>
          </p:nvSpPr>
          <p:spPr>
            <a:xfrm>
              <a:off x="9144000" y="4463142"/>
              <a:ext cx="1592580" cy="453421"/>
            </a:xfrm>
            <a:prstGeom prst="rect">
              <a:avLst/>
            </a:prstGeom>
            <a:noFill/>
          </p:spPr>
          <p:txBody>
            <a:bodyPr wrap="square" rtlCol="0">
              <a:spAutoFit/>
            </a:bodyPr>
            <a:lstStyle/>
            <a:p>
              <a:pPr algn="ctr"/>
              <a:r>
                <a:rPr lang="en-US" sz="1050" b="1" dirty="0" smtClean="0"/>
                <a:t>Infer</a:t>
              </a:r>
            </a:p>
            <a:p>
              <a:pPr algn="ctr"/>
              <a:r>
                <a:rPr lang="en-US" sz="1050" b="1" dirty="0" smtClean="0"/>
                <a:t>Capital, Liquidity </a:t>
              </a:r>
            </a:p>
            <a:p>
              <a:pPr algn="ctr"/>
              <a:r>
                <a:rPr lang="en-US" sz="1050" b="1" dirty="0" smtClean="0"/>
                <a:t>Risks et al.</a:t>
              </a:r>
              <a:endParaRPr lang="en-US" sz="1050" b="1" dirty="0"/>
            </a:p>
          </p:txBody>
        </p:sp>
      </p:grpSp>
      <p:cxnSp>
        <p:nvCxnSpPr>
          <p:cNvPr id="111" name="Straight Arrow Connector 110"/>
          <p:cNvCxnSpPr>
            <a:stCxn id="106" idx="6"/>
            <a:endCxn id="121" idx="2"/>
          </p:cNvCxnSpPr>
          <p:nvPr/>
        </p:nvCxnSpPr>
        <p:spPr>
          <a:xfrm flipV="1">
            <a:off x="5334000" y="4800600"/>
            <a:ext cx="6096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106" idx="1"/>
          </p:cNvCxnSpPr>
          <p:nvPr/>
        </p:nvCxnSpPr>
        <p:spPr>
          <a:xfrm>
            <a:off x="2895600" y="4800600"/>
            <a:ext cx="1137585" cy="263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609600" y="6019800"/>
            <a:ext cx="3200400" cy="400110"/>
          </a:xfrm>
          <a:prstGeom prst="rect">
            <a:avLst/>
          </a:prstGeom>
        </p:spPr>
        <p:txBody>
          <a:bodyPr wrap="square">
            <a:spAutoFit/>
          </a:bodyPr>
          <a:lstStyle/>
          <a:p>
            <a:pPr marL="117475" indent="-117475"/>
            <a:r>
              <a:rPr lang="en-US" sz="1000" b="1" dirty="0" smtClean="0">
                <a:solidFill>
                  <a:srgbClr val="000000"/>
                </a:solidFill>
                <a:cs typeface="Times New Roman"/>
              </a:rPr>
              <a:t>* W. Brammertz, “Unified Financial Analysis: The Missing Links of Finance”, 2009 </a:t>
            </a:r>
            <a:endParaRPr lang="en-US" sz="1400" b="1" dirty="0"/>
          </a:p>
        </p:txBody>
      </p:sp>
      <p:grpSp>
        <p:nvGrpSpPr>
          <p:cNvPr id="115" name="Group 114"/>
          <p:cNvGrpSpPr/>
          <p:nvPr/>
        </p:nvGrpSpPr>
        <p:grpSpPr>
          <a:xfrm>
            <a:off x="7848600" y="2438400"/>
            <a:ext cx="914399" cy="461665"/>
            <a:chOff x="7696200" y="2667000"/>
            <a:chExt cx="914399" cy="461665"/>
          </a:xfrm>
        </p:grpSpPr>
        <p:sp>
          <p:nvSpPr>
            <p:cNvPr id="109" name="Explosion 1 108"/>
            <p:cNvSpPr/>
            <p:nvPr/>
          </p:nvSpPr>
          <p:spPr>
            <a:xfrm>
              <a:off x="7772400" y="2667000"/>
              <a:ext cx="609600" cy="457200"/>
            </a:xfrm>
            <a:prstGeom prst="irregularSeal1">
              <a:avLst/>
            </a:prstGeom>
            <a:solidFill>
              <a:srgbClr val="FFFF00"/>
            </a:solidFill>
            <a:ln>
              <a:solidFill>
                <a:srgbClr val="FFFF00"/>
              </a:solidFill>
            </a:ln>
            <a:effectLst>
              <a:glow rad="2286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p:cNvSpPr txBox="1"/>
            <p:nvPr/>
          </p:nvSpPr>
          <p:spPr>
            <a:xfrm>
              <a:off x="7696200" y="2667000"/>
              <a:ext cx="914399" cy="461665"/>
            </a:xfrm>
            <a:prstGeom prst="rect">
              <a:avLst/>
            </a:prstGeom>
            <a:noFill/>
          </p:spPr>
          <p:txBody>
            <a:bodyPr wrap="square" rtlCol="0">
              <a:spAutoFit/>
            </a:bodyPr>
            <a:lstStyle/>
            <a:p>
              <a:r>
                <a:rPr lang="en-US" sz="1200" b="1" dirty="0" smtClean="0"/>
                <a:t>Financial Shocks</a:t>
              </a:r>
              <a:endParaRPr lang="en-US" sz="1200" b="1" dirty="0"/>
            </a:p>
          </p:txBody>
        </p:sp>
      </p:grpSp>
      <p:cxnSp>
        <p:nvCxnSpPr>
          <p:cNvPr id="117" name="Straight Arrow Connector 116"/>
          <p:cNvCxnSpPr>
            <a:stCxn id="114" idx="2"/>
            <a:endCxn id="260" idx="0"/>
          </p:cNvCxnSpPr>
          <p:nvPr/>
        </p:nvCxnSpPr>
        <p:spPr>
          <a:xfrm>
            <a:off x="8305800" y="2900065"/>
            <a:ext cx="0" cy="300335"/>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8229600" y="2133600"/>
            <a:ext cx="2827" cy="30480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3124200" y="2743200"/>
            <a:ext cx="1066800" cy="644900"/>
            <a:chOff x="6172200" y="5410200"/>
            <a:chExt cx="1295400" cy="817286"/>
          </a:xfrm>
        </p:grpSpPr>
        <p:sp>
          <p:nvSpPr>
            <p:cNvPr id="113" name="TextBox 112"/>
            <p:cNvSpPr txBox="1"/>
            <p:nvPr/>
          </p:nvSpPr>
          <p:spPr>
            <a:xfrm>
              <a:off x="6172200" y="5486397"/>
              <a:ext cx="1295400" cy="741089"/>
            </a:xfrm>
            <a:prstGeom prst="rect">
              <a:avLst/>
            </a:prstGeom>
            <a:noFill/>
          </p:spPr>
          <p:txBody>
            <a:bodyPr wrap="square" rtlCol="0">
              <a:spAutoFit/>
            </a:bodyPr>
            <a:lstStyle/>
            <a:p>
              <a:pPr eaLnBrk="0" fontAlgn="base" hangingPunct="0">
                <a:spcBef>
                  <a:spcPct val="0"/>
                </a:spcBef>
                <a:spcAft>
                  <a:spcPct val="0"/>
                </a:spcAft>
              </a:pPr>
              <a:r>
                <a:rPr lang="en-US" b="1" i="1" dirty="0" smtClean="0">
                  <a:solidFill>
                    <a:srgbClr val="C00000"/>
                  </a:solidFill>
                  <a:ea typeface="ＭＳ Ｐゴシック" pitchFamily="-128" charset="-128"/>
                </a:rPr>
                <a:t>FIBO</a:t>
              </a:r>
            </a:p>
            <a:p>
              <a:pPr eaLnBrk="0" fontAlgn="base" hangingPunct="0">
                <a:spcBef>
                  <a:spcPct val="0"/>
                </a:spcBef>
                <a:spcAft>
                  <a:spcPct val="0"/>
                </a:spcAft>
              </a:pPr>
              <a:r>
                <a:rPr lang="en-US" sz="1400" b="1" i="1" dirty="0" smtClean="0">
                  <a:solidFill>
                    <a:schemeClr val="accent6">
                      <a:lumMod val="75000"/>
                    </a:schemeClr>
                  </a:solidFill>
                  <a:ea typeface="ＭＳ Ｐゴシック" pitchFamily="-128" charset="-128"/>
                </a:rPr>
                <a:t>Ontologies</a:t>
              </a:r>
              <a:endParaRPr lang="en-US" sz="1400" b="1" i="1" dirty="0">
                <a:solidFill>
                  <a:schemeClr val="accent6">
                    <a:lumMod val="75000"/>
                  </a:schemeClr>
                </a:solidFill>
                <a:ea typeface="ＭＳ Ｐゴシック" pitchFamily="-128" charset="-128"/>
              </a:endParaRPr>
            </a:p>
          </p:txBody>
        </p:sp>
        <p:pic>
          <p:nvPicPr>
            <p:cNvPr id="116" name="Picture 2"/>
            <p:cNvPicPr>
              <a:picLocks noChangeAspect="1" noChangeArrowheads="1"/>
            </p:cNvPicPr>
            <p:nvPr/>
          </p:nvPicPr>
          <p:blipFill>
            <a:blip r:embed="rId9" cstate="print"/>
            <a:srcRect/>
            <a:stretch>
              <a:fillRect/>
            </a:stretch>
          </p:blipFill>
          <p:spPr bwMode="auto">
            <a:xfrm>
              <a:off x="6248400" y="5410200"/>
              <a:ext cx="1009650" cy="457200"/>
            </a:xfrm>
            <a:prstGeom prst="rect">
              <a:avLst/>
            </a:prstGeom>
            <a:noFill/>
            <a:ln w="9525">
              <a:noFill/>
              <a:miter lim="800000"/>
              <a:headEnd/>
              <a:tailEnd/>
            </a:ln>
          </p:spPr>
        </p:pic>
      </p:grpSp>
      <p:sp>
        <p:nvSpPr>
          <p:cNvPr id="3" name="Title 2"/>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Example Use Case: Risk Mitigation</a:t>
            </a:r>
            <a:endParaRPr lang="en-US" sz="2400" dirty="0">
              <a:effectLst>
                <a:outerShdw blurRad="38100" dist="38100" dir="2700000" algn="tl">
                  <a:srgbClr val="000000">
                    <a:alpha val="43137"/>
                  </a:srgbClr>
                </a:outerShdw>
              </a:effectLst>
            </a:endParaRPr>
          </a:p>
        </p:txBody>
      </p:sp>
      <p:sp>
        <p:nvSpPr>
          <p:cNvPr id="120" name="TextBox 119"/>
          <p:cNvSpPr txBox="1"/>
          <p:nvPr/>
        </p:nvSpPr>
        <p:spPr>
          <a:xfrm>
            <a:off x="6415087" y="6425315"/>
            <a:ext cx="2638425" cy="400110"/>
          </a:xfrm>
          <a:prstGeom prst="rect">
            <a:avLst/>
          </a:prstGeom>
          <a:noFill/>
        </p:spPr>
        <p:txBody>
          <a:bodyPr wrap="square" rtlCol="0">
            <a:spAutoFit/>
          </a:bodyPr>
          <a:lstStyle/>
          <a:p>
            <a:r>
              <a:rPr lang="en-US" sz="1000" i="1" dirty="0" smtClean="0">
                <a:solidFill>
                  <a:schemeClr val="tx2"/>
                </a:solidFill>
              </a:rPr>
              <a:t>-- courtesy David Newman, Wells Fargo, &amp; Mike Bennett, EDM Council</a:t>
            </a:r>
            <a:endParaRPr lang="en-US" sz="1000" i="1" dirty="0">
              <a:solidFill>
                <a:schemeClr val="tx2"/>
              </a:solidFill>
            </a:endParaRPr>
          </a:p>
        </p:txBody>
      </p:sp>
      <p:sp>
        <p:nvSpPr>
          <p:cNvPr id="124"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3</a:t>
            </a:fld>
            <a:endParaRPr lang="en-US" dirty="0"/>
          </a:p>
        </p:txBody>
      </p:sp>
    </p:spTree>
    <p:extLst>
      <p:ext uri="{BB962C8B-B14F-4D97-AF65-F5344CB8AC3E}">
        <p14:creationId xmlns:p14="http://schemas.microsoft.com/office/powerpoint/2010/main" val="871011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Example: Disclosures</a:t>
            </a:r>
            <a:endParaRPr lang="en-US" sz="2400" dirty="0">
              <a:effectLst>
                <a:outerShdw blurRad="38100" dist="38100" dir="2700000" algn="tl">
                  <a:srgbClr val="000000">
                    <a:alpha val="43137"/>
                  </a:srgbClr>
                </a:outerShdw>
              </a:effectLst>
            </a:endParaRPr>
          </a:p>
        </p:txBody>
      </p:sp>
      <p:sp>
        <p:nvSpPr>
          <p:cNvPr id="5" name="Slide Number Placeholder 2"/>
          <p:cNvSpPr txBox="1">
            <a:spLocks/>
          </p:cNvSpPr>
          <p:nvPr/>
        </p:nvSpPr>
        <p:spPr>
          <a:xfrm>
            <a:off x="8584386" y="6459904"/>
            <a:ext cx="554038" cy="365125"/>
          </a:xfrm>
          <a:prstGeom prst="rect">
            <a:avLst/>
          </a:prstGeom>
        </p:spPr>
        <p:txBody>
          <a:bodyPr/>
          <a:lstStyle>
            <a:defPPr>
              <a:defRPr lang="en-US"/>
            </a:defPPr>
            <a:lvl1pPr marL="0" algn="l" defTabSz="457200" rtl="0" eaLnBrk="1" latinLnBrk="0" hangingPunct="1">
              <a:defRPr sz="1400" b="0" i="0" kern="1200">
                <a:solidFill>
                  <a:schemeClr val="tx1"/>
                </a:solidFill>
                <a:latin typeface="Baskerville"/>
                <a:ea typeface="+mn-ea"/>
                <a:cs typeface="Baskerville"/>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E109126-0061-4778-9E5F-A0530CD9A82C}" type="slidenum">
              <a:rPr lang="en-US" smtClean="0"/>
              <a:pPr/>
              <a:t>4</a:t>
            </a:fld>
            <a:endParaRPr lang="en-US" dirty="0"/>
          </a:p>
        </p:txBody>
      </p:sp>
      <p:sp>
        <p:nvSpPr>
          <p:cNvPr id="8" name="Can 7"/>
          <p:cNvSpPr/>
          <p:nvPr/>
        </p:nvSpPr>
        <p:spPr bwMode="auto">
          <a:xfrm>
            <a:off x="6608772" y="2627025"/>
            <a:ext cx="1798638" cy="759320"/>
          </a:xfrm>
          <a:prstGeom prst="can">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2"/>
                </a:solidFill>
                <a:latin typeface="Trebuchet MS" pitchFamily="34" charset="0"/>
              </a:rPr>
              <a:t>Information Definition &amp; Task Management Capability &amp; Knowledge Base </a:t>
            </a:r>
            <a:endParaRPr lang="en-US" sz="900" b="1" dirty="0">
              <a:solidFill>
                <a:schemeClr val="tx2"/>
              </a:solidFill>
              <a:latin typeface="Trebuchet MS" pitchFamily="34" charset="0"/>
            </a:endParaRPr>
          </a:p>
        </p:txBody>
      </p:sp>
      <p:sp>
        <p:nvSpPr>
          <p:cNvPr id="9" name="Can 8"/>
          <p:cNvSpPr/>
          <p:nvPr/>
        </p:nvSpPr>
        <p:spPr bwMode="auto">
          <a:xfrm>
            <a:off x="6748638" y="3475083"/>
            <a:ext cx="1489075" cy="649288"/>
          </a:xfrm>
          <a:prstGeom prst="can">
            <a:avLst>
              <a:gd name="adj" fmla="val 17046"/>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2"/>
                </a:solidFill>
                <a:latin typeface="Trebuchet MS" pitchFamily="34" charset="0"/>
              </a:rPr>
              <a:t>Content </a:t>
            </a:r>
            <a:r>
              <a:rPr lang="en-US" sz="900" b="1" dirty="0">
                <a:solidFill>
                  <a:schemeClr val="tx2"/>
                </a:solidFill>
                <a:latin typeface="Trebuchet MS" pitchFamily="34" charset="0"/>
              </a:rPr>
              <a:t>Management </a:t>
            </a:r>
            <a:r>
              <a:rPr lang="en-US" sz="900" b="1" dirty="0" smtClean="0">
                <a:solidFill>
                  <a:schemeClr val="tx2"/>
                </a:solidFill>
                <a:latin typeface="Trebuchet MS" pitchFamily="34" charset="0"/>
              </a:rPr>
              <a:t>&amp; Search Capability, Registries, Repositories</a:t>
            </a:r>
            <a:endParaRPr lang="en-US" sz="900" b="1" dirty="0">
              <a:solidFill>
                <a:schemeClr val="tx2"/>
              </a:solidFill>
              <a:latin typeface="Trebuchet MS" pitchFamily="34" charset="0"/>
            </a:endParaRPr>
          </a:p>
        </p:txBody>
      </p:sp>
      <p:sp>
        <p:nvSpPr>
          <p:cNvPr id="10" name="TextBox 266"/>
          <p:cNvSpPr txBox="1">
            <a:spLocks noChangeArrowheads="1"/>
          </p:cNvSpPr>
          <p:nvPr/>
        </p:nvSpPr>
        <p:spPr bwMode="auto">
          <a:xfrm>
            <a:off x="5839053" y="1295400"/>
            <a:ext cx="315254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i="1" dirty="0" smtClean="0">
                <a:solidFill>
                  <a:schemeClr val="bg1">
                    <a:lumMod val="50000"/>
                  </a:schemeClr>
                </a:solidFill>
                <a:latin typeface="Trebuchet MS" pitchFamily="34" charset="0"/>
              </a:rPr>
              <a:t>Pre-defined &amp; ad hoc workflow templates per the trigger event type (e.g., new account or offer, change in customer or broker status, account lifecycle event, calendar event, client request, regulatory requirement, etc.), source for disclosure requirement,  &amp; nature of the distribution, task structure and expertise requirements, expertise to personnel mapping, personnel availability, workflow status &amp; state changes</a:t>
            </a:r>
            <a:endParaRPr lang="en-US" altLang="en-US" sz="900" b="1" i="1" dirty="0">
              <a:solidFill>
                <a:schemeClr val="bg1">
                  <a:lumMod val="50000"/>
                </a:schemeClr>
              </a:solidFill>
              <a:latin typeface="Trebuchet MS" pitchFamily="34" charset="0"/>
            </a:endParaRPr>
          </a:p>
        </p:txBody>
      </p:sp>
      <p:sp>
        <p:nvSpPr>
          <p:cNvPr id="11" name="TextBox 267"/>
          <p:cNvSpPr txBox="1">
            <a:spLocks noChangeArrowheads="1"/>
          </p:cNvSpPr>
          <p:nvPr/>
        </p:nvSpPr>
        <p:spPr bwMode="auto">
          <a:xfrm>
            <a:off x="6076950" y="4141865"/>
            <a:ext cx="2895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i="1" dirty="0" smtClean="0">
                <a:solidFill>
                  <a:schemeClr val="bg1">
                    <a:lumMod val="50000"/>
                  </a:schemeClr>
                </a:solidFill>
                <a:latin typeface="Trebuchet MS" pitchFamily="34" charset="0"/>
              </a:rPr>
              <a:t>Disclosure analysis rules based on type, sources for disclosure content, nature and medium for distribution, recipient type and whether mass or targeted, product definitions, disclosure content libraries and resources, including prior disclosures for the same product, task definitions, draft &amp; revised disclosure templates, &amp; provenance detail</a:t>
            </a:r>
          </a:p>
          <a:p>
            <a:pPr algn="ctr">
              <a:spcBef>
                <a:spcPct val="0"/>
              </a:spcBef>
              <a:buFontTx/>
              <a:buNone/>
            </a:pPr>
            <a:endParaRPr lang="en-US" altLang="en-US" sz="900" b="1" i="1" dirty="0">
              <a:solidFill>
                <a:schemeClr val="bg1">
                  <a:lumMod val="50000"/>
                </a:schemeClr>
              </a:solidFill>
              <a:latin typeface="Trebuchet MS" pitchFamily="34" charset="0"/>
            </a:endParaRPr>
          </a:p>
        </p:txBody>
      </p:sp>
      <p:cxnSp>
        <p:nvCxnSpPr>
          <p:cNvPr id="12" name="Straight Arrow Connector 11"/>
          <p:cNvCxnSpPr>
            <a:stCxn id="8" idx="2"/>
            <a:endCxn id="50" idx="3"/>
          </p:cNvCxnSpPr>
          <p:nvPr/>
        </p:nvCxnSpPr>
        <p:spPr bwMode="auto">
          <a:xfrm flipH="1" flipV="1">
            <a:off x="4898474" y="1883541"/>
            <a:ext cx="1710298" cy="1123144"/>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275"/>
          <p:cNvSpPr txBox="1">
            <a:spLocks noChangeArrowheads="1"/>
          </p:cNvSpPr>
          <p:nvPr/>
        </p:nvSpPr>
        <p:spPr bwMode="auto">
          <a:xfrm>
            <a:off x="2590800" y="2442359"/>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dirty="0" smtClean="0">
                <a:solidFill>
                  <a:schemeClr val="bg1">
                    <a:lumMod val="50000"/>
                  </a:schemeClr>
                </a:solidFill>
                <a:latin typeface="Trebuchet MS" pitchFamily="34" charset="0"/>
              </a:rPr>
              <a:t>Project requirements, expertise demands</a:t>
            </a:r>
            <a:endParaRPr lang="en-US" altLang="en-US" sz="900" b="1" dirty="0">
              <a:solidFill>
                <a:schemeClr val="bg1">
                  <a:lumMod val="50000"/>
                </a:schemeClr>
              </a:solidFill>
              <a:latin typeface="Trebuchet MS" pitchFamily="34" charset="0"/>
            </a:endParaRPr>
          </a:p>
        </p:txBody>
      </p:sp>
      <p:cxnSp>
        <p:nvCxnSpPr>
          <p:cNvPr id="14" name="Straight Arrow Connector 13"/>
          <p:cNvCxnSpPr>
            <a:stCxn id="8" idx="2"/>
            <a:endCxn id="27" idx="3"/>
          </p:cNvCxnSpPr>
          <p:nvPr/>
        </p:nvCxnSpPr>
        <p:spPr bwMode="auto">
          <a:xfrm flipH="1">
            <a:off x="4794566" y="3006685"/>
            <a:ext cx="1814206" cy="167828"/>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3405470" y="1507444"/>
            <a:ext cx="1493004" cy="752193"/>
          </a:xfrm>
          <a:prstGeom prst="roundRect">
            <a:avLst/>
          </a:prstGeom>
          <a:gradFill flip="none" rotWithShape="1">
            <a:gsLst>
              <a:gs pos="0">
                <a:srgbClr val="FFEFD1"/>
              </a:gs>
              <a:gs pos="64999">
                <a:srgbClr val="F0EBD5"/>
              </a:gs>
              <a:gs pos="100000">
                <a:srgbClr val="D1C39F"/>
              </a:gs>
            </a:gsLst>
            <a:lin ang="5400000" scaled="1"/>
            <a:tileRect/>
          </a:gradFill>
          <a:ln w="3175">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1"/>
                </a:solidFill>
                <a:latin typeface="Trebuchet MS" pitchFamily="34" charset="0"/>
              </a:rPr>
              <a:t>Workflow Project  Creation / Initiation, Monitoring &amp; Management</a:t>
            </a:r>
            <a:endParaRPr lang="en-US" sz="900" b="1" dirty="0">
              <a:solidFill>
                <a:schemeClr val="tx1"/>
              </a:solidFill>
              <a:latin typeface="Trebuchet MS" pitchFamily="34" charset="0"/>
            </a:endParaRPr>
          </a:p>
        </p:txBody>
      </p:sp>
      <p:grpSp>
        <p:nvGrpSpPr>
          <p:cNvPr id="20" name="Group 93"/>
          <p:cNvGrpSpPr>
            <a:grpSpLocks/>
          </p:cNvGrpSpPr>
          <p:nvPr/>
        </p:nvGrpSpPr>
        <p:grpSpPr bwMode="auto">
          <a:xfrm>
            <a:off x="3280823" y="3908450"/>
            <a:ext cx="1519777" cy="1077233"/>
            <a:chOff x="4420270" y="3158000"/>
            <a:chExt cx="1519777" cy="1184846"/>
          </a:xfrm>
        </p:grpSpPr>
        <p:grpSp>
          <p:nvGrpSpPr>
            <p:cNvPr id="45" name="Group 89"/>
            <p:cNvGrpSpPr>
              <a:grpSpLocks/>
            </p:cNvGrpSpPr>
            <p:nvPr/>
          </p:nvGrpSpPr>
          <p:grpSpPr bwMode="auto">
            <a:xfrm rot="-6026451">
              <a:off x="4438539" y="3139731"/>
              <a:ext cx="535375" cy="571914"/>
              <a:chOff x="5697309" y="1116470"/>
              <a:chExt cx="535375" cy="457200"/>
            </a:xfrm>
          </p:grpSpPr>
          <p:sp>
            <p:nvSpPr>
              <p:cNvPr id="47" name="Oval 73"/>
              <p:cNvSpPr>
                <a:spLocks noChangeArrowheads="1"/>
              </p:cNvSpPr>
              <p:nvPr/>
            </p:nvSpPr>
            <p:spPr bwMode="auto">
              <a:xfrm rot="-434394">
                <a:off x="5699224" y="1116470"/>
                <a:ext cx="533460" cy="457200"/>
              </a:xfrm>
              <a:prstGeom prst="ellipse">
                <a:avLst/>
              </a:prstGeom>
              <a:noFill/>
              <a:ln w="28575" algn="ctr">
                <a:solidFill>
                  <a:schemeClr val="bg2">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endParaRPr lang="en-US" altLang="en-US" sz="2400"/>
              </a:p>
            </p:txBody>
          </p:sp>
          <p:cxnSp>
            <p:nvCxnSpPr>
              <p:cNvPr id="48" name="Straight Arrow Connector 75"/>
              <p:cNvCxnSpPr>
                <a:cxnSpLocks noChangeShapeType="1"/>
              </p:cNvCxnSpPr>
              <p:nvPr/>
            </p:nvCxnSpPr>
            <p:spPr bwMode="auto">
              <a:xfrm rot="-5400000" flipH="1" flipV="1">
                <a:off x="5693648" y="1196331"/>
                <a:ext cx="85445" cy="78124"/>
              </a:xfrm>
              <a:prstGeom prst="straightConnector1">
                <a:avLst/>
              </a:prstGeom>
              <a:noFill/>
              <a:ln w="25400" algn="ctr">
                <a:solidFill>
                  <a:schemeClr val="bg2">
                    <a:lumMod val="75000"/>
                  </a:schemeClr>
                </a:solidFill>
                <a:round/>
                <a:headEnd/>
                <a:tailEnd type="arrow" w="med" len="med"/>
              </a:ln>
              <a:extLst>
                <a:ext uri="{909E8E84-426E-40DD-AFC4-6F175D3DCCD1}">
                  <a14:hiddenFill xmlns:a14="http://schemas.microsoft.com/office/drawing/2010/main">
                    <a:noFill/>
                  </a14:hiddenFill>
                </a:ext>
              </a:extLst>
            </p:spPr>
          </p:cxnSp>
        </p:grpSp>
        <p:sp>
          <p:nvSpPr>
            <p:cNvPr id="46" name="Rounded Rectangle 45"/>
            <p:cNvSpPr/>
            <p:nvPr/>
          </p:nvSpPr>
          <p:spPr bwMode="auto">
            <a:xfrm>
              <a:off x="4643438" y="3428134"/>
              <a:ext cx="1296987" cy="914315"/>
            </a:xfrm>
            <a:prstGeom prst="roundRect">
              <a:avLst/>
            </a:prstGeom>
            <a:gradFill flip="none" rotWithShape="1">
              <a:gsLst>
                <a:gs pos="0">
                  <a:srgbClr val="FFEFD1"/>
                </a:gs>
                <a:gs pos="64999">
                  <a:srgbClr val="F0EBD5"/>
                </a:gs>
                <a:gs pos="100000">
                  <a:srgbClr val="D1C39F"/>
                </a:gs>
              </a:gsLst>
              <a:lin ang="5400000" scaled="1"/>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1"/>
                  </a:solidFill>
                  <a:latin typeface="Trebuchet MS" pitchFamily="34" charset="0"/>
                </a:rPr>
                <a:t>Collaborative Development &amp; Management</a:t>
              </a:r>
              <a:endParaRPr lang="en-US" sz="900" b="1" dirty="0">
                <a:solidFill>
                  <a:schemeClr val="tx1"/>
                </a:solidFill>
                <a:latin typeface="Trebuchet MS" pitchFamily="34" charset="0"/>
              </a:endParaRPr>
            </a:p>
          </p:txBody>
        </p:sp>
      </p:grpSp>
      <p:sp>
        <p:nvSpPr>
          <p:cNvPr id="27" name="Rounded Rectangle 26"/>
          <p:cNvSpPr/>
          <p:nvPr/>
        </p:nvSpPr>
        <p:spPr bwMode="auto">
          <a:xfrm>
            <a:off x="3499166" y="2885271"/>
            <a:ext cx="1295400" cy="578483"/>
          </a:xfrm>
          <a:prstGeom prst="roundRect">
            <a:avLst/>
          </a:prstGeom>
          <a:gradFill flip="none" rotWithShape="1">
            <a:gsLst>
              <a:gs pos="0">
                <a:srgbClr val="FFEFD1"/>
              </a:gs>
              <a:gs pos="64999">
                <a:srgbClr val="F0EBD5"/>
              </a:gs>
              <a:gs pos="100000">
                <a:srgbClr val="D1C39F"/>
              </a:gs>
            </a:gsLst>
            <a:lin ang="5400000" scaled="1"/>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1"/>
                </a:solidFill>
                <a:latin typeface="Trebuchet MS" pitchFamily="34" charset="0"/>
              </a:rPr>
              <a:t>Task  Planning, Task &amp; Docket Management</a:t>
            </a:r>
            <a:endParaRPr lang="en-US" sz="900" b="1" dirty="0">
              <a:solidFill>
                <a:schemeClr val="tx1"/>
              </a:solidFill>
              <a:latin typeface="Trebuchet MS" pitchFamily="34" charset="0"/>
            </a:endParaRPr>
          </a:p>
        </p:txBody>
      </p:sp>
      <p:cxnSp>
        <p:nvCxnSpPr>
          <p:cNvPr id="28" name="Straight Arrow Connector 27"/>
          <p:cNvCxnSpPr/>
          <p:nvPr/>
        </p:nvCxnSpPr>
        <p:spPr bwMode="auto">
          <a:xfrm flipH="1">
            <a:off x="4167469" y="2384348"/>
            <a:ext cx="1589" cy="450292"/>
          </a:xfrm>
          <a:prstGeom prst="straightConnector1">
            <a:avLst/>
          </a:prstGeom>
          <a:ln w="25400">
            <a:solidFill>
              <a:schemeClr val="bg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Can 28"/>
          <p:cNvSpPr/>
          <p:nvPr/>
        </p:nvSpPr>
        <p:spPr bwMode="auto">
          <a:xfrm>
            <a:off x="2057400" y="1777926"/>
            <a:ext cx="251483" cy="3876114"/>
          </a:xfrm>
          <a:prstGeom prst="can">
            <a:avLst/>
          </a:prstGeom>
          <a:solidFill>
            <a:schemeClr val="accent3">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1100" b="1" dirty="0" smtClean="0">
                <a:solidFill>
                  <a:schemeClr val="bg2"/>
                </a:solidFill>
                <a:latin typeface="Trebuchet MS" pitchFamily="34" charset="0"/>
              </a:rPr>
              <a:t>Workflow Management Interface</a:t>
            </a:r>
            <a:endParaRPr lang="en-US" sz="1100" b="1" dirty="0">
              <a:solidFill>
                <a:schemeClr val="bg2"/>
              </a:solidFill>
              <a:latin typeface="Trebuchet MS" pitchFamily="34" charset="0"/>
            </a:endParaRPr>
          </a:p>
        </p:txBody>
      </p:sp>
      <p:cxnSp>
        <p:nvCxnSpPr>
          <p:cNvPr id="30" name="Straight Arrow Connector 29"/>
          <p:cNvCxnSpPr/>
          <p:nvPr/>
        </p:nvCxnSpPr>
        <p:spPr bwMode="auto">
          <a:xfrm>
            <a:off x="1676400" y="2159373"/>
            <a:ext cx="301625" cy="1588"/>
          </a:xfrm>
          <a:prstGeom prst="straightConnector1">
            <a:avLst/>
          </a:prstGeom>
          <a:ln w="254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bwMode="auto">
          <a:xfrm flipH="1">
            <a:off x="2438400" y="2158961"/>
            <a:ext cx="876300" cy="2001"/>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275"/>
          <p:cNvSpPr txBox="1">
            <a:spLocks noChangeArrowheads="1"/>
          </p:cNvSpPr>
          <p:nvPr/>
        </p:nvSpPr>
        <p:spPr bwMode="auto">
          <a:xfrm>
            <a:off x="4265897" y="2250112"/>
            <a:ext cx="15241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i="1" dirty="0" smtClean="0">
                <a:solidFill>
                  <a:schemeClr val="bg1">
                    <a:lumMod val="50000"/>
                  </a:schemeClr>
                </a:solidFill>
                <a:latin typeface="Trebuchet MS" pitchFamily="34" charset="0"/>
              </a:rPr>
              <a:t>Populated workflow w/ tasks assigned to systems &amp; team, status &amp; issue alerts</a:t>
            </a:r>
            <a:endParaRPr lang="en-US" altLang="en-US" sz="900" b="1" i="1" dirty="0">
              <a:solidFill>
                <a:schemeClr val="bg1">
                  <a:lumMod val="50000"/>
                </a:schemeClr>
              </a:solidFill>
              <a:latin typeface="Trebuchet MS" pitchFamily="34" charset="0"/>
            </a:endParaRPr>
          </a:p>
        </p:txBody>
      </p:sp>
      <p:cxnSp>
        <p:nvCxnSpPr>
          <p:cNvPr id="35" name="Straight Connector 77"/>
          <p:cNvCxnSpPr>
            <a:cxnSpLocks noChangeShapeType="1"/>
          </p:cNvCxnSpPr>
          <p:nvPr/>
        </p:nvCxnSpPr>
        <p:spPr bwMode="auto">
          <a:xfrm>
            <a:off x="4898474" y="1812490"/>
            <a:ext cx="869368" cy="15368"/>
          </a:xfrm>
          <a:prstGeom prst="line">
            <a:avLst/>
          </a:prstGeom>
          <a:noFill/>
          <a:ln w="25400" algn="ctr">
            <a:solidFill>
              <a:schemeClr val="bg2">
                <a:lumMod val="75000"/>
              </a:schemeClr>
            </a:solidFill>
            <a:round/>
            <a:headEnd type="arrow"/>
            <a:tailEnd/>
          </a:ln>
          <a:extLst>
            <a:ext uri="{909E8E84-426E-40DD-AFC4-6F175D3DCCD1}">
              <a14:hiddenFill xmlns:a14="http://schemas.microsoft.com/office/drawing/2010/main">
                <a:noFill/>
              </a14:hiddenFill>
            </a:ext>
          </a:extLst>
        </p:spPr>
      </p:cxnSp>
      <p:cxnSp>
        <p:nvCxnSpPr>
          <p:cNvPr id="36" name="Straight Connector 79"/>
          <p:cNvCxnSpPr>
            <a:cxnSpLocks noChangeShapeType="1"/>
          </p:cNvCxnSpPr>
          <p:nvPr/>
        </p:nvCxnSpPr>
        <p:spPr bwMode="auto">
          <a:xfrm flipH="1">
            <a:off x="5763938" y="1827858"/>
            <a:ext cx="3904" cy="2788495"/>
          </a:xfrm>
          <a:prstGeom prst="line">
            <a:avLst/>
          </a:prstGeom>
          <a:noFill/>
          <a:ln w="25400" algn="ctr">
            <a:solidFill>
              <a:schemeClr val="bg2">
                <a:lumMod val="75000"/>
              </a:schemeClr>
            </a:solidFill>
            <a:round/>
            <a:headEnd/>
            <a:tailEnd/>
          </a:ln>
          <a:extLst>
            <a:ext uri="{909E8E84-426E-40DD-AFC4-6F175D3DCCD1}">
              <a14:hiddenFill xmlns:a14="http://schemas.microsoft.com/office/drawing/2010/main">
                <a:noFill/>
              </a14:hiddenFill>
            </a:ext>
          </a:extLst>
        </p:spPr>
      </p:cxnSp>
      <p:cxnSp>
        <p:nvCxnSpPr>
          <p:cNvPr id="37" name="Straight Arrow Connector 81"/>
          <p:cNvCxnSpPr>
            <a:cxnSpLocks noChangeShapeType="1"/>
          </p:cNvCxnSpPr>
          <p:nvPr/>
        </p:nvCxnSpPr>
        <p:spPr bwMode="auto">
          <a:xfrm flipH="1" flipV="1">
            <a:off x="4929470" y="4603094"/>
            <a:ext cx="838200" cy="1589"/>
          </a:xfrm>
          <a:prstGeom prst="straightConnector1">
            <a:avLst/>
          </a:prstGeom>
          <a:noFill/>
          <a:ln w="25400" algn="ctr">
            <a:solidFill>
              <a:schemeClr val="bg2">
                <a:lumMod val="75000"/>
              </a:schemeClr>
            </a:solidFill>
            <a:round/>
            <a:headEnd/>
            <a:tailEnd type="arrow" w="med" len="med"/>
          </a:ln>
          <a:extLst>
            <a:ext uri="{909E8E84-426E-40DD-AFC4-6F175D3DCCD1}">
              <a14:hiddenFill xmlns:a14="http://schemas.microsoft.com/office/drawing/2010/main">
                <a:noFill/>
              </a14:hiddenFill>
            </a:ext>
          </a:extLst>
        </p:spPr>
      </p:cxnSp>
      <p:cxnSp>
        <p:nvCxnSpPr>
          <p:cNvPr id="38" name="Straight Arrow Connector 37"/>
          <p:cNvCxnSpPr/>
          <p:nvPr/>
        </p:nvCxnSpPr>
        <p:spPr bwMode="auto">
          <a:xfrm flipH="1" flipV="1">
            <a:off x="2438400" y="4590518"/>
            <a:ext cx="876300" cy="1444"/>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bwMode="auto">
          <a:xfrm rot="10800000">
            <a:off x="1553108" y="3868496"/>
            <a:ext cx="381000" cy="1588"/>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275"/>
          <p:cNvSpPr txBox="1">
            <a:spLocks noChangeArrowheads="1"/>
          </p:cNvSpPr>
          <p:nvPr/>
        </p:nvSpPr>
        <p:spPr bwMode="auto">
          <a:xfrm>
            <a:off x="319888" y="4130040"/>
            <a:ext cx="167322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dirty="0" smtClean="0">
                <a:solidFill>
                  <a:schemeClr val="bg1">
                    <a:lumMod val="50000"/>
                  </a:schemeClr>
                </a:solidFill>
                <a:latin typeface="Trebuchet MS" pitchFamily="34" charset="0"/>
              </a:rPr>
              <a:t>Compliance &amp; legal personnel collaborate to develop completed disclosure documentation for dissemination</a:t>
            </a:r>
            <a:endParaRPr lang="en-US" altLang="en-US" sz="900" b="1" i="1" dirty="0">
              <a:solidFill>
                <a:schemeClr val="bg1">
                  <a:lumMod val="50000"/>
                </a:schemeClr>
              </a:solidFill>
              <a:latin typeface="Trebuchet MS" pitchFamily="34" charset="0"/>
            </a:endParaRPr>
          </a:p>
        </p:txBody>
      </p:sp>
      <p:pic>
        <p:nvPicPr>
          <p:cNvPr id="43" name="Picture 45"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08" y="3215640"/>
            <a:ext cx="934517" cy="88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275"/>
          <p:cNvSpPr txBox="1">
            <a:spLocks noChangeArrowheads="1"/>
          </p:cNvSpPr>
          <p:nvPr/>
        </p:nvSpPr>
        <p:spPr bwMode="auto">
          <a:xfrm>
            <a:off x="429158" y="1922241"/>
            <a:ext cx="1295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dirty="0" smtClean="0">
                <a:solidFill>
                  <a:schemeClr val="bg1">
                    <a:lumMod val="50000"/>
                  </a:schemeClr>
                </a:solidFill>
                <a:latin typeface="Trebuchet MS" pitchFamily="34" charset="0"/>
              </a:rPr>
              <a:t>Trigger event for disclosure issuance occurs</a:t>
            </a:r>
            <a:endParaRPr lang="en-US" altLang="en-US" sz="900" b="1" i="1" dirty="0">
              <a:solidFill>
                <a:schemeClr val="bg1">
                  <a:lumMod val="50000"/>
                </a:schemeClr>
              </a:solidFill>
              <a:latin typeface="Trebuchet MS" pitchFamily="34" charset="0"/>
            </a:endParaRPr>
          </a:p>
        </p:txBody>
      </p:sp>
      <p:cxnSp>
        <p:nvCxnSpPr>
          <p:cNvPr id="70" name="Straight Arrow Connector 69"/>
          <p:cNvCxnSpPr/>
          <p:nvPr/>
        </p:nvCxnSpPr>
        <p:spPr bwMode="auto">
          <a:xfrm flipH="1">
            <a:off x="4929470" y="3063973"/>
            <a:ext cx="1699929" cy="1548444"/>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bwMode="auto">
          <a:xfrm>
            <a:off x="4184856" y="3569813"/>
            <a:ext cx="6144" cy="522207"/>
          </a:xfrm>
          <a:prstGeom prst="straightConnector1">
            <a:avLst/>
          </a:prstGeom>
          <a:ln w="254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275"/>
          <p:cNvSpPr txBox="1">
            <a:spLocks noChangeArrowheads="1"/>
          </p:cNvSpPr>
          <p:nvPr/>
        </p:nvSpPr>
        <p:spPr bwMode="auto">
          <a:xfrm>
            <a:off x="4184857" y="3498740"/>
            <a:ext cx="15241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i="1" dirty="0" smtClean="0">
                <a:solidFill>
                  <a:schemeClr val="bg1">
                    <a:lumMod val="50000"/>
                  </a:schemeClr>
                </a:solidFill>
                <a:latin typeface="Trebuchet MS" pitchFamily="34" charset="0"/>
              </a:rPr>
              <a:t>Disclosure analysis  and assembly task assignments, monitoring alerts</a:t>
            </a:r>
            <a:endParaRPr lang="en-US" altLang="en-US" sz="900" b="1" i="1" dirty="0">
              <a:solidFill>
                <a:schemeClr val="bg1">
                  <a:lumMod val="50000"/>
                </a:schemeClr>
              </a:solidFill>
              <a:latin typeface="Trebuchet MS" pitchFamily="34" charset="0"/>
            </a:endParaRPr>
          </a:p>
        </p:txBody>
      </p:sp>
      <p:sp>
        <p:nvSpPr>
          <p:cNvPr id="77" name="TextBox 275"/>
          <p:cNvSpPr txBox="1">
            <a:spLocks noChangeArrowheads="1"/>
          </p:cNvSpPr>
          <p:nvPr/>
        </p:nvSpPr>
        <p:spPr bwMode="auto">
          <a:xfrm>
            <a:off x="2351873" y="3977640"/>
            <a:ext cx="130572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i="1" dirty="0" smtClean="0">
                <a:solidFill>
                  <a:schemeClr val="bg1">
                    <a:lumMod val="50000"/>
                  </a:schemeClr>
                </a:solidFill>
                <a:latin typeface="Trebuchet MS" pitchFamily="34" charset="0"/>
              </a:rPr>
              <a:t>Draft disclosures &amp; disclosure templates</a:t>
            </a:r>
            <a:endParaRPr lang="en-US" altLang="en-US" sz="900" b="1" i="1" dirty="0">
              <a:solidFill>
                <a:schemeClr val="bg1">
                  <a:lumMod val="50000"/>
                </a:schemeClr>
              </a:solidFill>
              <a:latin typeface="Trebuchet MS" pitchFamily="34" charset="0"/>
            </a:endParaRPr>
          </a:p>
        </p:txBody>
      </p:sp>
      <p:cxnSp>
        <p:nvCxnSpPr>
          <p:cNvPr id="88" name="Straight Arrow Connector 87"/>
          <p:cNvCxnSpPr>
            <a:stCxn id="9" idx="2"/>
          </p:cNvCxnSpPr>
          <p:nvPr/>
        </p:nvCxnSpPr>
        <p:spPr bwMode="auto">
          <a:xfrm flipH="1">
            <a:off x="4946943" y="3799727"/>
            <a:ext cx="1801695" cy="803367"/>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Can 90"/>
          <p:cNvSpPr/>
          <p:nvPr/>
        </p:nvSpPr>
        <p:spPr bwMode="auto">
          <a:xfrm>
            <a:off x="6583311" y="5376801"/>
            <a:ext cx="1798638" cy="555982"/>
          </a:xfrm>
          <a:prstGeom prst="can">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2"/>
                </a:solidFill>
                <a:latin typeface="Trebuchet MS" pitchFamily="34" charset="0"/>
              </a:rPr>
              <a:t>Distribution Management Capability &amp; Knowledge Base</a:t>
            </a:r>
            <a:endParaRPr lang="en-US" sz="900" b="1" dirty="0">
              <a:solidFill>
                <a:schemeClr val="tx2"/>
              </a:solidFill>
              <a:latin typeface="Trebuchet MS" pitchFamily="34" charset="0"/>
            </a:endParaRPr>
          </a:p>
        </p:txBody>
      </p:sp>
      <p:sp>
        <p:nvSpPr>
          <p:cNvPr id="98" name="TextBox 267"/>
          <p:cNvSpPr txBox="1">
            <a:spLocks noChangeArrowheads="1"/>
          </p:cNvSpPr>
          <p:nvPr/>
        </p:nvSpPr>
        <p:spPr bwMode="auto">
          <a:xfrm>
            <a:off x="6076950" y="5983069"/>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i="1" dirty="0" smtClean="0">
                <a:solidFill>
                  <a:schemeClr val="bg1">
                    <a:lumMod val="50000"/>
                  </a:schemeClr>
                </a:solidFill>
                <a:latin typeface="Trebuchet MS" pitchFamily="34" charset="0"/>
              </a:rPr>
              <a:t>Dissemination  instructions, including internal subscriptions to disclosures based on product and product line, delivery requirements, client dissemination rules, …</a:t>
            </a:r>
            <a:endParaRPr lang="en-US" altLang="en-US" sz="900" b="1" i="1" dirty="0">
              <a:solidFill>
                <a:schemeClr val="bg1">
                  <a:lumMod val="50000"/>
                </a:schemeClr>
              </a:solidFill>
              <a:latin typeface="Trebuchet MS" pitchFamily="34" charset="0"/>
            </a:endParaRPr>
          </a:p>
        </p:txBody>
      </p:sp>
      <p:cxnSp>
        <p:nvCxnSpPr>
          <p:cNvPr id="100" name="Straight Arrow Connector 99"/>
          <p:cNvCxnSpPr>
            <a:stCxn id="91" idx="2"/>
          </p:cNvCxnSpPr>
          <p:nvPr/>
        </p:nvCxnSpPr>
        <p:spPr bwMode="auto">
          <a:xfrm flipH="1" flipV="1">
            <a:off x="4936397" y="4676662"/>
            <a:ext cx="1646914" cy="978130"/>
          </a:xfrm>
          <a:prstGeom prst="straightConnector1">
            <a:avLst/>
          </a:prstGeom>
          <a:ln w="25400">
            <a:solidFill>
              <a:schemeClr val="bg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6" name="TextBox 275"/>
          <p:cNvSpPr txBox="1">
            <a:spLocks noChangeArrowheads="1"/>
          </p:cNvSpPr>
          <p:nvPr/>
        </p:nvSpPr>
        <p:spPr bwMode="auto">
          <a:xfrm>
            <a:off x="3230761" y="5888139"/>
            <a:ext cx="2179439" cy="37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i="1" dirty="0" smtClean="0">
                <a:solidFill>
                  <a:schemeClr val="bg1">
                    <a:lumMod val="50000"/>
                  </a:schemeClr>
                </a:solidFill>
                <a:latin typeface="Trebuchet MS" pitchFamily="34" charset="0"/>
              </a:rPr>
              <a:t>Dissemination rules &amp; lists, final disclosures for distribution</a:t>
            </a:r>
            <a:endParaRPr lang="en-US" altLang="en-US" sz="900" b="1" i="1" dirty="0">
              <a:solidFill>
                <a:schemeClr val="bg1">
                  <a:lumMod val="50000"/>
                </a:schemeClr>
              </a:solidFill>
              <a:latin typeface="Trebuchet MS" pitchFamily="34" charset="0"/>
            </a:endParaRPr>
          </a:p>
        </p:txBody>
      </p:sp>
      <p:sp>
        <p:nvSpPr>
          <p:cNvPr id="137" name="Can 136"/>
          <p:cNvSpPr/>
          <p:nvPr/>
        </p:nvSpPr>
        <p:spPr bwMode="auto">
          <a:xfrm rot="5400000">
            <a:off x="3812784" y="4384284"/>
            <a:ext cx="251483" cy="4086348"/>
          </a:xfrm>
          <a:prstGeom prst="can">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1100" b="1" dirty="0" smtClean="0">
                <a:solidFill>
                  <a:schemeClr val="bg2"/>
                </a:solidFill>
                <a:latin typeface="Trebuchet MS" pitchFamily="34" charset="0"/>
              </a:rPr>
              <a:t>Existing Compliance &amp; Client Systems  Interface</a:t>
            </a:r>
            <a:endParaRPr lang="en-US" sz="1100" b="1" dirty="0">
              <a:solidFill>
                <a:schemeClr val="bg2"/>
              </a:solidFill>
              <a:latin typeface="Trebuchet MS" pitchFamily="34" charset="0"/>
            </a:endParaRPr>
          </a:p>
        </p:txBody>
      </p:sp>
      <p:sp>
        <p:nvSpPr>
          <p:cNvPr id="145" name="TextBox 275"/>
          <p:cNvSpPr txBox="1">
            <a:spLocks noChangeArrowheads="1"/>
          </p:cNvSpPr>
          <p:nvPr/>
        </p:nvSpPr>
        <p:spPr bwMode="auto">
          <a:xfrm>
            <a:off x="2362200" y="4666881"/>
            <a:ext cx="152417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spcBef>
                <a:spcPct val="0"/>
              </a:spcBef>
              <a:buFontTx/>
              <a:buNone/>
            </a:pPr>
            <a:r>
              <a:rPr lang="en-US" altLang="en-US" sz="900" b="1" i="1" dirty="0" smtClean="0">
                <a:solidFill>
                  <a:schemeClr val="bg1">
                    <a:lumMod val="50000"/>
                  </a:schemeClr>
                </a:solidFill>
                <a:latin typeface="Trebuchet MS" pitchFamily="34" charset="0"/>
              </a:rPr>
              <a:t>Research queries, search results, disclosure approvals</a:t>
            </a:r>
            <a:endParaRPr lang="en-US" altLang="en-US" sz="900" b="1" i="1" dirty="0">
              <a:solidFill>
                <a:schemeClr val="bg1">
                  <a:lumMod val="50000"/>
                </a:schemeClr>
              </a:solidFill>
              <a:latin typeface="Trebuchet MS" pitchFamily="34" charset="0"/>
            </a:endParaRPr>
          </a:p>
        </p:txBody>
      </p:sp>
      <p:cxnSp>
        <p:nvCxnSpPr>
          <p:cNvPr id="49" name="Straight Arrow Connector 48"/>
          <p:cNvCxnSpPr/>
          <p:nvPr/>
        </p:nvCxnSpPr>
        <p:spPr bwMode="auto">
          <a:xfrm flipH="1">
            <a:off x="228602" y="6445617"/>
            <a:ext cx="1598610" cy="0"/>
          </a:xfrm>
          <a:prstGeom prst="straightConnector1">
            <a:avLst/>
          </a:prstGeom>
          <a:ln w="25400">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bwMode="auto">
          <a:xfrm>
            <a:off x="228600" y="2176157"/>
            <a:ext cx="2" cy="4283747"/>
          </a:xfrm>
          <a:prstGeom prst="straightConnector1">
            <a:avLst/>
          </a:prstGeom>
          <a:ln w="2540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4" idx="1"/>
          </p:cNvCxnSpPr>
          <p:nvPr/>
        </p:nvCxnSpPr>
        <p:spPr bwMode="auto">
          <a:xfrm>
            <a:off x="228602" y="2176157"/>
            <a:ext cx="200556" cy="0"/>
          </a:xfrm>
          <a:prstGeom prst="straightConnector1">
            <a:avLst/>
          </a:prstGeom>
          <a:ln w="254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275"/>
          <p:cNvSpPr txBox="1">
            <a:spLocks noChangeArrowheads="1"/>
          </p:cNvSpPr>
          <p:nvPr/>
        </p:nvSpPr>
        <p:spPr bwMode="auto">
          <a:xfrm>
            <a:off x="2362200" y="1703308"/>
            <a:ext cx="11139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dirty="0" smtClean="0">
                <a:solidFill>
                  <a:schemeClr val="bg1">
                    <a:lumMod val="50000"/>
                  </a:schemeClr>
                </a:solidFill>
                <a:latin typeface="Trebuchet MS" pitchFamily="34" charset="0"/>
              </a:rPr>
              <a:t>Trigger/Docket event details</a:t>
            </a:r>
            <a:endParaRPr lang="en-US" altLang="en-US" sz="900" b="1" dirty="0">
              <a:solidFill>
                <a:schemeClr val="bg1">
                  <a:lumMod val="50000"/>
                </a:schemeClr>
              </a:solidFill>
              <a:latin typeface="Trebuchet MS" pitchFamily="34" charset="0"/>
            </a:endParaRPr>
          </a:p>
        </p:txBody>
      </p:sp>
      <p:cxnSp>
        <p:nvCxnSpPr>
          <p:cNvPr id="82" name="Straight Arrow Connector 81"/>
          <p:cNvCxnSpPr/>
          <p:nvPr/>
        </p:nvCxnSpPr>
        <p:spPr bwMode="auto">
          <a:xfrm>
            <a:off x="4196045" y="5036213"/>
            <a:ext cx="0" cy="327225"/>
          </a:xfrm>
          <a:prstGeom prst="straightConnector1">
            <a:avLst/>
          </a:prstGeom>
          <a:ln w="25400">
            <a:solidFill>
              <a:schemeClr val="bg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bwMode="auto">
          <a:xfrm>
            <a:off x="5327014" y="5174712"/>
            <a:ext cx="0" cy="1028442"/>
          </a:xfrm>
          <a:prstGeom prst="straightConnector1">
            <a:avLst/>
          </a:prstGeom>
          <a:ln w="254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bwMode="auto">
          <a:xfrm>
            <a:off x="4823918" y="4985322"/>
            <a:ext cx="503096" cy="189390"/>
          </a:xfrm>
          <a:prstGeom prst="straightConnector1">
            <a:avLst/>
          </a:prstGeom>
          <a:ln w="2540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405470" y="5363438"/>
            <a:ext cx="1486297" cy="443002"/>
            <a:chOff x="3405470" y="5576798"/>
            <a:chExt cx="1486297" cy="443002"/>
          </a:xfrm>
        </p:grpSpPr>
        <p:sp>
          <p:nvSpPr>
            <p:cNvPr id="78" name="Rounded Rectangle 77"/>
            <p:cNvSpPr/>
            <p:nvPr/>
          </p:nvSpPr>
          <p:spPr bwMode="auto">
            <a:xfrm>
              <a:off x="3405470" y="5576798"/>
              <a:ext cx="1477239" cy="443002"/>
            </a:xfrm>
            <a:prstGeom prst="roundRect">
              <a:avLst/>
            </a:prstGeom>
            <a:gradFill flip="none" rotWithShape="1">
              <a:gsLst>
                <a:gs pos="0">
                  <a:schemeClr val="accent4">
                    <a:lumMod val="40000"/>
                    <a:lumOff val="60000"/>
                  </a:schemeClr>
                </a:gs>
                <a:gs pos="64999">
                  <a:srgbClr val="F0EBD5"/>
                </a:gs>
                <a:gs pos="100000">
                  <a:srgbClr val="D1C39F"/>
                </a:gs>
              </a:gsLst>
              <a:lin ang="5400000" scaled="1"/>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smtClean="0">
                  <a:solidFill>
                    <a:schemeClr val="tx1"/>
                  </a:solidFill>
                  <a:latin typeface="Trebuchet MS" pitchFamily="34" charset="0"/>
                </a:rPr>
                <a:t>Disclosure Analysis, Aggregation, &amp; Composition Support</a:t>
              </a:r>
              <a:endParaRPr lang="en-US" sz="900" b="1" dirty="0">
                <a:solidFill>
                  <a:schemeClr val="tx1"/>
                </a:solidFill>
                <a:latin typeface="Trebuchet MS" pitchFamily="34" charset="0"/>
              </a:endParaRPr>
            </a:p>
          </p:txBody>
        </p:sp>
        <p:pic>
          <p:nvPicPr>
            <p:cNvPr id="1028" name="Picture 4" descr="C:\Users\ekendall\AppData\Local\Microsoft\Windows\Temporary Internet Files\Content.IE5\ZXZMMW9W\MC90039121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881" y="5715000"/>
              <a:ext cx="230886" cy="208026"/>
            </a:xfrm>
            <a:prstGeom prst="rect">
              <a:avLst/>
            </a:prstGeom>
            <a:noFill/>
            <a:extLst>
              <a:ext uri="{909E8E84-426E-40DD-AFC4-6F175D3DCCD1}">
                <a14:hiddenFill xmlns:a14="http://schemas.microsoft.com/office/drawing/2010/main">
                  <a:solidFill>
                    <a:srgbClr val="FFFFFF"/>
                  </a:solidFill>
                </a14:hiddenFill>
              </a:ext>
            </a:extLst>
          </p:spPr>
        </p:pic>
      </p:grpSp>
      <p:sp>
        <p:nvSpPr>
          <p:cNvPr id="105" name="TextBox 275"/>
          <p:cNvSpPr txBox="1">
            <a:spLocks noChangeArrowheads="1"/>
          </p:cNvSpPr>
          <p:nvPr/>
        </p:nvSpPr>
        <p:spPr bwMode="auto">
          <a:xfrm>
            <a:off x="4770048" y="1581658"/>
            <a:ext cx="111393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charset="0"/>
                <a:ea typeface="ＭＳ Ｐゴシック" pitchFamily="84" charset="-128"/>
              </a:defRPr>
            </a:lvl1pPr>
            <a:lvl2pPr marL="742950" indent="-285750">
              <a:spcBef>
                <a:spcPct val="20000"/>
              </a:spcBef>
              <a:buChar char="–"/>
              <a:defRPr>
                <a:solidFill>
                  <a:schemeClr val="tx1"/>
                </a:solidFill>
                <a:latin typeface="Arial" charset="0"/>
                <a:ea typeface="ＭＳ Ｐゴシック" pitchFamily="84" charset="-128"/>
              </a:defRPr>
            </a:lvl2pPr>
            <a:lvl3pPr marL="1143000" indent="-228600">
              <a:spcBef>
                <a:spcPct val="20000"/>
              </a:spcBef>
              <a:buChar char="•"/>
              <a:defRPr sz="1600">
                <a:solidFill>
                  <a:schemeClr val="tx1"/>
                </a:solidFill>
                <a:latin typeface="Arial" charset="0"/>
                <a:ea typeface="ＭＳ Ｐゴシック" pitchFamily="84" charset="-128"/>
              </a:defRPr>
            </a:lvl3pPr>
            <a:lvl4pPr marL="1600200" indent="-228600">
              <a:spcBef>
                <a:spcPct val="20000"/>
              </a:spcBef>
              <a:buChar char="–"/>
              <a:defRPr sz="1400">
                <a:solidFill>
                  <a:schemeClr val="tx1"/>
                </a:solidFill>
                <a:latin typeface="Arial" charset="0"/>
                <a:ea typeface="ＭＳ Ｐゴシック" pitchFamily="84" charset="-128"/>
              </a:defRPr>
            </a:lvl4pPr>
            <a:lvl5pPr marL="2057400" indent="-228600">
              <a:spcBef>
                <a:spcPct val="20000"/>
              </a:spcBef>
              <a:buChar char="»"/>
              <a:defRPr sz="12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1200">
                <a:solidFill>
                  <a:schemeClr val="tx1"/>
                </a:solidFill>
                <a:latin typeface="Arial" charset="0"/>
                <a:ea typeface="ＭＳ Ｐゴシック" pitchFamily="84" charset="-128"/>
              </a:defRPr>
            </a:lvl9pPr>
          </a:lstStyle>
          <a:p>
            <a:pPr algn="ctr">
              <a:spcBef>
                <a:spcPct val="0"/>
              </a:spcBef>
              <a:buFontTx/>
              <a:buNone/>
            </a:pPr>
            <a:r>
              <a:rPr lang="en-US" altLang="en-US" sz="900" b="1" dirty="0" smtClean="0">
                <a:solidFill>
                  <a:schemeClr val="bg1">
                    <a:lumMod val="50000"/>
                  </a:schemeClr>
                </a:solidFill>
                <a:latin typeface="Trebuchet MS" pitchFamily="34" charset="0"/>
              </a:rPr>
              <a:t>Status updates</a:t>
            </a:r>
            <a:endParaRPr lang="en-US" altLang="en-US" sz="900" b="1" dirty="0">
              <a:solidFill>
                <a:schemeClr val="bg1">
                  <a:lumMod val="50000"/>
                </a:schemeClr>
              </a:solidFill>
              <a:latin typeface="Trebuchet MS" pitchFamily="34" charset="0"/>
            </a:endParaRPr>
          </a:p>
        </p:txBody>
      </p:sp>
      <p:sp>
        <p:nvSpPr>
          <p:cNvPr id="53"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4</a:t>
            </a:fld>
            <a:endParaRPr lang="en-US" dirty="0"/>
          </a:p>
        </p:txBody>
      </p:sp>
      <p:sp>
        <p:nvSpPr>
          <p:cNvPr id="54"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2300045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92926" cy="1116106"/>
          </a:xfrm>
        </p:spPr>
        <p:txBody>
          <a:bodyPr/>
          <a:lstStyle/>
          <a:p>
            <a:r>
              <a:rPr lang="en-US" sz="2400" b="1" dirty="0" smtClean="0"/>
              <a:t>Vocabulary for Terminology Work (VTW) – ISO 1087</a:t>
            </a:r>
            <a:endParaRPr lang="en-US" sz="2400" b="1" dirty="0"/>
          </a:p>
        </p:txBody>
      </p:sp>
      <p:sp>
        <p:nvSpPr>
          <p:cNvPr id="3" name="Content Placeholder 2"/>
          <p:cNvSpPr>
            <a:spLocks noGrp="1"/>
          </p:cNvSpPr>
          <p:nvPr>
            <p:ph idx="1"/>
          </p:nvPr>
        </p:nvSpPr>
        <p:spPr>
          <a:xfrm>
            <a:off x="498474" y="1600199"/>
            <a:ext cx="7556313" cy="4892675"/>
          </a:xfrm>
        </p:spPr>
        <p:txBody>
          <a:bodyPr>
            <a:normAutofit fontScale="77500" lnSpcReduction="20000"/>
          </a:bodyPr>
          <a:lstStyle/>
          <a:p>
            <a:r>
              <a:rPr lang="en-US" dirty="0">
                <a:solidFill>
                  <a:schemeClr val="tx2"/>
                </a:solidFill>
              </a:rPr>
              <a:t>Provides standard terminology for representing concepts, concept systems and relationships among terms</a:t>
            </a:r>
          </a:p>
          <a:p>
            <a:pPr marL="742950" lvl="1" indent="-285750">
              <a:spcBef>
                <a:spcPct val="20000"/>
              </a:spcBef>
              <a:buFont typeface="Arial" pitchFamily="34" charset="0"/>
              <a:buChar char="–"/>
            </a:pPr>
            <a:r>
              <a:rPr lang="en-US" dirty="0">
                <a:solidFill>
                  <a:schemeClr val="tx2"/>
                </a:solidFill>
              </a:rPr>
              <a:t>Greater depth than the W3C Simple Knowledge Organization System (SKOS</a:t>
            </a:r>
            <a:r>
              <a:rPr lang="en-US" dirty="0" smtClean="0">
                <a:solidFill>
                  <a:schemeClr val="tx2"/>
                </a:solidFill>
              </a:rPr>
              <a:t>)</a:t>
            </a:r>
          </a:p>
          <a:p>
            <a:pPr marL="742950" lvl="1" indent="-285750">
              <a:spcBef>
                <a:spcPct val="20000"/>
              </a:spcBef>
              <a:buFont typeface="Arial" pitchFamily="34" charset="0"/>
              <a:buChar char="–"/>
            </a:pPr>
            <a:r>
              <a:rPr lang="en-US" dirty="0" smtClean="0">
                <a:solidFill>
                  <a:schemeClr val="tx2"/>
                </a:solidFill>
              </a:rPr>
              <a:t>Richer than what SBVR currently supports; required for mapping SBVR vocabularies to OWL</a:t>
            </a:r>
            <a:endParaRPr lang="en-US" dirty="0">
              <a:solidFill>
                <a:schemeClr val="tx2"/>
              </a:solidFill>
            </a:endParaRPr>
          </a:p>
          <a:p>
            <a:r>
              <a:rPr lang="en-US" dirty="0" smtClean="0">
                <a:solidFill>
                  <a:schemeClr val="tx2"/>
                </a:solidFill>
              </a:rPr>
              <a:t>ISO 11179, which depends on ISO 1087, adds</a:t>
            </a:r>
            <a:endParaRPr lang="en-US" dirty="0">
              <a:solidFill>
                <a:schemeClr val="tx2"/>
              </a:solidFill>
            </a:endParaRPr>
          </a:p>
          <a:p>
            <a:pPr marL="742950" lvl="1" indent="-285750">
              <a:spcBef>
                <a:spcPct val="20000"/>
              </a:spcBef>
              <a:buFont typeface="Arial" pitchFamily="34" charset="0"/>
              <a:buChar char="–"/>
            </a:pPr>
            <a:r>
              <a:rPr lang="en-US" dirty="0">
                <a:solidFill>
                  <a:schemeClr val="tx2"/>
                </a:solidFill>
              </a:rPr>
              <a:t>Pattern for representing identification and identifiers</a:t>
            </a:r>
          </a:p>
          <a:p>
            <a:pPr marL="742950" lvl="1" indent="-285750">
              <a:spcBef>
                <a:spcPct val="20000"/>
              </a:spcBef>
              <a:buFont typeface="Arial" pitchFamily="34" charset="0"/>
              <a:buChar char="–"/>
            </a:pPr>
            <a:r>
              <a:rPr lang="en-US" dirty="0">
                <a:solidFill>
                  <a:schemeClr val="tx2"/>
                </a:solidFill>
              </a:rPr>
              <a:t>Pattern for mapping conceptual domains to value </a:t>
            </a:r>
            <a:r>
              <a:rPr lang="en-US" dirty="0" smtClean="0">
                <a:solidFill>
                  <a:schemeClr val="tx2"/>
                </a:solidFill>
              </a:rPr>
              <a:t>domains, including concepts such as countries, legal entities, financial instruments to the identifiers and codes (values) used in automated systems</a:t>
            </a:r>
          </a:p>
          <a:p>
            <a:pPr marL="742950" lvl="1" indent="-285750">
              <a:spcBef>
                <a:spcPct val="20000"/>
              </a:spcBef>
              <a:buFont typeface="Arial" pitchFamily="34" charset="0"/>
              <a:buChar char="–"/>
            </a:pPr>
            <a:r>
              <a:rPr lang="en-US" dirty="0" smtClean="0">
                <a:solidFill>
                  <a:schemeClr val="tx2"/>
                </a:solidFill>
              </a:rPr>
              <a:t>Patterns for documenting metadata / terminology / ontology registration and governance in a distributed master data management environment</a:t>
            </a:r>
          </a:p>
          <a:p>
            <a:r>
              <a:rPr lang="en-US" smtClean="0">
                <a:solidFill>
                  <a:schemeClr val="tx2"/>
                </a:solidFill>
              </a:rPr>
              <a:t>Submission </a:t>
            </a:r>
            <a:r>
              <a:rPr lang="en-US" smtClean="0">
                <a:solidFill>
                  <a:schemeClr val="tx2"/>
                </a:solidFill>
              </a:rPr>
              <a:t>will </a:t>
            </a:r>
            <a:r>
              <a:rPr lang="en-US" dirty="0" smtClean="0">
                <a:solidFill>
                  <a:schemeClr val="tx2"/>
                </a:solidFill>
              </a:rPr>
              <a:t>include a multi-module ontology in English and French, high fidelity to the original specification, mapping ontology to SKOS, and discussion of the mapping to SBVR with the mapping ontology used for conversion of the Date Time Vocabulary (DTV) to OWL</a:t>
            </a:r>
            <a:endParaRPr lang="en-US" dirty="0">
              <a:solidFill>
                <a:schemeClr val="tx2"/>
              </a:solidFill>
            </a:endParaRPr>
          </a:p>
          <a:p>
            <a:pPr marL="742950" lvl="1" indent="-285750">
              <a:spcBef>
                <a:spcPct val="20000"/>
              </a:spcBef>
              <a:buFont typeface="Arial" pitchFamily="34" charset="0"/>
              <a:buChar char="–"/>
            </a:pPr>
            <a:endParaRPr lang="en-US" dirty="0">
              <a:solidFill>
                <a:schemeClr val="tx2"/>
              </a:solidFill>
            </a:endParaRPr>
          </a:p>
          <a:p>
            <a:r>
              <a:rPr lang="en-US" dirty="0" smtClean="0">
                <a:solidFill>
                  <a:schemeClr val="tx2"/>
                </a:solidFill>
              </a:rPr>
              <a:t>Current submission team: Adaptive, Institute for Defense Analyses, </a:t>
            </a:r>
            <a:r>
              <a:rPr lang="en-US" dirty="0">
                <a:solidFill>
                  <a:schemeClr val="tx2"/>
                </a:solidFill>
              </a:rPr>
              <a:t>Mayo Clinic, </a:t>
            </a:r>
            <a:r>
              <a:rPr lang="en-US" dirty="0" err="1" smtClean="0">
                <a:solidFill>
                  <a:schemeClr val="tx2"/>
                </a:solidFill>
              </a:rPr>
              <a:t>Thematix</a:t>
            </a:r>
            <a:r>
              <a:rPr lang="en-US" dirty="0" smtClean="0">
                <a:solidFill>
                  <a:schemeClr val="tx2"/>
                </a:solidFill>
              </a:rPr>
              <a:t>, Unisys, </a:t>
            </a:r>
            <a:r>
              <a:rPr lang="en-US" dirty="0" err="1" smtClean="0">
                <a:solidFill>
                  <a:schemeClr val="tx2"/>
                </a:solidFill>
              </a:rPr>
              <a:t>Visumpoint</a:t>
            </a:r>
            <a:endParaRPr lang="en-US" dirty="0">
              <a:solidFill>
                <a:schemeClr val="tx2"/>
              </a:solidFill>
            </a:endParaRPr>
          </a:p>
          <a:p>
            <a:endParaRPr lang="en-US" dirty="0"/>
          </a:p>
        </p:txBody>
      </p:sp>
      <p:sp>
        <p:nvSpPr>
          <p:cNvPr id="4"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5</a:t>
            </a:fld>
            <a:endParaRPr lang="en-US" dirty="0"/>
          </a:p>
        </p:txBody>
      </p:sp>
      <p:sp>
        <p:nvSpPr>
          <p:cNvPr id="5"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3237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Concept &amp; Relation Hierarchies</a:t>
            </a:r>
            <a:endParaRPr lang="en-US" sz="2400"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
        <p:nvSpPr>
          <p:cNvPr id="6"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6</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80" y="3232593"/>
            <a:ext cx="5949207" cy="3549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46" y="990600"/>
            <a:ext cx="8688254" cy="224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Rated Terms</a:t>
            </a:r>
            <a:endParaRPr lang="en-US" sz="2400"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90674"/>
            <a:ext cx="8022858" cy="4993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7</a:t>
            </a:fld>
            <a:endParaRPr lang="en-US" dirty="0"/>
          </a:p>
        </p:txBody>
      </p:sp>
      <p:sp>
        <p:nvSpPr>
          <p:cNvPr id="7"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177990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Collections &amp; Term Banks</a:t>
            </a:r>
            <a:endParaRPr lang="en-US" sz="24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452199"/>
            <a:ext cx="7893334" cy="472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8</a:t>
            </a:fld>
            <a:endParaRPr lang="en-US" dirty="0"/>
          </a:p>
        </p:txBody>
      </p:sp>
      <p:sp>
        <p:nvSpPr>
          <p:cNvPr id="6"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83353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effectLst>
                  <a:outerShdw blurRad="38100" dist="38100" dir="2700000" algn="tl">
                    <a:srgbClr val="000000">
                      <a:alpha val="43137"/>
                    </a:srgbClr>
                  </a:outerShdw>
                </a:effectLst>
              </a:rPr>
              <a:t>Designation Sets</a:t>
            </a:r>
            <a:endParaRPr lang="en-US" sz="24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81155"/>
            <a:ext cx="6173969" cy="552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2"/>
          <p:cNvSpPr>
            <a:spLocks noGrp="1"/>
          </p:cNvSpPr>
          <p:nvPr>
            <p:ph type="sldNum" sz="quarter" idx="12"/>
          </p:nvPr>
        </p:nvSpPr>
        <p:spPr>
          <a:xfrm>
            <a:off x="8437562" y="1235075"/>
            <a:ext cx="554038" cy="365125"/>
          </a:xfrm>
        </p:spPr>
        <p:txBody>
          <a:bodyPr>
            <a:normAutofit lnSpcReduction="10000"/>
          </a:bodyPr>
          <a:lstStyle/>
          <a:p>
            <a:pPr>
              <a:defRPr/>
            </a:pPr>
            <a:fld id="{3F37B6CA-4867-4223-A4E9-7A47480F5280}" type="slidenum">
              <a:rPr lang="en-US"/>
              <a:pPr>
                <a:defRPr/>
              </a:pPr>
              <a:t>9</a:t>
            </a:fld>
            <a:endParaRPr lang="en-US" dirty="0"/>
          </a:p>
        </p:txBody>
      </p:sp>
      <p:sp>
        <p:nvSpPr>
          <p:cNvPr id="6" name="Footer Placeholder 4"/>
          <p:cNvSpPr>
            <a:spLocks noGrp="1"/>
          </p:cNvSpPr>
          <p:nvPr>
            <p:ph type="ftr" sz="quarter" idx="11"/>
          </p:nvPr>
        </p:nvSpPr>
        <p:spPr>
          <a:xfrm>
            <a:off x="201706" y="6492875"/>
            <a:ext cx="6122894" cy="365125"/>
          </a:xfrm>
        </p:spPr>
        <p:txBody>
          <a:bodyPr/>
          <a:lstStyle/>
          <a:p>
            <a:r>
              <a:rPr lang="en-US" dirty="0" smtClean="0"/>
              <a:t>Copyright © 2014 Thematix Partners LLC</a:t>
            </a:r>
            <a:endParaRPr lang="en-US" dirty="0"/>
          </a:p>
        </p:txBody>
      </p:sp>
    </p:spTree>
    <p:extLst>
      <p:ext uri="{BB962C8B-B14F-4D97-AF65-F5344CB8AC3E}">
        <p14:creationId xmlns:p14="http://schemas.microsoft.com/office/powerpoint/2010/main" val="1623955862"/>
      </p:ext>
    </p:extLst>
  </p:cSld>
  <p:clrMapOvr>
    <a:masterClrMapping/>
  </p:clrMapOvr>
</p:sld>
</file>

<file path=ppt/theme/theme1.xml><?xml version="1.0" encoding="utf-8"?>
<a:theme xmlns:a="http://schemas.openxmlformats.org/drawingml/2006/main" name="Thematix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Thematix1</Template>
  <TotalTime>5040</TotalTime>
  <Words>1066</Words>
  <Application>Microsoft Office PowerPoint</Application>
  <PresentationFormat>On-screen Show (4:3)</PresentationFormat>
  <Paragraphs>132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Thematix1</vt:lpstr>
      <vt:lpstr>Vocabulary for Terminology Work (VTW): An ontology for representing a model for conceptual / terminological representation</vt:lpstr>
      <vt:lpstr>Terminology Identification, Alignment, Mapping Requirements at OMG</vt:lpstr>
      <vt:lpstr>Example Use Case: Risk Mitigation</vt:lpstr>
      <vt:lpstr>Example: Disclosures</vt:lpstr>
      <vt:lpstr>Vocabulary for Terminology Work (VTW) – ISO 1087</vt:lpstr>
      <vt:lpstr>Concept &amp; Relation Hierarchies</vt:lpstr>
      <vt:lpstr>Rated Terms</vt:lpstr>
      <vt:lpstr>Collections &amp; Term Banks</vt:lpstr>
      <vt:lpstr>Designation Sets</vt:lpstr>
      <vt:lpstr>Roadmap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 F. Kendall</dc:creator>
  <cp:lastModifiedBy>Elisa F. Kendall</cp:lastModifiedBy>
  <cp:revision>745</cp:revision>
  <dcterms:created xsi:type="dcterms:W3CDTF">2011-05-22T22:26:00Z</dcterms:created>
  <dcterms:modified xsi:type="dcterms:W3CDTF">2014-03-26T14:45:10Z</dcterms:modified>
</cp:coreProperties>
</file>