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92" r:id="rId4"/>
    <p:sldId id="293" r:id="rId5"/>
    <p:sldId id="294" r:id="rId6"/>
    <p:sldId id="259" r:id="rId7"/>
    <p:sldId id="260" r:id="rId8"/>
    <p:sldId id="258" r:id="rId9"/>
    <p:sldId id="265" r:id="rId10"/>
    <p:sldId id="266" r:id="rId11"/>
    <p:sldId id="267" r:id="rId12"/>
    <p:sldId id="268" r:id="rId13"/>
    <p:sldId id="269" r:id="rId14"/>
    <p:sldId id="270" r:id="rId15"/>
    <p:sldId id="296" r:id="rId16"/>
    <p:sldId id="271" r:id="rId17"/>
    <p:sldId id="272" r:id="rId18"/>
    <p:sldId id="273" r:id="rId19"/>
    <p:sldId id="283" r:id="rId20"/>
    <p:sldId id="284" r:id="rId21"/>
    <p:sldId id="285" r:id="rId22"/>
    <p:sldId id="286" r:id="rId23"/>
    <p:sldId id="288" r:id="rId24"/>
    <p:sldId id="289" r:id="rId25"/>
    <p:sldId id="290" r:id="rId26"/>
    <p:sldId id="291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88D8"/>
    <a:srgbClr val="00B3E3"/>
    <a:srgbClr val="CF0A2C"/>
    <a:srgbClr val="FF671B"/>
    <a:srgbClr val="B51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69104" autoAdjust="0"/>
  </p:normalViewPr>
  <p:slideViewPr>
    <p:cSldViewPr snapToGrid="0" snapToObjects="1">
      <p:cViewPr varScale="1">
        <p:scale>
          <a:sx n="107" d="100"/>
          <a:sy n="107" d="100"/>
        </p:scale>
        <p:origin x="1572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0650B-ABF3-4143-9CDD-01F5E0761E3F}" type="datetime1">
              <a:rPr lang="en-US" smtClean="0"/>
              <a:t>3/25/2014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0CF00-C718-7649-B2F1-3547E9FE9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2637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1FF47-7BD2-F948-89CC-B5892E9612C5}" type="datetime1">
              <a:rPr lang="en-US" smtClean="0"/>
              <a:t>3/25/2014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7A9E5-2065-424A-8E01-95167E00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0287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17A9E5-2065-424A-8E01-95167E00F5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4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194" y="-364772"/>
            <a:ext cx="11055929" cy="65809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4396" y="1342938"/>
            <a:ext cx="1853044" cy="451850"/>
          </a:xfrm>
          <a:prstGeom prst="rect">
            <a:avLst/>
          </a:prstGeom>
        </p:spPr>
      </p:pic>
      <p:sp>
        <p:nvSpPr>
          <p:cNvPr id="4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78928" y="1891945"/>
            <a:ext cx="3756025" cy="119814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normAutofit/>
          </a:bodyPr>
          <a:lstStyle>
            <a:lvl1pPr marL="0" indent="0">
              <a:buNone/>
              <a:defRPr sz="1600" b="0" i="0">
                <a:ln>
                  <a:noFill/>
                </a:ln>
                <a:solidFill>
                  <a:schemeClr val="bg1"/>
                </a:solidFill>
                <a:latin typeface="Gotham Light"/>
                <a:cs typeface="Gotham Light"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3238500"/>
            <a:ext cx="3756025" cy="4699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solidFill>
                  <a:srgbClr val="FFFFFF"/>
                </a:solidFill>
                <a:latin typeface="Gotham Light"/>
                <a:cs typeface="Gotham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edit presenter name</a:t>
            </a:r>
          </a:p>
          <a:p>
            <a:pPr lvl="0"/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910840" y="4932046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>
                <a:solidFill>
                  <a:srgbClr val="DCDDDE"/>
                </a:solidFill>
              </a:rPr>
              <a:t>© Copyright 2000-2013 TIBCO Software Inc.</a:t>
            </a:r>
          </a:p>
        </p:txBody>
      </p:sp>
    </p:spTree>
    <p:extLst>
      <p:ext uri="{BB962C8B-B14F-4D97-AF65-F5344CB8AC3E}">
        <p14:creationId xmlns:p14="http://schemas.microsoft.com/office/powerpoint/2010/main" val="2810473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9756" y="235498"/>
            <a:ext cx="1034202" cy="252182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403347" y="177800"/>
            <a:ext cx="0" cy="3683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727075"/>
            <a:ext cx="9166225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66566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BA7371A2-CC06-CB49-AF01-2ED6F47391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910840" y="4932046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>
                <a:solidFill>
                  <a:srgbClr val="DCDDDE"/>
                </a:solidFill>
              </a:rPr>
              <a:t>© Copyright 2000-2013 TIBCO Software Inc.</a:t>
            </a:r>
          </a:p>
        </p:txBody>
      </p:sp>
    </p:spTree>
    <p:extLst>
      <p:ext uri="{BB962C8B-B14F-4D97-AF65-F5344CB8AC3E}">
        <p14:creationId xmlns:p14="http://schemas.microsoft.com/office/powerpoint/2010/main" val="3057723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730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9756" y="235498"/>
            <a:ext cx="1034202" cy="252182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403347" y="177800"/>
            <a:ext cx="0" cy="3683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727075"/>
            <a:ext cx="9166225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66566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rgbClr val="A6A6A6"/>
                </a:solidFill>
                <a:latin typeface="Helvetica"/>
                <a:cs typeface="Helvetica"/>
              </a:defRPr>
            </a:lvl1pPr>
          </a:lstStyle>
          <a:p>
            <a:fld id="{BA7371A2-CC06-CB49-AF01-2ED6F47391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558925" y="119380"/>
            <a:ext cx="7480300" cy="5156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FFFFFF"/>
                </a:solidFill>
                <a:latin typeface="Gotham Light"/>
                <a:cs typeface="Gotham Light"/>
              </a:defRPr>
            </a:lvl1pPr>
          </a:lstStyle>
          <a:p>
            <a:pPr lvl="0"/>
            <a:r>
              <a:rPr lang="en-US" dirty="0" smtClean="0"/>
              <a:t>Slide Title 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910840" y="4932046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>
                <a:solidFill>
                  <a:srgbClr val="DCDDDE"/>
                </a:solidFill>
              </a:rPr>
              <a:t>© Copyright 2000-2013 TIBCO Software Inc.</a:t>
            </a:r>
          </a:p>
        </p:txBody>
      </p:sp>
    </p:spTree>
    <p:extLst>
      <p:ext uri="{BB962C8B-B14F-4D97-AF65-F5344CB8AC3E}">
        <p14:creationId xmlns:p14="http://schemas.microsoft.com/office/powerpoint/2010/main" val="3395363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49" y="-356393"/>
            <a:ext cx="11006640" cy="65563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730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29756" y="235498"/>
            <a:ext cx="1034202" cy="252182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403347" y="177800"/>
            <a:ext cx="0" cy="3683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727075"/>
            <a:ext cx="9166225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66566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rgbClr val="A6A6A6"/>
                </a:solidFill>
                <a:latin typeface="Helvetica"/>
                <a:cs typeface="Helvetica"/>
              </a:defRPr>
            </a:lvl1pPr>
          </a:lstStyle>
          <a:p>
            <a:fld id="{BA7371A2-CC06-CB49-AF01-2ED6F47391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558925" y="129540"/>
            <a:ext cx="7480300" cy="5156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FFFFFF"/>
                </a:solidFill>
                <a:latin typeface="Gotham Light"/>
                <a:cs typeface="Gotham Light"/>
              </a:defRPr>
            </a:lvl1pPr>
          </a:lstStyle>
          <a:p>
            <a:pPr lvl="0"/>
            <a:r>
              <a:rPr lang="en-US" dirty="0" smtClean="0"/>
              <a:t>Slide Title 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910840" y="4932046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>
                <a:solidFill>
                  <a:srgbClr val="DCDDDE"/>
                </a:solidFill>
              </a:rPr>
              <a:t>© Copyright 2000-2013 TIBCO Software Inc.</a:t>
            </a:r>
          </a:p>
        </p:txBody>
      </p:sp>
    </p:spTree>
    <p:extLst>
      <p:ext uri="{BB962C8B-B14F-4D97-AF65-F5344CB8AC3E}">
        <p14:creationId xmlns:p14="http://schemas.microsoft.com/office/powerpoint/2010/main" val="2481171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gradFill flip="none" rotWithShape="1">
          <a:gsLst>
            <a:gs pos="0">
              <a:schemeClr val="bg1">
                <a:tint val="40000"/>
                <a:satMod val="350000"/>
              </a:schemeClr>
            </a:gs>
            <a:gs pos="65000">
              <a:schemeClr val="bg1"/>
            </a:gs>
            <a:gs pos="100000">
              <a:srgbClr val="DCDDDE"/>
            </a:gs>
          </a:gsLst>
          <a:lin ang="17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436129" y="107157"/>
            <a:ext cx="7235758" cy="488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53616" y="776883"/>
            <a:ext cx="8303494" cy="390366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6977435" y="4859846"/>
            <a:ext cx="2133079" cy="27375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806F9002-5CA3-48AE-B71A-3626FE21B9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36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910840" y="4932046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© Copyright 2000-2013 TIBCO Software Inc.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0"/>
            <a:ext cx="9144000" cy="730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29756" y="235498"/>
            <a:ext cx="1034202" cy="25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60" r:id="rId4"/>
    <p:sldLayoutId id="2147483661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Concept Representation Language:</a:t>
            </a:r>
          </a:p>
          <a:p>
            <a:r>
              <a:rPr lang="en-US" dirty="0" smtClean="0"/>
              <a:t>Avoiding the Tower of Babel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Paul C. Brown</a:t>
            </a:r>
          </a:p>
          <a:p>
            <a:r>
              <a:rPr lang="en-US" dirty="0" smtClean="0"/>
              <a:t>Principal Software Architect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DCDDDE"/>
                </a:solidFill>
              </a:rPr>
              <a:t>© Copyright 2000-2013 TIBCO Software Inc.</a:t>
            </a:r>
            <a:endParaRPr lang="en-US" dirty="0" smtClean="0">
              <a:solidFill>
                <a:srgbClr val="DCDDD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953" y="902044"/>
            <a:ext cx="4268922" cy="312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84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Element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3616" y="776882"/>
            <a:ext cx="5035130" cy="4082963"/>
          </a:xfrm>
        </p:spPr>
        <p:txBody>
          <a:bodyPr>
            <a:normAutofit/>
          </a:bodyPr>
          <a:lstStyle/>
          <a:p>
            <a:r>
              <a:rPr lang="en-US" dirty="0" smtClean="0"/>
              <a:t>The representation of a concept</a:t>
            </a:r>
          </a:p>
          <a:p>
            <a:r>
              <a:rPr lang="en-US" dirty="0" smtClean="0"/>
              <a:t>Unique identifier (UUID)</a:t>
            </a:r>
          </a:p>
          <a:p>
            <a:r>
              <a:rPr lang="en-US" dirty="0" err="1" smtClean="0"/>
              <a:t>commonName</a:t>
            </a:r>
            <a:r>
              <a:rPr lang="en-US" dirty="0" smtClean="0"/>
              <a:t> and definition are aids for human understanding</a:t>
            </a:r>
          </a:p>
          <a:p>
            <a:r>
              <a:rPr lang="en-US" dirty="0" smtClean="0"/>
              <a:t>Optional URI</a:t>
            </a:r>
          </a:p>
          <a:p>
            <a:r>
              <a:rPr lang="en-US" dirty="0" smtClean="0"/>
              <a:t>Version is experimental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FC97B-2AE3-40CB-93F3-07806C826597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428" y="946068"/>
            <a:ext cx="2130640" cy="242472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6178859" y="3998257"/>
            <a:ext cx="1944209" cy="58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48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3616" y="776883"/>
            <a:ext cx="4502469" cy="3903668"/>
          </a:xfrm>
        </p:spPr>
        <p:txBody>
          <a:bodyPr/>
          <a:lstStyle/>
          <a:p>
            <a:r>
              <a:rPr lang="en-US" dirty="0" smtClean="0"/>
              <a:t>The reference has an identity of its own</a:t>
            </a:r>
          </a:p>
          <a:p>
            <a:r>
              <a:rPr lang="en-US" dirty="0" err="1" smtClean="0"/>
              <a:t>referencedElementVersion</a:t>
            </a:r>
            <a:r>
              <a:rPr lang="en-US" dirty="0" smtClean="0"/>
              <a:t> is experimental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D11CEC-BF6A-436A-BC8D-91AE6593538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48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02" y="2672487"/>
            <a:ext cx="2816587" cy="2324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C747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5190965" y="776883"/>
            <a:ext cx="3372473" cy="2067356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5190965" y="2897933"/>
            <a:ext cx="1076545" cy="187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21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Owned Elements (the Context relation)</a:t>
            </a:r>
            <a:endParaRPr lang="en-US" dirty="0" smtClean="0"/>
          </a:p>
        </p:txBody>
      </p:sp>
      <p:sp>
        <p:nvSpPr>
          <p:cNvPr id="2150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3616" y="776883"/>
            <a:ext cx="4537980" cy="3903668"/>
          </a:xfrm>
        </p:spPr>
        <p:txBody>
          <a:bodyPr/>
          <a:lstStyle/>
          <a:p>
            <a:r>
              <a:rPr lang="en-US" dirty="0" smtClean="0"/>
              <a:t>Owned elements are part of the definition of the parent</a:t>
            </a:r>
          </a:p>
          <a:p>
            <a:pPr lvl="1"/>
            <a:r>
              <a:rPr lang="en-US" dirty="0" smtClean="0"/>
              <a:t>Neither exists without the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618263-340B-4FAD-A4BF-3424B8908E1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150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42" y="2873127"/>
            <a:ext cx="2868941" cy="2270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C747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4891596" y="1687830"/>
            <a:ext cx="3759139" cy="208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94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Example: Triple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3616" y="776883"/>
            <a:ext cx="4706656" cy="3903668"/>
          </a:xfrm>
        </p:spPr>
        <p:txBody>
          <a:bodyPr/>
          <a:lstStyle/>
          <a:p>
            <a:r>
              <a:rPr lang="en-US" dirty="0" smtClean="0"/>
              <a:t>An element that owns three references</a:t>
            </a:r>
          </a:p>
          <a:p>
            <a:r>
              <a:rPr lang="en-US" dirty="0" smtClean="0"/>
              <a:t>Each reference is to a concept (the top of the abstraction hierarchy)</a:t>
            </a:r>
          </a:p>
          <a:p>
            <a:pPr lvl="1"/>
            <a:r>
              <a:rPr lang="en-US" dirty="0" smtClean="0"/>
              <a:t>All concepts are refinements of this concept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F0E08A-4130-42AC-A355-8D68E3C35E7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272" y="1527800"/>
            <a:ext cx="3426780" cy="198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Refinement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3616" y="776883"/>
            <a:ext cx="4981864" cy="3903668"/>
          </a:xfrm>
        </p:spPr>
        <p:txBody>
          <a:bodyPr/>
          <a:lstStyle/>
          <a:p>
            <a:r>
              <a:rPr lang="en-US" dirty="0" smtClean="0"/>
              <a:t>Can represent generalization and instantiation</a:t>
            </a:r>
          </a:p>
          <a:p>
            <a:pPr lvl="1"/>
            <a:r>
              <a:rPr lang="en-US" dirty="0" smtClean="0"/>
              <a:t>Both can be defined as refinements of refinement!</a:t>
            </a:r>
          </a:p>
          <a:p>
            <a:r>
              <a:rPr lang="en-US" dirty="0" smtClean="0"/>
              <a:t>Can represents other refinement notions as well</a:t>
            </a:r>
          </a:p>
          <a:p>
            <a:pPr lvl="1"/>
            <a:r>
              <a:rPr lang="en-US" dirty="0" smtClean="0"/>
              <a:t>Restriction, extension, choice…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82B55D-4C04-4804-8211-2F867E0A3BB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480" y="1587347"/>
            <a:ext cx="3641451" cy="184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25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 Graphic 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6F9002-5CA3-48AE-B71A-3626FE21B9A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44716" y="1802167"/>
            <a:ext cx="1611482" cy="2050742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552025" y="1888308"/>
            <a:ext cx="2354802" cy="186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80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Constraint</a:t>
            </a:r>
          </a:p>
        </p:txBody>
      </p:sp>
      <p:sp>
        <p:nvSpPr>
          <p:cNvPr id="2457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3615" y="776883"/>
            <a:ext cx="5434625" cy="3903668"/>
          </a:xfrm>
        </p:spPr>
        <p:txBody>
          <a:bodyPr/>
          <a:lstStyle/>
          <a:p>
            <a:r>
              <a:rPr lang="en-US" dirty="0" smtClean="0"/>
              <a:t>Constraint owns reference(s) to the constrained element(s)</a:t>
            </a:r>
          </a:p>
          <a:p>
            <a:r>
              <a:rPr lang="en-US" dirty="0" smtClean="0"/>
              <a:t>Expression indicates the constraint</a:t>
            </a:r>
          </a:p>
          <a:p>
            <a:pPr lvl="1"/>
            <a:r>
              <a:rPr lang="en-US" dirty="0" smtClean="0"/>
              <a:t>count(&lt;</a:t>
            </a:r>
            <a:r>
              <a:rPr lang="en-US" dirty="0" err="1" smtClean="0"/>
              <a:t>childCommonName</a:t>
            </a:r>
            <a:r>
              <a:rPr lang="en-US" dirty="0" smtClean="0"/>
              <a:t>&gt;) == 1</a:t>
            </a:r>
          </a:p>
          <a:p>
            <a:r>
              <a:rPr lang="en-US" dirty="0" smtClean="0"/>
              <a:t>Expression will eventually become an element with children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E93DDA-B401-416D-B0DD-C68C9385611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458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357" y="776883"/>
            <a:ext cx="1703617" cy="2169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C747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6659149" y="3086100"/>
            <a:ext cx="13848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90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Full Concept Representation Language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3616" y="776883"/>
            <a:ext cx="4085623" cy="3903668"/>
          </a:xfrm>
        </p:spPr>
        <p:txBody>
          <a:bodyPr/>
          <a:lstStyle/>
          <a:p>
            <a:r>
              <a:rPr lang="en-US" dirty="0" smtClean="0"/>
              <a:t>Claim: CRL can represent any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FC5B2D-72E7-40D7-B2A5-6AE335A241BD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474" y="776883"/>
            <a:ext cx="4059524" cy="41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74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413402" y="107156"/>
            <a:ext cx="6227620" cy="570942"/>
          </a:xfrm>
          <a:ln/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Stored Representation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32578" y="776883"/>
            <a:ext cx="6637827" cy="41163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n-US" sz="527" dirty="0">
                <a:latin typeface="Courier New" pitchFamily="49" charset="0"/>
                <a:cs typeface="Courier New" pitchFamily="49" charset="0"/>
              </a:rPr>
              <a:t>&lt;?xml version=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"1.0" encoding="UTF-8"?&gt;</a:t>
            </a:r>
          </a:p>
          <a:p>
            <a:pPr marL="0" indent="0">
              <a:buNone/>
              <a:defRPr/>
            </a:pPr>
            <a:r>
              <a:rPr lang="de-DE" sz="527" dirty="0">
                <a:latin typeface="Courier New" pitchFamily="49" charset="0"/>
                <a:cs typeface="Courier New" pitchFamily="49" charset="0"/>
              </a:rPr>
              <a:t>&lt;schema targetNamespace=</a:t>
            </a:r>
            <a:r>
              <a:rPr lang="de-DE" sz="527" i="1" dirty="0">
                <a:latin typeface="Courier New" pitchFamily="49" charset="0"/>
                <a:cs typeface="Courier New" pitchFamily="49" charset="0"/>
              </a:rPr>
              <a:t>"http://simf.omg.org/ConceptSpace" elementFormDefault="unqualified" </a:t>
            </a:r>
            <a:r>
              <a:rPr lang="en-US" sz="527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527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"http://www.w3.org/2001/XMLSchema" </a:t>
            </a:r>
            <a:r>
              <a:rPr lang="en-US" sz="527" i="1" dirty="0" err="1">
                <a:latin typeface="Courier New" pitchFamily="49" charset="0"/>
                <a:cs typeface="Courier New" pitchFamily="49" charset="0"/>
              </a:rPr>
              <a:t>xmlns:tns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="http://simf.omg.org/</a:t>
            </a:r>
            <a:r>
              <a:rPr lang="en-US" sz="527" i="1" dirty="0" err="1">
                <a:latin typeface="Courier New" pitchFamily="49" charset="0"/>
                <a:cs typeface="Courier New" pitchFamily="49" charset="0"/>
              </a:rPr>
              <a:t>ConceptSpace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0" indent="0">
              <a:buNone/>
              <a:defRPr/>
            </a:pPr>
            <a:r>
              <a:rPr lang="en-US" sz="527" dirty="0">
                <a:latin typeface="Courier New" pitchFamily="49" charset="0"/>
                <a:cs typeface="Courier New" pitchFamily="49" charset="0"/>
              </a:rPr>
              <a:t>    &lt;element name=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"document" type="</a:t>
            </a:r>
            <a:r>
              <a:rPr lang="en-US" sz="527" i="1" dirty="0" err="1">
                <a:latin typeface="Courier New" pitchFamily="49" charset="0"/>
                <a:cs typeface="Courier New" pitchFamily="49" charset="0"/>
              </a:rPr>
              <a:t>tns:Document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"&gt;&lt;/element&gt;</a:t>
            </a:r>
          </a:p>
          <a:p>
            <a:pPr marL="0" indent="0">
              <a:buNone/>
              <a:defRPr/>
            </a:pPr>
            <a:r>
              <a:rPr lang="en-US" sz="527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527" dirty="0" err="1">
                <a:latin typeface="Courier New" pitchFamily="49" charset="0"/>
                <a:cs typeface="Courier New" pitchFamily="49" charset="0"/>
              </a:rPr>
              <a:t>complexType</a:t>
            </a:r>
            <a:r>
              <a:rPr lang="en-US" sz="527" dirty="0">
                <a:latin typeface="Courier New" pitchFamily="49" charset="0"/>
                <a:cs typeface="Courier New" pitchFamily="49" charset="0"/>
              </a:rPr>
              <a:t> name=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"Document"&gt;</a:t>
            </a:r>
          </a:p>
          <a:p>
            <a:pPr marL="0" indent="0">
              <a:buNone/>
              <a:defRPr/>
            </a:pPr>
            <a:r>
              <a:rPr lang="en-US" sz="527" dirty="0">
                <a:latin typeface="Courier New" pitchFamily="49" charset="0"/>
                <a:cs typeface="Courier New" pitchFamily="49" charset="0"/>
              </a:rPr>
              <a:t>        &lt;sequence&gt;</a:t>
            </a:r>
          </a:p>
          <a:p>
            <a:pPr marL="0" indent="0">
              <a:buNone/>
              <a:defRPr/>
            </a:pPr>
            <a:r>
              <a:rPr lang="en-US" sz="527" dirty="0">
                <a:latin typeface="Courier New" pitchFamily="49" charset="0"/>
                <a:cs typeface="Courier New" pitchFamily="49" charset="0"/>
              </a:rPr>
              <a:t>            &lt;element name=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527" i="1" dirty="0" err="1">
                <a:latin typeface="Courier New" pitchFamily="49" charset="0"/>
                <a:cs typeface="Courier New" pitchFamily="49" charset="0"/>
              </a:rPr>
              <a:t>conceptSpace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" type="</a:t>
            </a:r>
            <a:r>
              <a:rPr lang="en-US" sz="527" i="1" dirty="0" err="1">
                <a:latin typeface="Courier New" pitchFamily="49" charset="0"/>
                <a:cs typeface="Courier New" pitchFamily="49" charset="0"/>
              </a:rPr>
              <a:t>tns:Element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527" i="1" dirty="0" err="1">
                <a:latin typeface="Courier New" pitchFamily="49" charset="0"/>
                <a:cs typeface="Courier New" pitchFamily="49" charset="0"/>
              </a:rPr>
              <a:t>maxOccurs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="unbounded" </a:t>
            </a:r>
            <a:r>
              <a:rPr lang="en-US" sz="527" i="1" dirty="0" err="1">
                <a:latin typeface="Courier New" pitchFamily="49" charset="0"/>
                <a:cs typeface="Courier New" pitchFamily="49" charset="0"/>
              </a:rPr>
              <a:t>minOccurs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="1"&gt;&lt;/element&gt;</a:t>
            </a:r>
          </a:p>
          <a:p>
            <a:pPr marL="0" indent="0">
              <a:buNone/>
              <a:defRPr/>
            </a:pPr>
            <a:r>
              <a:rPr lang="en-US" sz="527" dirty="0">
                <a:latin typeface="Courier New" pitchFamily="49" charset="0"/>
                <a:cs typeface="Courier New" pitchFamily="49" charset="0"/>
              </a:rPr>
              <a:t>        &lt;/sequence&gt;</a:t>
            </a:r>
          </a:p>
          <a:p>
            <a:pPr marL="0" indent="0">
              <a:buNone/>
              <a:defRPr/>
            </a:pPr>
            <a:r>
              <a:rPr lang="en-US" sz="527" dirty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527" dirty="0" err="1">
                <a:latin typeface="Courier New" pitchFamily="49" charset="0"/>
                <a:cs typeface="Courier New" pitchFamily="49" charset="0"/>
              </a:rPr>
              <a:t>complexType</a:t>
            </a:r>
            <a:r>
              <a:rPr lang="en-US" sz="527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  <a:defRPr/>
            </a:pPr>
            <a:r>
              <a:rPr lang="en-US" sz="527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527" dirty="0" err="1">
                <a:latin typeface="Courier New" pitchFamily="49" charset="0"/>
                <a:cs typeface="Courier New" pitchFamily="49" charset="0"/>
              </a:rPr>
              <a:t>complexType</a:t>
            </a:r>
            <a:r>
              <a:rPr lang="en-US" sz="527" dirty="0">
                <a:latin typeface="Courier New" pitchFamily="49" charset="0"/>
                <a:cs typeface="Courier New" pitchFamily="49" charset="0"/>
              </a:rPr>
              <a:t> name=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"Element"&gt;</a:t>
            </a:r>
          </a:p>
          <a:p>
            <a:pPr marL="0" indent="0">
              <a:buNone/>
              <a:defRPr/>
            </a:pPr>
            <a:r>
              <a:rPr lang="en-US" sz="527" dirty="0">
                <a:latin typeface="Courier New" pitchFamily="49" charset="0"/>
                <a:cs typeface="Courier New" pitchFamily="49" charset="0"/>
              </a:rPr>
              <a:t>        &lt;sequence&gt;</a:t>
            </a:r>
          </a:p>
          <a:p>
            <a:pPr marL="0" indent="0">
              <a:buNone/>
              <a:defRPr/>
            </a:pPr>
            <a:r>
              <a:rPr lang="en-US" sz="527" dirty="0">
                <a:latin typeface="Courier New" pitchFamily="49" charset="0"/>
                <a:cs typeface="Courier New" pitchFamily="49" charset="0"/>
              </a:rPr>
              <a:t>            &lt;element name=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527" i="1" dirty="0" err="1"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" type="string" </a:t>
            </a:r>
            <a:r>
              <a:rPr lang="en-US" sz="527" i="1" dirty="0" err="1">
                <a:latin typeface="Courier New" pitchFamily="49" charset="0"/>
                <a:cs typeface="Courier New" pitchFamily="49" charset="0"/>
              </a:rPr>
              <a:t>maxOccurs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="1" </a:t>
            </a:r>
            <a:r>
              <a:rPr lang="en-US" sz="527" i="1" dirty="0" err="1">
                <a:latin typeface="Courier New" pitchFamily="49" charset="0"/>
                <a:cs typeface="Courier New" pitchFamily="49" charset="0"/>
              </a:rPr>
              <a:t>minOccurs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="1"&gt; </a:t>
            </a:r>
            <a:r>
              <a:rPr lang="en-US" sz="527" dirty="0">
                <a:latin typeface="Courier New" pitchFamily="49" charset="0"/>
                <a:cs typeface="Courier New" pitchFamily="49" charset="0"/>
              </a:rPr>
              <a:t>&lt;/element&gt;</a:t>
            </a:r>
          </a:p>
          <a:p>
            <a:pPr marL="0" indent="0">
              <a:buNone/>
              <a:defRPr/>
            </a:pPr>
            <a:r>
              <a:rPr lang="en-US" sz="527" dirty="0">
                <a:latin typeface="Courier New" pitchFamily="49" charset="0"/>
                <a:cs typeface="Courier New" pitchFamily="49" charset="0"/>
              </a:rPr>
              <a:t>            &lt;element name=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527" i="1" dirty="0" err="1">
                <a:latin typeface="Courier New" pitchFamily="49" charset="0"/>
                <a:cs typeface="Courier New" pitchFamily="49" charset="0"/>
              </a:rPr>
              <a:t>commonName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" type="string" </a:t>
            </a:r>
            <a:r>
              <a:rPr lang="en-US" sz="527" i="1" dirty="0" err="1">
                <a:latin typeface="Courier New" pitchFamily="49" charset="0"/>
                <a:cs typeface="Courier New" pitchFamily="49" charset="0"/>
              </a:rPr>
              <a:t>maxOccurs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="1" </a:t>
            </a:r>
            <a:r>
              <a:rPr lang="en-US" sz="527" i="1" dirty="0" err="1">
                <a:latin typeface="Courier New" pitchFamily="49" charset="0"/>
                <a:cs typeface="Courier New" pitchFamily="49" charset="0"/>
              </a:rPr>
              <a:t>minOccurs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="1"&gt; </a:t>
            </a:r>
            <a:r>
              <a:rPr lang="en-US" sz="527" dirty="0">
                <a:latin typeface="Courier New" pitchFamily="49" charset="0"/>
                <a:cs typeface="Courier New" pitchFamily="49" charset="0"/>
              </a:rPr>
              <a:t>&lt;/element&gt;</a:t>
            </a:r>
          </a:p>
          <a:p>
            <a:pPr marL="0" indent="0">
              <a:buNone/>
              <a:defRPr/>
            </a:pPr>
            <a:r>
              <a:rPr lang="en-US" sz="527" dirty="0">
                <a:latin typeface="Courier New" pitchFamily="49" charset="0"/>
                <a:cs typeface="Courier New" pitchFamily="49" charset="0"/>
              </a:rPr>
              <a:t>            &lt;element name=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"definition" type="string" </a:t>
            </a:r>
            <a:r>
              <a:rPr lang="en-US" sz="527" i="1" dirty="0" err="1">
                <a:latin typeface="Courier New" pitchFamily="49" charset="0"/>
                <a:cs typeface="Courier New" pitchFamily="49" charset="0"/>
              </a:rPr>
              <a:t>maxOccurs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="1" </a:t>
            </a:r>
            <a:r>
              <a:rPr lang="en-US" sz="527" i="1" dirty="0" err="1">
                <a:latin typeface="Courier New" pitchFamily="49" charset="0"/>
                <a:cs typeface="Courier New" pitchFamily="49" charset="0"/>
              </a:rPr>
              <a:t>minOccurs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="1"&gt; </a:t>
            </a:r>
            <a:r>
              <a:rPr lang="en-US" sz="527" dirty="0">
                <a:latin typeface="Courier New" pitchFamily="49" charset="0"/>
                <a:cs typeface="Courier New" pitchFamily="49" charset="0"/>
              </a:rPr>
              <a:t>&lt;/element&gt;</a:t>
            </a:r>
          </a:p>
          <a:p>
            <a:pPr marL="0" indent="0">
              <a:buNone/>
              <a:defRPr/>
            </a:pPr>
            <a:r>
              <a:rPr lang="en-US" sz="527" dirty="0">
                <a:latin typeface="Courier New" pitchFamily="49" charset="0"/>
                <a:cs typeface="Courier New" pitchFamily="49" charset="0"/>
              </a:rPr>
              <a:t>            &lt;element name=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"version" type="string" </a:t>
            </a:r>
            <a:r>
              <a:rPr lang="en-US" sz="527" i="1" dirty="0" err="1">
                <a:latin typeface="Courier New" pitchFamily="49" charset="0"/>
                <a:cs typeface="Courier New" pitchFamily="49" charset="0"/>
              </a:rPr>
              <a:t>maxOccurs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="1" </a:t>
            </a:r>
            <a:r>
              <a:rPr lang="en-US" sz="527" i="1" dirty="0" err="1">
                <a:latin typeface="Courier New" pitchFamily="49" charset="0"/>
                <a:cs typeface="Courier New" pitchFamily="49" charset="0"/>
              </a:rPr>
              <a:t>minOccurs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="1"&gt;&lt;/element&gt;</a:t>
            </a:r>
          </a:p>
          <a:p>
            <a:pPr marL="0" indent="0">
              <a:buNone/>
              <a:defRPr/>
            </a:pPr>
            <a:r>
              <a:rPr lang="en-US" sz="527" dirty="0">
                <a:latin typeface="Courier New" pitchFamily="49" charset="0"/>
                <a:cs typeface="Courier New" pitchFamily="49" charset="0"/>
              </a:rPr>
              <a:t>            &lt;element name=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527" i="1" dirty="0" err="1">
                <a:latin typeface="Courier New" pitchFamily="49" charset="0"/>
                <a:cs typeface="Courier New" pitchFamily="49" charset="0"/>
              </a:rPr>
              <a:t>disambiguator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" type="string" </a:t>
            </a:r>
            <a:r>
              <a:rPr lang="en-US" sz="527" i="1" dirty="0" err="1">
                <a:latin typeface="Courier New" pitchFamily="49" charset="0"/>
                <a:cs typeface="Courier New" pitchFamily="49" charset="0"/>
              </a:rPr>
              <a:t>maxOccurs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="1" </a:t>
            </a:r>
            <a:r>
              <a:rPr lang="en-US" sz="527" i="1" dirty="0" err="1">
                <a:latin typeface="Courier New" pitchFamily="49" charset="0"/>
                <a:cs typeface="Courier New" pitchFamily="49" charset="0"/>
              </a:rPr>
              <a:t>minOccurs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="1"&gt;&lt;/element&gt;</a:t>
            </a:r>
          </a:p>
          <a:p>
            <a:pPr marL="0" indent="0">
              <a:buNone/>
              <a:defRPr/>
            </a:pPr>
            <a:r>
              <a:rPr lang="en-US" sz="527" dirty="0">
                <a:latin typeface="Courier New" pitchFamily="49" charset="0"/>
                <a:cs typeface="Courier New" pitchFamily="49" charset="0"/>
              </a:rPr>
              <a:t>            &lt;element name=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527" i="1" dirty="0" err="1">
                <a:latin typeface="Courier New" pitchFamily="49" charset="0"/>
                <a:cs typeface="Courier New" pitchFamily="49" charset="0"/>
              </a:rPr>
              <a:t>ownedConcepts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" type="</a:t>
            </a:r>
            <a:r>
              <a:rPr lang="en-US" sz="527" i="1" dirty="0" err="1">
                <a:latin typeface="Courier New" pitchFamily="49" charset="0"/>
                <a:cs typeface="Courier New" pitchFamily="49" charset="0"/>
              </a:rPr>
              <a:t>tns:Element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527" i="1" dirty="0" err="1">
                <a:latin typeface="Courier New" pitchFamily="49" charset="0"/>
                <a:cs typeface="Courier New" pitchFamily="49" charset="0"/>
              </a:rPr>
              <a:t>minOccurs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="0" </a:t>
            </a:r>
            <a:r>
              <a:rPr lang="en-US" sz="527" i="1" dirty="0" err="1">
                <a:latin typeface="Courier New" pitchFamily="49" charset="0"/>
                <a:cs typeface="Courier New" pitchFamily="49" charset="0"/>
              </a:rPr>
              <a:t>maxOccurs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="unbounded"&gt; </a:t>
            </a:r>
            <a:r>
              <a:rPr lang="en-US" sz="527" dirty="0">
                <a:latin typeface="Courier New" pitchFamily="49" charset="0"/>
                <a:cs typeface="Courier New" pitchFamily="49" charset="0"/>
              </a:rPr>
              <a:t>&lt;/element&gt;</a:t>
            </a:r>
          </a:p>
          <a:p>
            <a:pPr marL="0" indent="0">
              <a:buNone/>
              <a:defRPr/>
            </a:pPr>
            <a:r>
              <a:rPr lang="en-US" sz="527" dirty="0">
                <a:latin typeface="Courier New" pitchFamily="49" charset="0"/>
                <a:cs typeface="Courier New" pitchFamily="49" charset="0"/>
              </a:rPr>
              <a:t>        &lt;/sequence&gt;</a:t>
            </a:r>
          </a:p>
          <a:p>
            <a:pPr marL="0" indent="0">
              <a:buNone/>
              <a:defRPr/>
            </a:pPr>
            <a:r>
              <a:rPr lang="en-US" sz="527" dirty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527" dirty="0" err="1">
                <a:latin typeface="Courier New" pitchFamily="49" charset="0"/>
                <a:cs typeface="Courier New" pitchFamily="49" charset="0"/>
              </a:rPr>
              <a:t>complexType</a:t>
            </a:r>
            <a:r>
              <a:rPr lang="en-US" sz="527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  <a:defRPr/>
            </a:pPr>
            <a:r>
              <a:rPr lang="en-US" sz="527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527" dirty="0" err="1">
                <a:latin typeface="Courier New" pitchFamily="49" charset="0"/>
                <a:cs typeface="Courier New" pitchFamily="49" charset="0"/>
              </a:rPr>
              <a:t>complexType</a:t>
            </a:r>
            <a:r>
              <a:rPr lang="en-US" sz="527" dirty="0">
                <a:latin typeface="Courier New" pitchFamily="49" charset="0"/>
                <a:cs typeface="Courier New" pitchFamily="49" charset="0"/>
              </a:rPr>
              <a:t> name=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"Reference"&gt;</a:t>
            </a:r>
          </a:p>
          <a:p>
            <a:pPr marL="0" indent="0">
              <a:buNone/>
              <a:defRPr/>
            </a:pPr>
            <a:r>
              <a:rPr lang="en-US" sz="527" dirty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527" dirty="0" err="1">
                <a:latin typeface="Courier New" pitchFamily="49" charset="0"/>
                <a:cs typeface="Courier New" pitchFamily="49" charset="0"/>
              </a:rPr>
              <a:t>complexContent</a:t>
            </a:r>
            <a:r>
              <a:rPr lang="en-US" sz="527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  <a:defRPr/>
            </a:pPr>
            <a:r>
              <a:rPr lang="en-US" sz="527" dirty="0">
                <a:latin typeface="Courier New" pitchFamily="49" charset="0"/>
                <a:cs typeface="Courier New" pitchFamily="49" charset="0"/>
              </a:rPr>
              <a:t>            &lt;extension base=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527" i="1" dirty="0" err="1">
                <a:latin typeface="Courier New" pitchFamily="49" charset="0"/>
                <a:cs typeface="Courier New" pitchFamily="49" charset="0"/>
              </a:rPr>
              <a:t>tns:Element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0" indent="0">
              <a:buNone/>
              <a:defRPr/>
            </a:pPr>
            <a:r>
              <a:rPr lang="en-US" sz="527" dirty="0">
                <a:latin typeface="Courier New" pitchFamily="49" charset="0"/>
                <a:cs typeface="Courier New" pitchFamily="49" charset="0"/>
              </a:rPr>
              <a:t>                &lt;sequence&gt;</a:t>
            </a:r>
          </a:p>
          <a:p>
            <a:pPr marL="0" indent="0">
              <a:buNone/>
              <a:defRPr/>
            </a:pPr>
            <a:r>
              <a:rPr lang="en-US" sz="527" dirty="0">
                <a:latin typeface="Courier New" pitchFamily="49" charset="0"/>
                <a:cs typeface="Courier New" pitchFamily="49" charset="0"/>
              </a:rPr>
              <a:t>                    &lt;element name=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527" i="1" dirty="0" err="1">
                <a:latin typeface="Courier New" pitchFamily="49" charset="0"/>
                <a:cs typeface="Courier New" pitchFamily="49" charset="0"/>
              </a:rPr>
              <a:t>referencedElement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" type="string" </a:t>
            </a:r>
            <a:r>
              <a:rPr lang="en-US" sz="527" i="1" dirty="0" err="1">
                <a:latin typeface="Courier New" pitchFamily="49" charset="0"/>
                <a:cs typeface="Courier New" pitchFamily="49" charset="0"/>
              </a:rPr>
              <a:t>maxOccurs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="1" </a:t>
            </a:r>
            <a:r>
              <a:rPr lang="en-US" sz="527" i="1" dirty="0" err="1">
                <a:latin typeface="Courier New" pitchFamily="49" charset="0"/>
                <a:cs typeface="Courier New" pitchFamily="49" charset="0"/>
              </a:rPr>
              <a:t>minOccurs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="1"&gt;&lt;/element&gt;</a:t>
            </a:r>
          </a:p>
          <a:p>
            <a:pPr marL="0" indent="0">
              <a:buNone/>
              <a:defRPr/>
            </a:pPr>
            <a:r>
              <a:rPr lang="en-US" sz="527" dirty="0">
                <a:latin typeface="Courier New" pitchFamily="49" charset="0"/>
                <a:cs typeface="Courier New" pitchFamily="49" charset="0"/>
              </a:rPr>
              <a:t>                    &lt;element name=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527" i="1" dirty="0" err="1">
                <a:latin typeface="Courier New" pitchFamily="49" charset="0"/>
                <a:cs typeface="Courier New" pitchFamily="49" charset="0"/>
              </a:rPr>
              <a:t>referencedElementVersion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" type="string" </a:t>
            </a:r>
            <a:r>
              <a:rPr lang="en-US" sz="527" i="1" dirty="0" err="1">
                <a:latin typeface="Courier New" pitchFamily="49" charset="0"/>
                <a:cs typeface="Courier New" pitchFamily="49" charset="0"/>
              </a:rPr>
              <a:t>maxOccurs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="1" </a:t>
            </a:r>
            <a:r>
              <a:rPr lang="en-US" sz="527" i="1" dirty="0" err="1">
                <a:latin typeface="Courier New" pitchFamily="49" charset="0"/>
                <a:cs typeface="Courier New" pitchFamily="49" charset="0"/>
              </a:rPr>
              <a:t>minOccurs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="1"&gt;&lt;/element&gt;</a:t>
            </a:r>
          </a:p>
          <a:p>
            <a:pPr marL="0" indent="0">
              <a:buNone/>
              <a:defRPr/>
            </a:pPr>
            <a:r>
              <a:rPr lang="en-US" sz="527" dirty="0">
                <a:latin typeface="Courier New" pitchFamily="49" charset="0"/>
                <a:cs typeface="Courier New" pitchFamily="49" charset="0"/>
              </a:rPr>
              <a:t>                &lt;/sequence&gt;</a:t>
            </a:r>
          </a:p>
          <a:p>
            <a:pPr marL="0" indent="0">
              <a:buNone/>
              <a:defRPr/>
            </a:pPr>
            <a:r>
              <a:rPr lang="en-US" sz="527" dirty="0">
                <a:latin typeface="Courier New" pitchFamily="49" charset="0"/>
                <a:cs typeface="Courier New" pitchFamily="49" charset="0"/>
              </a:rPr>
              <a:t>            &lt;/extension&gt;</a:t>
            </a:r>
          </a:p>
          <a:p>
            <a:pPr marL="0" indent="0">
              <a:buNone/>
              <a:defRPr/>
            </a:pPr>
            <a:r>
              <a:rPr lang="en-US" sz="527" dirty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527" dirty="0" err="1">
                <a:latin typeface="Courier New" pitchFamily="49" charset="0"/>
                <a:cs typeface="Courier New" pitchFamily="49" charset="0"/>
              </a:rPr>
              <a:t>complexContent</a:t>
            </a:r>
            <a:r>
              <a:rPr lang="en-US" sz="527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  <a:defRPr/>
            </a:pPr>
            <a:r>
              <a:rPr lang="en-US" sz="527" dirty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527" dirty="0" err="1">
                <a:latin typeface="Courier New" pitchFamily="49" charset="0"/>
                <a:cs typeface="Courier New" pitchFamily="49" charset="0"/>
              </a:rPr>
              <a:t>complexType</a:t>
            </a:r>
            <a:r>
              <a:rPr lang="en-US" sz="527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  <a:defRPr/>
            </a:pPr>
            <a:r>
              <a:rPr lang="en-US" sz="527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527" dirty="0" err="1">
                <a:latin typeface="Courier New" pitchFamily="49" charset="0"/>
                <a:cs typeface="Courier New" pitchFamily="49" charset="0"/>
              </a:rPr>
              <a:t>complexType</a:t>
            </a:r>
            <a:r>
              <a:rPr lang="en-US" sz="527" dirty="0">
                <a:latin typeface="Courier New" pitchFamily="49" charset="0"/>
                <a:cs typeface="Courier New" pitchFamily="49" charset="0"/>
              </a:rPr>
              <a:t> name=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"Constraint"&gt;</a:t>
            </a:r>
          </a:p>
          <a:p>
            <a:pPr marL="0" indent="0">
              <a:buNone/>
              <a:defRPr/>
            </a:pPr>
            <a:r>
              <a:rPr lang="en-US" sz="527" dirty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527" dirty="0" err="1">
                <a:latin typeface="Courier New" pitchFamily="49" charset="0"/>
                <a:cs typeface="Courier New" pitchFamily="49" charset="0"/>
              </a:rPr>
              <a:t>complexContent</a:t>
            </a:r>
            <a:r>
              <a:rPr lang="en-US" sz="527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  <a:defRPr/>
            </a:pPr>
            <a:r>
              <a:rPr lang="en-US" sz="527" dirty="0">
                <a:latin typeface="Courier New" pitchFamily="49" charset="0"/>
                <a:cs typeface="Courier New" pitchFamily="49" charset="0"/>
              </a:rPr>
              <a:t>            &lt;extension base=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527" i="1" dirty="0" err="1">
                <a:latin typeface="Courier New" pitchFamily="49" charset="0"/>
                <a:cs typeface="Courier New" pitchFamily="49" charset="0"/>
              </a:rPr>
              <a:t>tns:Element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0" indent="0">
              <a:buNone/>
              <a:defRPr/>
            </a:pPr>
            <a:r>
              <a:rPr lang="en-US" sz="527" dirty="0">
                <a:latin typeface="Courier New" pitchFamily="49" charset="0"/>
                <a:cs typeface="Courier New" pitchFamily="49" charset="0"/>
              </a:rPr>
              <a:t>                &lt;sequence&gt;</a:t>
            </a:r>
          </a:p>
          <a:p>
            <a:pPr marL="0" indent="0">
              <a:buNone/>
              <a:defRPr/>
            </a:pPr>
            <a:r>
              <a:rPr lang="fr-FR" sz="527" dirty="0">
                <a:latin typeface="Courier New" pitchFamily="49" charset="0"/>
                <a:cs typeface="Courier New" pitchFamily="49" charset="0"/>
              </a:rPr>
              <a:t>                    &lt;</a:t>
            </a:r>
            <a:r>
              <a:rPr lang="fr-FR" sz="527" dirty="0" err="1">
                <a:latin typeface="Courier New" pitchFamily="49" charset="0"/>
                <a:cs typeface="Courier New" pitchFamily="49" charset="0"/>
              </a:rPr>
              <a:t>element</a:t>
            </a:r>
            <a:r>
              <a:rPr lang="fr-FR" sz="52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527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sz="527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527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527" i="1" dirty="0" err="1">
                <a:latin typeface="Courier New" pitchFamily="49" charset="0"/>
                <a:cs typeface="Courier New" pitchFamily="49" charset="0"/>
              </a:rPr>
              <a:t>constraintExpression</a:t>
            </a:r>
            <a:r>
              <a:rPr lang="fr-FR" sz="527" i="1" dirty="0">
                <a:latin typeface="Courier New" pitchFamily="49" charset="0"/>
                <a:cs typeface="Courier New" pitchFamily="49" charset="0"/>
              </a:rPr>
              <a:t>" type="string" </a:t>
            </a:r>
            <a:r>
              <a:rPr lang="fr-FR" sz="527" i="1" dirty="0" err="1">
                <a:latin typeface="Courier New" pitchFamily="49" charset="0"/>
                <a:cs typeface="Courier New" pitchFamily="49" charset="0"/>
              </a:rPr>
              <a:t>maxOccurs</a:t>
            </a:r>
            <a:r>
              <a:rPr lang="fr-FR" sz="527" i="1" dirty="0">
                <a:latin typeface="Courier New" pitchFamily="49" charset="0"/>
                <a:cs typeface="Courier New" pitchFamily="49" charset="0"/>
              </a:rPr>
              <a:t>="1" </a:t>
            </a:r>
            <a:r>
              <a:rPr lang="fr-FR" sz="527" i="1" dirty="0" err="1">
                <a:latin typeface="Courier New" pitchFamily="49" charset="0"/>
                <a:cs typeface="Courier New" pitchFamily="49" charset="0"/>
              </a:rPr>
              <a:t>minOccurs</a:t>
            </a:r>
            <a:r>
              <a:rPr lang="fr-FR" sz="527" i="1" dirty="0">
                <a:latin typeface="Courier New" pitchFamily="49" charset="0"/>
                <a:cs typeface="Courier New" pitchFamily="49" charset="0"/>
              </a:rPr>
              <a:t>="1"&gt;&lt;/</a:t>
            </a:r>
            <a:r>
              <a:rPr lang="fr-FR" sz="527" i="1" dirty="0" err="1">
                <a:latin typeface="Courier New" pitchFamily="49" charset="0"/>
                <a:cs typeface="Courier New" pitchFamily="49" charset="0"/>
              </a:rPr>
              <a:t>element</a:t>
            </a:r>
            <a:r>
              <a:rPr lang="fr-FR" sz="527" i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  <a:defRPr/>
            </a:pPr>
            <a:r>
              <a:rPr lang="en-US" sz="527" dirty="0">
                <a:latin typeface="Courier New" pitchFamily="49" charset="0"/>
                <a:cs typeface="Courier New" pitchFamily="49" charset="0"/>
              </a:rPr>
              <a:t>                &lt;/sequence&gt;</a:t>
            </a:r>
          </a:p>
          <a:p>
            <a:pPr marL="0" indent="0">
              <a:buNone/>
              <a:defRPr/>
            </a:pPr>
            <a:r>
              <a:rPr lang="en-US" sz="527" dirty="0">
                <a:latin typeface="Courier New" pitchFamily="49" charset="0"/>
                <a:cs typeface="Courier New" pitchFamily="49" charset="0"/>
              </a:rPr>
              <a:t>            &lt;/extension&gt;</a:t>
            </a:r>
          </a:p>
          <a:p>
            <a:pPr marL="0" indent="0">
              <a:buNone/>
              <a:defRPr/>
            </a:pPr>
            <a:r>
              <a:rPr lang="en-US" sz="527" dirty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527" dirty="0" err="1">
                <a:latin typeface="Courier New" pitchFamily="49" charset="0"/>
                <a:cs typeface="Courier New" pitchFamily="49" charset="0"/>
              </a:rPr>
              <a:t>complexContent</a:t>
            </a:r>
            <a:r>
              <a:rPr lang="en-US" sz="527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  <a:defRPr/>
            </a:pPr>
            <a:r>
              <a:rPr lang="en-US" sz="527" dirty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527" dirty="0" err="1">
                <a:latin typeface="Courier New" pitchFamily="49" charset="0"/>
                <a:cs typeface="Courier New" pitchFamily="49" charset="0"/>
              </a:rPr>
              <a:t>complexType</a:t>
            </a:r>
            <a:r>
              <a:rPr lang="en-US" sz="527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  <a:defRPr/>
            </a:pPr>
            <a:r>
              <a:rPr lang="en-US" sz="527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527" dirty="0" err="1">
                <a:latin typeface="Courier New" pitchFamily="49" charset="0"/>
                <a:cs typeface="Courier New" pitchFamily="49" charset="0"/>
              </a:rPr>
              <a:t>complexType</a:t>
            </a:r>
            <a:r>
              <a:rPr lang="en-US" sz="527" dirty="0">
                <a:latin typeface="Courier New" pitchFamily="49" charset="0"/>
                <a:cs typeface="Courier New" pitchFamily="49" charset="0"/>
              </a:rPr>
              <a:t> name=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"Refinement"&gt;</a:t>
            </a:r>
          </a:p>
          <a:p>
            <a:pPr marL="0" indent="0">
              <a:buNone/>
              <a:defRPr/>
            </a:pPr>
            <a:r>
              <a:rPr lang="en-US" sz="527" dirty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527" dirty="0" err="1">
                <a:latin typeface="Courier New" pitchFamily="49" charset="0"/>
                <a:cs typeface="Courier New" pitchFamily="49" charset="0"/>
              </a:rPr>
              <a:t>complexContent</a:t>
            </a:r>
            <a:r>
              <a:rPr lang="en-US" sz="527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  <a:defRPr/>
            </a:pPr>
            <a:r>
              <a:rPr lang="en-US" sz="527" dirty="0">
                <a:latin typeface="Courier New" pitchFamily="49" charset="0"/>
                <a:cs typeface="Courier New" pitchFamily="49" charset="0"/>
              </a:rPr>
              <a:t>            &lt;extension base=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527" i="1" dirty="0" err="1">
                <a:latin typeface="Courier New" pitchFamily="49" charset="0"/>
                <a:cs typeface="Courier New" pitchFamily="49" charset="0"/>
              </a:rPr>
              <a:t>tns:Element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0" indent="0">
              <a:buNone/>
              <a:defRPr/>
            </a:pPr>
            <a:r>
              <a:rPr lang="en-US" sz="527" dirty="0">
                <a:latin typeface="Courier New" pitchFamily="49" charset="0"/>
                <a:cs typeface="Courier New" pitchFamily="49" charset="0"/>
              </a:rPr>
              <a:t>                &lt;sequence&gt;</a:t>
            </a:r>
          </a:p>
          <a:p>
            <a:pPr marL="0" indent="0">
              <a:buNone/>
              <a:defRPr/>
            </a:pPr>
            <a:r>
              <a:rPr lang="en-US" sz="527" dirty="0">
                <a:latin typeface="Courier New" pitchFamily="49" charset="0"/>
                <a:cs typeface="Courier New" pitchFamily="49" charset="0"/>
              </a:rPr>
              <a:t>                    &lt;element name=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"parent" type="string" </a:t>
            </a:r>
            <a:r>
              <a:rPr lang="en-US" sz="527" i="1" dirty="0" err="1">
                <a:latin typeface="Courier New" pitchFamily="49" charset="0"/>
                <a:cs typeface="Courier New" pitchFamily="49" charset="0"/>
              </a:rPr>
              <a:t>maxOccurs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="1" </a:t>
            </a:r>
            <a:r>
              <a:rPr lang="en-US" sz="527" i="1" dirty="0" err="1">
                <a:latin typeface="Courier New" pitchFamily="49" charset="0"/>
                <a:cs typeface="Courier New" pitchFamily="49" charset="0"/>
              </a:rPr>
              <a:t>minOccurs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="1"&gt;&lt;/element&gt;</a:t>
            </a:r>
          </a:p>
          <a:p>
            <a:pPr marL="0" indent="0">
              <a:buNone/>
              <a:defRPr/>
            </a:pPr>
            <a:r>
              <a:rPr lang="en-US" sz="527" dirty="0">
                <a:latin typeface="Courier New" pitchFamily="49" charset="0"/>
                <a:cs typeface="Courier New" pitchFamily="49" charset="0"/>
              </a:rPr>
              <a:t>                    &lt;element name=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"child" type="string" </a:t>
            </a:r>
            <a:r>
              <a:rPr lang="en-US" sz="527" i="1" dirty="0" err="1">
                <a:latin typeface="Courier New" pitchFamily="49" charset="0"/>
                <a:cs typeface="Courier New" pitchFamily="49" charset="0"/>
              </a:rPr>
              <a:t>maxOccurs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="1" </a:t>
            </a:r>
            <a:r>
              <a:rPr lang="en-US" sz="527" i="1" dirty="0" err="1">
                <a:latin typeface="Courier New" pitchFamily="49" charset="0"/>
                <a:cs typeface="Courier New" pitchFamily="49" charset="0"/>
              </a:rPr>
              <a:t>minOccurs</a:t>
            </a:r>
            <a:r>
              <a:rPr lang="en-US" sz="527" i="1" dirty="0">
                <a:latin typeface="Courier New" pitchFamily="49" charset="0"/>
                <a:cs typeface="Courier New" pitchFamily="49" charset="0"/>
              </a:rPr>
              <a:t>="1"&gt;&lt;/element&gt;</a:t>
            </a:r>
          </a:p>
          <a:p>
            <a:pPr marL="0" indent="0">
              <a:buNone/>
              <a:defRPr/>
            </a:pPr>
            <a:r>
              <a:rPr lang="en-US" sz="527" dirty="0">
                <a:latin typeface="Courier New" pitchFamily="49" charset="0"/>
                <a:cs typeface="Courier New" pitchFamily="49" charset="0"/>
              </a:rPr>
              <a:t>                &lt;/sequence&gt;</a:t>
            </a:r>
          </a:p>
          <a:p>
            <a:pPr marL="0" indent="0">
              <a:buNone/>
              <a:defRPr/>
            </a:pPr>
            <a:r>
              <a:rPr lang="en-US" sz="527" dirty="0">
                <a:latin typeface="Courier New" pitchFamily="49" charset="0"/>
                <a:cs typeface="Courier New" pitchFamily="49" charset="0"/>
              </a:rPr>
              <a:t>            &lt;/extension&gt;</a:t>
            </a:r>
          </a:p>
          <a:p>
            <a:pPr marL="0" indent="0">
              <a:buNone/>
              <a:defRPr/>
            </a:pPr>
            <a:r>
              <a:rPr lang="en-US" sz="527" dirty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527" dirty="0" err="1">
                <a:latin typeface="Courier New" pitchFamily="49" charset="0"/>
                <a:cs typeface="Courier New" pitchFamily="49" charset="0"/>
              </a:rPr>
              <a:t>complexContent</a:t>
            </a:r>
            <a:r>
              <a:rPr lang="en-US" sz="527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  <a:defRPr/>
            </a:pPr>
            <a:r>
              <a:rPr lang="en-US" sz="527" dirty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527" dirty="0" err="1">
                <a:latin typeface="Courier New" pitchFamily="49" charset="0"/>
                <a:cs typeface="Courier New" pitchFamily="49" charset="0"/>
              </a:rPr>
              <a:t>complexType</a:t>
            </a:r>
            <a:r>
              <a:rPr lang="en-US" sz="527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  <a:defRPr/>
            </a:pPr>
            <a:r>
              <a:rPr lang="en-US" sz="527" dirty="0">
                <a:latin typeface="Courier New" pitchFamily="49" charset="0"/>
                <a:cs typeface="Courier New" pitchFamily="49" charset="0"/>
              </a:rPr>
              <a:t>&lt;/schema&gt;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9A7ABF-C38E-4A11-84EF-D6194FC9B26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78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8"/>
          <p:cNvSpPr>
            <a:spLocks noGrp="1"/>
          </p:cNvSpPr>
          <p:nvPr>
            <p:ph type="title"/>
          </p:nvPr>
        </p:nvSpPr>
        <p:spPr>
          <a:xfrm>
            <a:off x="1413402" y="107156"/>
            <a:ext cx="6227620" cy="570942"/>
          </a:xfrm>
          <a:ln/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Topics</a:t>
            </a:r>
          </a:p>
        </p:txBody>
      </p:sp>
      <p:sp>
        <p:nvSpPr>
          <p:cNvPr id="10243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408379" y="766838"/>
            <a:ext cx="6227620" cy="390366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Motivation</a:t>
            </a:r>
          </a:p>
          <a:p>
            <a:pPr eaLnBrk="1" hangingPunct="1"/>
            <a:endParaRPr lang="en-US" dirty="0" smtClean="0">
              <a:solidFill>
                <a:schemeClr val="bg1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eaLnBrk="1" hangingPunct="1"/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Concept Representation Language</a:t>
            </a:r>
          </a:p>
          <a:p>
            <a:pPr eaLnBrk="1" hangingPunct="1"/>
            <a:endParaRPr lang="en-US" dirty="0" smtClean="0">
              <a:solidFill>
                <a:schemeClr val="bg1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eaLnBrk="1" hangingPunct="1"/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Foundation Concept Space and Graphic Representation</a:t>
            </a: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Orders-Shipments Example</a:t>
            </a: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Current Status and Future Plans</a:t>
            </a:r>
          </a:p>
        </p:txBody>
      </p:sp>
    </p:spTree>
    <p:extLst>
      <p:ext uri="{BB962C8B-B14F-4D97-AF65-F5344CB8AC3E}">
        <p14:creationId xmlns:p14="http://schemas.microsoft.com/office/powerpoint/2010/main" val="996806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8"/>
          <p:cNvSpPr>
            <a:spLocks noGrp="1"/>
          </p:cNvSpPr>
          <p:nvPr>
            <p:ph type="title"/>
          </p:nvPr>
        </p:nvSpPr>
        <p:spPr>
          <a:xfrm>
            <a:off x="360538" y="107157"/>
            <a:ext cx="8303811" cy="469892"/>
          </a:xfrm>
        </p:spPr>
        <p:txBody>
          <a:bodyPr/>
          <a:lstStyle/>
          <a:p>
            <a:r>
              <a:rPr lang="en-US" dirty="0"/>
              <a:t>Topics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0243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endParaRPr lang="en-US" dirty="0" smtClean="0"/>
          </a:p>
          <a:p>
            <a:r>
              <a:rPr lang="en-US" dirty="0" smtClean="0"/>
              <a:t>Concept Representation Language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Orders-Shipments Example</a:t>
            </a:r>
          </a:p>
          <a:p>
            <a:endParaRPr lang="en-US" dirty="0" smtClean="0"/>
          </a:p>
          <a:p>
            <a:r>
              <a:rPr lang="en-US" dirty="0" smtClean="0"/>
              <a:t>Current Status and Future Plans</a:t>
            </a:r>
          </a:p>
        </p:txBody>
      </p:sp>
    </p:spTree>
    <p:extLst>
      <p:ext uri="{BB962C8B-B14F-4D97-AF65-F5344CB8AC3E}">
        <p14:creationId xmlns:p14="http://schemas.microsoft.com/office/powerpoint/2010/main" val="1482668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413402" y="107156"/>
            <a:ext cx="6227620" cy="570942"/>
          </a:xfrm>
          <a:ln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Orders-Shipments Problem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08379" y="776883"/>
            <a:ext cx="6227620" cy="3903669"/>
          </a:xfrm>
        </p:spPr>
        <p:txBody>
          <a:bodyPr/>
          <a:lstStyle/>
          <a:p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C1A0A-C665-4755-A1FF-C0E155C1321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6869" name="Picture 4"/>
          <p:cNvSpPr>
            <a:spLocks noChangeAspect="1" noChangeArrowheads="1"/>
          </p:cNvSpPr>
          <p:nvPr/>
        </p:nvSpPr>
        <p:spPr bwMode="auto">
          <a:xfrm>
            <a:off x="2166846" y="1093330"/>
            <a:ext cx="4190814" cy="812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949"/>
          </a:p>
        </p:txBody>
      </p:sp>
      <p:pic>
        <p:nvPicPr>
          <p:cNvPr id="3687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244" y="2724113"/>
            <a:ext cx="946826" cy="1429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C747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691" y="2784388"/>
            <a:ext cx="1016310" cy="131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C747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72" name="TextBox 6"/>
          <p:cNvSpPr txBox="1">
            <a:spLocks noChangeArrowheads="1"/>
          </p:cNvSpPr>
          <p:nvPr/>
        </p:nvSpPr>
        <p:spPr bwMode="auto">
          <a:xfrm>
            <a:off x="1751615" y="4186628"/>
            <a:ext cx="1287532" cy="254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1pPr>
            <a:lvl2pPr marL="742950" indent="-285750" eaLnBrk="0" hangingPunct="0">
              <a:defRPr sz="4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2pPr>
            <a:lvl3pPr marL="1143000" indent="-228600" eaLnBrk="0" hangingPunct="0">
              <a:defRPr sz="4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3pPr>
            <a:lvl4pPr marL="1600200" indent="-228600" eaLnBrk="0" hangingPunct="0">
              <a:defRPr sz="4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4pPr>
            <a:lvl5pPr marL="2057400" indent="-228600" eaLnBrk="0" hangingPunct="0">
              <a:defRPr sz="4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9pPr>
          </a:lstStyle>
          <a:p>
            <a:pPr eaLnBrk="1" hangingPunct="1"/>
            <a:r>
              <a:rPr lang="en-US" sz="1055"/>
              <a:t>Order-centric XML</a:t>
            </a:r>
          </a:p>
        </p:txBody>
      </p:sp>
      <p:sp>
        <p:nvSpPr>
          <p:cNvPr id="36873" name="TextBox 9"/>
          <p:cNvSpPr txBox="1">
            <a:spLocks noChangeArrowheads="1"/>
          </p:cNvSpPr>
          <p:nvPr/>
        </p:nvSpPr>
        <p:spPr bwMode="auto">
          <a:xfrm>
            <a:off x="5698815" y="4163188"/>
            <a:ext cx="1511952" cy="254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1pPr>
            <a:lvl2pPr marL="742950" indent="-285750" eaLnBrk="0" hangingPunct="0">
              <a:defRPr sz="4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2pPr>
            <a:lvl3pPr marL="1143000" indent="-228600" eaLnBrk="0" hangingPunct="0">
              <a:defRPr sz="4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3pPr>
            <a:lvl4pPr marL="1600200" indent="-228600" eaLnBrk="0" hangingPunct="0">
              <a:defRPr sz="4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4pPr>
            <a:lvl5pPr marL="2057400" indent="-228600" eaLnBrk="0" hangingPunct="0">
              <a:defRPr sz="4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9pPr>
          </a:lstStyle>
          <a:p>
            <a:pPr eaLnBrk="1" hangingPunct="1"/>
            <a:r>
              <a:rPr lang="en-US" sz="1055"/>
              <a:t>Shipment-centric XML</a:t>
            </a:r>
          </a:p>
        </p:txBody>
      </p:sp>
      <p:sp>
        <p:nvSpPr>
          <p:cNvPr id="36874" name="TextBox 10"/>
          <p:cNvSpPr txBox="1">
            <a:spLocks noChangeArrowheads="1"/>
          </p:cNvSpPr>
          <p:nvPr/>
        </p:nvSpPr>
        <p:spPr bwMode="auto">
          <a:xfrm>
            <a:off x="3366601" y="1906210"/>
            <a:ext cx="1778051" cy="254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1pPr>
            <a:lvl2pPr marL="742950" indent="-285750" eaLnBrk="0" hangingPunct="0">
              <a:defRPr sz="4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2pPr>
            <a:lvl3pPr marL="1143000" indent="-228600" eaLnBrk="0" hangingPunct="0">
              <a:defRPr sz="4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3pPr>
            <a:lvl4pPr marL="1600200" indent="-228600" eaLnBrk="0" hangingPunct="0">
              <a:defRPr sz="4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4pPr>
            <a:lvl5pPr marL="2057400" indent="-228600" eaLnBrk="0" hangingPunct="0">
              <a:defRPr sz="4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414141"/>
                </a:solidFill>
                <a:latin typeface="Gill Sans Light" charset="0"/>
                <a:ea typeface="ヒラギノ角ゴ ProN W3" charset="-128"/>
                <a:sym typeface="Gill Sans Light" charset="0"/>
              </a:defRPr>
            </a:lvl9pPr>
          </a:lstStyle>
          <a:p>
            <a:pPr eaLnBrk="1" hangingPunct="1"/>
            <a:r>
              <a:rPr lang="en-US" sz="1055" dirty="0"/>
              <a:t>Conceptual Domain Model</a:t>
            </a:r>
          </a:p>
        </p:txBody>
      </p:sp>
      <p:pic>
        <p:nvPicPr>
          <p:cNvPr id="36875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846" y="1177749"/>
            <a:ext cx="4253590" cy="727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C747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3384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413402" y="107156"/>
            <a:ext cx="6227620" cy="570942"/>
          </a:xfrm>
          <a:ln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Orders-Shipments Solution Structure</a:t>
            </a:r>
          </a:p>
        </p:txBody>
      </p:sp>
      <p:sp>
        <p:nvSpPr>
          <p:cNvPr id="3789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08379" y="776883"/>
            <a:ext cx="6227620" cy="3903669"/>
          </a:xfrm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320598-9382-4441-8DA1-0213C35FED3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3789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332" y="761814"/>
            <a:ext cx="6179902" cy="3911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C747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348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413402" y="107156"/>
            <a:ext cx="6227620" cy="570942"/>
          </a:xfrm>
          <a:ln/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Orders LIM-CDM Mapping</a:t>
            </a:r>
          </a:p>
        </p:txBody>
      </p:sp>
      <p:sp>
        <p:nvSpPr>
          <p:cNvPr id="3891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08379" y="776883"/>
            <a:ext cx="6227620" cy="3903669"/>
          </a:xfrm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59650DB-E888-4C6D-8D85-C8CDFEE444D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02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371" y="956564"/>
            <a:ext cx="4187553" cy="3586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C747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9352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3616" y="776882"/>
            <a:ext cx="8303494" cy="4082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Concept Representation Language implemented</a:t>
            </a:r>
          </a:p>
          <a:p>
            <a:pPr lvl="1"/>
            <a:r>
              <a:rPr lang="en-US" dirty="0" err="1" smtClean="0"/>
              <a:t>ecore</a:t>
            </a:r>
            <a:r>
              <a:rPr lang="en-US" dirty="0" smtClean="0"/>
              <a:t>, XML, round-trip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XML Schema – PDS import/export implemented</a:t>
            </a:r>
          </a:p>
          <a:p>
            <a:pPr lvl="1"/>
            <a:r>
              <a:rPr lang="en-US" dirty="0" smtClean="0"/>
              <a:t>Tested with XMLSchema.xsd, schema-for-xslt20.xsd, OrdersPDS.xsd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Graphic editor built out of </a:t>
            </a:r>
            <a:r>
              <a:rPr lang="en-US" strike="sngStrike" dirty="0" err="1" smtClean="0"/>
              <a:t>MagicDraw</a:t>
            </a:r>
            <a:r>
              <a:rPr lang="en-US" dirty="0" smtClean="0"/>
              <a:t> EMF, GMF</a:t>
            </a:r>
          </a:p>
          <a:p>
            <a:pPr lvl="1"/>
            <a:r>
              <a:rPr lang="en-US" dirty="0" smtClean="0"/>
              <a:t>Create and edit concept spaces</a:t>
            </a:r>
          </a:p>
          <a:p>
            <a:pPr lvl="1"/>
            <a:r>
              <a:rPr lang="en-US" dirty="0" smtClean="0"/>
              <a:t>Load, store Concept Spaces</a:t>
            </a:r>
          </a:p>
          <a:p>
            <a:pPr lvl="1"/>
            <a:r>
              <a:rPr lang="en-US" dirty="0" smtClean="0"/>
              <a:t>Import/export XML schema</a:t>
            </a:r>
          </a:p>
          <a:p>
            <a:pPr lvl="1"/>
            <a:r>
              <a:rPr lang="en-US" strike="sngStrike" dirty="0" smtClean="0"/>
              <a:t>Cannot display elements owned by relations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6F9002-5CA3-48AE-B71A-3626FE21B9A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05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Implement patterns</a:t>
            </a:r>
          </a:p>
          <a:p>
            <a:pPr lvl="1"/>
            <a:r>
              <a:rPr lang="en-US" dirty="0" smtClean="0"/>
              <a:t>Mapping definitions used to synthesize target namespaces</a:t>
            </a:r>
          </a:p>
          <a:p>
            <a:pPr lvl="1"/>
            <a:endParaRPr lang="en-US" dirty="0"/>
          </a:p>
          <a:p>
            <a:r>
              <a:rPr lang="en-US" dirty="0" smtClean="0"/>
              <a:t>Use patterns to generate LIM-LIM mapping from LIM-CDM-LIM mapping</a:t>
            </a:r>
          </a:p>
          <a:p>
            <a:endParaRPr lang="en-US" dirty="0"/>
          </a:p>
          <a:p>
            <a:r>
              <a:rPr lang="en-US" dirty="0" smtClean="0"/>
              <a:t>Use patterns to generate XSLT (PDS-PDS mapping) from LIM-LIM mapping</a:t>
            </a:r>
          </a:p>
          <a:p>
            <a:endParaRPr lang="en-US" dirty="0"/>
          </a:p>
          <a:p>
            <a:r>
              <a:rPr lang="en-US" dirty="0" smtClean="0"/>
              <a:t>Implement Eclipse editor capable of representing full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6F9002-5CA3-48AE-B71A-3626FE21B9A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42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Mapping Concept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3616" y="776883"/>
            <a:ext cx="4564613" cy="390366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Design step 1: identify pattern of concepts to be recognized and the pattern of target concepts to be generated</a:t>
            </a:r>
          </a:p>
          <a:p>
            <a:r>
              <a:rPr lang="en-US" dirty="0" smtClean="0"/>
              <a:t>Design step 2: define a set of mappings between concepts</a:t>
            </a:r>
          </a:p>
          <a:p>
            <a:r>
              <a:rPr lang="en-US" dirty="0" smtClean="0"/>
              <a:t>Execution Step </a:t>
            </a:r>
            <a:r>
              <a:rPr lang="en-US" dirty="0"/>
              <a:t>1</a:t>
            </a:r>
            <a:r>
              <a:rPr lang="en-US" dirty="0" smtClean="0"/>
              <a:t>: algorithmically identify refinements of the pattern to be recognized</a:t>
            </a:r>
          </a:p>
          <a:p>
            <a:r>
              <a:rPr lang="en-US" dirty="0" smtClean="0"/>
              <a:t>Execution step 2: generate corresponding refinements of the target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6F9002-5CA3-48AE-B71A-3626FE21B9A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229" y="912424"/>
            <a:ext cx="3316776" cy="2269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5220688" y="912424"/>
            <a:ext cx="970922" cy="22690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9"/>
          </a:p>
        </p:txBody>
      </p:sp>
      <p:sp>
        <p:nvSpPr>
          <p:cNvPr id="8" name="Oval 7"/>
          <p:cNvSpPr/>
          <p:nvPr/>
        </p:nvSpPr>
        <p:spPr>
          <a:xfrm>
            <a:off x="7027156" y="810585"/>
            <a:ext cx="970922" cy="22690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9"/>
          </a:p>
        </p:txBody>
      </p:sp>
      <p:sp>
        <p:nvSpPr>
          <p:cNvPr id="9" name="Line Callout 1 8"/>
          <p:cNvSpPr/>
          <p:nvPr/>
        </p:nvSpPr>
        <p:spPr>
          <a:xfrm>
            <a:off x="5346034" y="3828112"/>
            <a:ext cx="1000404" cy="510236"/>
          </a:xfrm>
          <a:prstGeom prst="borderCallout1">
            <a:avLst>
              <a:gd name="adj1" fmla="val -382"/>
              <a:gd name="adj2" fmla="val 47588"/>
              <a:gd name="adj3" fmla="val -128332"/>
              <a:gd name="adj4" fmla="val 3446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5" dirty="0">
                <a:solidFill>
                  <a:schemeClr val="tx1"/>
                </a:solidFill>
              </a:rPr>
              <a:t>Recognize refinements of this pattern 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6774243" y="3494325"/>
            <a:ext cx="1476747" cy="334863"/>
          </a:xfrm>
          <a:prstGeom prst="borderCallout1">
            <a:avLst>
              <a:gd name="adj1" fmla="val -4686"/>
              <a:gd name="adj2" fmla="val 54652"/>
              <a:gd name="adj3" fmla="val -119074"/>
              <a:gd name="adj4" fmla="val 5118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5" dirty="0">
                <a:solidFill>
                  <a:schemeClr val="tx1"/>
                </a:solidFill>
              </a:rPr>
              <a:t>Generate refinements of this pattern</a:t>
            </a:r>
          </a:p>
        </p:txBody>
      </p:sp>
    </p:spTree>
    <p:extLst>
      <p:ext uri="{BB962C8B-B14F-4D97-AF65-F5344CB8AC3E}">
        <p14:creationId xmlns:p14="http://schemas.microsoft.com/office/powerpoint/2010/main" val="4091878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3616" y="776882"/>
            <a:ext cx="8303494" cy="4082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Multiple models are an inescapable reality</a:t>
            </a:r>
          </a:p>
          <a:p>
            <a:pPr lvl="1"/>
            <a:r>
              <a:rPr lang="en-US" dirty="0" smtClean="0"/>
              <a:t>Different levels of abstraction</a:t>
            </a:r>
          </a:p>
          <a:p>
            <a:pPr lvl="1"/>
            <a:r>
              <a:rPr lang="en-US" dirty="0" smtClean="0"/>
              <a:t>Different semantics</a:t>
            </a:r>
          </a:p>
          <a:p>
            <a:pPr lvl="1"/>
            <a:endParaRPr lang="en-US" dirty="0"/>
          </a:p>
          <a:p>
            <a:r>
              <a:rPr lang="en-US" dirty="0" smtClean="0"/>
              <a:t>A uniform approach is needed to deal with this situation</a:t>
            </a:r>
          </a:p>
          <a:p>
            <a:pPr lvl="1"/>
            <a:r>
              <a:rPr lang="en-US" dirty="0" smtClean="0"/>
              <a:t>Represent various models and the mappings between them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Concept Representation Language (CRL)</a:t>
            </a:r>
          </a:p>
          <a:p>
            <a:pPr lvl="1"/>
            <a:r>
              <a:rPr lang="en-US" dirty="0" smtClean="0"/>
              <a:t>Goal: simplest possible set of concepts capable of representing </a:t>
            </a:r>
            <a:r>
              <a:rPr lang="en-US" i="1" dirty="0" smtClean="0"/>
              <a:t>all</a:t>
            </a:r>
            <a:r>
              <a:rPr lang="en-US" dirty="0" smtClean="0"/>
              <a:t> models and mappings</a:t>
            </a:r>
          </a:p>
          <a:p>
            <a:pPr lvl="2"/>
            <a:r>
              <a:rPr lang="en-US" dirty="0" smtClean="0"/>
              <a:t>Element, Reference, Constraint, Context, Refinement</a:t>
            </a:r>
          </a:p>
          <a:p>
            <a:pPr lvl="1"/>
            <a:r>
              <a:rPr lang="en-US" dirty="0" smtClean="0"/>
              <a:t>Claim: if it can be written down, it can be represented in CRL</a:t>
            </a:r>
          </a:p>
          <a:p>
            <a:pPr lvl="2"/>
            <a:r>
              <a:rPr lang="en-US" dirty="0" smtClean="0"/>
              <a:t>Both models and mappings</a:t>
            </a:r>
          </a:p>
          <a:p>
            <a:pPr lvl="1"/>
            <a:endParaRPr lang="en-US" dirty="0"/>
          </a:p>
          <a:p>
            <a:r>
              <a:rPr lang="en-US" dirty="0" smtClean="0"/>
              <a:t>An invitation – help me beat it up!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6F9002-5CA3-48AE-B71A-3626FE21B9A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4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Languages of the SIMF World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SIMF Models - CDM, LIM, PDS</a:t>
            </a:r>
          </a:p>
          <a:p>
            <a:pPr lvl="1"/>
            <a:r>
              <a:rPr lang="en-US" dirty="0" smtClean="0"/>
              <a:t>Schema Languages – XSD, RDBMS, XSLT, COBOL Copy Book</a:t>
            </a:r>
          </a:p>
          <a:p>
            <a:r>
              <a:rPr lang="en-US" dirty="0" smtClean="0"/>
              <a:t>Mappings</a:t>
            </a:r>
            <a:endParaRPr lang="en-US" dirty="0"/>
          </a:p>
          <a:p>
            <a:pPr lvl="1"/>
            <a:r>
              <a:rPr lang="en-US" b="1" dirty="0"/>
              <a:t>  </a:t>
            </a:r>
            <a:r>
              <a:rPr lang="en-US" dirty="0" smtClean="0"/>
              <a:t>CDM-CDM, CDM-LIM, LIM-PDS (one </a:t>
            </a:r>
            <a:r>
              <a:rPr lang="en-US" dirty="0"/>
              <a:t>for each target </a:t>
            </a:r>
            <a:r>
              <a:rPr lang="en-US" dirty="0" smtClean="0"/>
              <a:t>schema)</a:t>
            </a:r>
            <a:endParaRPr lang="en-US" dirty="0"/>
          </a:p>
          <a:p>
            <a:pPr lvl="1"/>
            <a:r>
              <a:rPr lang="en-US" b="1" dirty="0"/>
              <a:t>  </a:t>
            </a:r>
            <a:r>
              <a:rPr lang="en-US" dirty="0"/>
              <a:t>XSD - PDS (generic</a:t>
            </a:r>
            <a:r>
              <a:rPr lang="en-US" dirty="0" smtClean="0"/>
              <a:t>), XSLT-PDS</a:t>
            </a:r>
            <a:endParaRPr lang="en-US" b="1" dirty="0"/>
          </a:p>
          <a:p>
            <a:r>
              <a:rPr lang="en-US" dirty="0"/>
              <a:t>Mappings Between Mappings</a:t>
            </a:r>
          </a:p>
          <a:p>
            <a:pPr lvl="1"/>
            <a:r>
              <a:rPr lang="en-US" dirty="0" smtClean="0"/>
              <a:t>PDS-LIM-CDM-LIM-PDS </a:t>
            </a:r>
            <a:r>
              <a:rPr lang="en-US" dirty="0"/>
              <a:t>=&gt; PDS-PDS (for XSLT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6F9002-5CA3-48AE-B71A-3626FE21B9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0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Too </a:t>
            </a:r>
            <a:r>
              <a:rPr lang="en-US" dirty="0"/>
              <a:t>many languages!</a:t>
            </a:r>
          </a:p>
          <a:p>
            <a:pPr lvl="1"/>
            <a:r>
              <a:rPr lang="en-US" dirty="0" smtClean="0"/>
              <a:t>Learning </a:t>
            </a:r>
            <a:r>
              <a:rPr lang="en-US" dirty="0"/>
              <a:t>curve too severe for </a:t>
            </a:r>
            <a:r>
              <a:rPr lang="en-US" dirty="0" smtClean="0"/>
              <a:t>SIMF casual use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Mapping problem becomes exponentially complex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There </a:t>
            </a:r>
            <a:r>
              <a:rPr lang="en-US" dirty="0">
                <a:latin typeface="Arial" charset="0"/>
                <a:cs typeface="Arial" charset="0"/>
              </a:rPr>
              <a:t>must be a better way…</a:t>
            </a:r>
          </a:p>
          <a:p>
            <a:pPr lvl="2"/>
            <a:endParaRPr lang="en-US" dirty="0"/>
          </a:p>
          <a:p>
            <a:r>
              <a:rPr lang="en-US" dirty="0" smtClean="0"/>
              <a:t>Need </a:t>
            </a:r>
            <a:r>
              <a:rPr lang="en-US" dirty="0"/>
              <a:t>a uniform approach (meta-model) for </a:t>
            </a:r>
            <a:r>
              <a:rPr lang="en-US" i="1" dirty="0"/>
              <a:t>all</a:t>
            </a:r>
            <a:r>
              <a:rPr lang="en-US" dirty="0"/>
              <a:t> these representations and mappings</a:t>
            </a:r>
            <a:endParaRPr lang="en-US" b="1" dirty="0"/>
          </a:p>
          <a:p>
            <a:pPr lvl="1"/>
            <a:r>
              <a:rPr lang="en-US" dirty="0" smtClean="0"/>
              <a:t>Must be simple!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6F9002-5CA3-48AE-B71A-3626FE21B9A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Existing Models?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Relations are not first-class elements!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6F9002-5CA3-48AE-B71A-3626FE21B9A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3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413402" y="107156"/>
            <a:ext cx="7492460" cy="570942"/>
          </a:xfrm>
          <a:ln/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UML Core Abstractions Get Close...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3059" y="847904"/>
            <a:ext cx="3385562" cy="3903669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… but their instantiable refinements lose capabilities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e.g. instantiable relationships cannot own other elements</a:t>
            </a:r>
          </a:p>
        </p:txBody>
      </p:sp>
      <p:pic>
        <p:nvPicPr>
          <p:cNvPr id="1229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584" y="847904"/>
            <a:ext cx="4884278" cy="3934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C747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878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RDF Gets Close…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… but triples have no identity</a:t>
            </a:r>
          </a:p>
          <a:p>
            <a:pPr lvl="1"/>
            <a:r>
              <a:rPr lang="en-US" dirty="0" smtClean="0"/>
              <a:t>Necessary to establish mappings between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6AF87D-FFE1-4101-93EC-3FB492A5D5D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3317" name="Picture 4" descr="image of the RDF triple comprising (subject, predicate, object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117" y="2633770"/>
            <a:ext cx="3595595" cy="717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20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Analogy Problem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3616" y="776883"/>
            <a:ext cx="4227262" cy="3903668"/>
          </a:xfrm>
        </p:spPr>
        <p:txBody>
          <a:bodyPr/>
          <a:lstStyle/>
          <a:p>
            <a:r>
              <a:rPr lang="en-US" dirty="0" smtClean="0"/>
              <a:t>Central to the SIMF objectives</a:t>
            </a:r>
          </a:p>
          <a:p>
            <a:endParaRPr lang="en-US" dirty="0" smtClean="0"/>
          </a:p>
          <a:p>
            <a:r>
              <a:rPr lang="en-US" dirty="0" smtClean="0"/>
              <a:t>Solution requires that relations be treated as first-class citizens</a:t>
            </a:r>
          </a:p>
        </p:txBody>
      </p:sp>
      <p:sp>
        <p:nvSpPr>
          <p:cNvPr id="11268" name="Picture 3"/>
          <p:cNvSpPr>
            <a:spLocks noChangeAspect="1" noChangeArrowheads="1"/>
          </p:cNvSpPr>
          <p:nvPr/>
        </p:nvSpPr>
        <p:spPr bwMode="auto">
          <a:xfrm>
            <a:off x="2298280" y="1506049"/>
            <a:ext cx="4476285" cy="3149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949"/>
          </a:p>
        </p:txBody>
      </p:sp>
      <p:pic>
        <p:nvPicPr>
          <p:cNvPr id="1126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878" y="1207431"/>
            <a:ext cx="4231967" cy="267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C747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664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8"/>
          <p:cNvSpPr>
            <a:spLocks noGrp="1"/>
          </p:cNvSpPr>
          <p:nvPr>
            <p:ph type="title"/>
          </p:nvPr>
        </p:nvSpPr>
        <p:spPr>
          <a:xfrm>
            <a:off x="1413402" y="107156"/>
            <a:ext cx="6227620" cy="570942"/>
          </a:xfrm>
          <a:ln/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Topics</a:t>
            </a:r>
          </a:p>
        </p:txBody>
      </p:sp>
      <p:sp>
        <p:nvSpPr>
          <p:cNvPr id="10243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408379" y="766838"/>
            <a:ext cx="6227620" cy="390366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Motivation</a:t>
            </a: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Concept Representation Language</a:t>
            </a: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Foundation Concept Space and Graphic Representation</a:t>
            </a:r>
          </a:p>
          <a:p>
            <a:pPr eaLnBrk="1" hangingPunct="1"/>
            <a:endParaRPr lang="en-US" dirty="0" smtClean="0">
              <a:solidFill>
                <a:schemeClr val="bg1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eaLnBrk="1" hangingPunct="1"/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Orders-Shipments Example</a:t>
            </a:r>
          </a:p>
          <a:p>
            <a:pPr eaLnBrk="1" hangingPunct="1"/>
            <a:endParaRPr lang="en-US" dirty="0" smtClean="0">
              <a:solidFill>
                <a:schemeClr val="bg1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eaLnBrk="1" hangingPunct="1"/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Current Status and Future Plans</a:t>
            </a:r>
          </a:p>
        </p:txBody>
      </p:sp>
    </p:spTree>
    <p:extLst>
      <p:ext uri="{BB962C8B-B14F-4D97-AF65-F5344CB8AC3E}">
        <p14:creationId xmlns:p14="http://schemas.microsoft.com/office/powerpoint/2010/main" val="1436099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BCO Theme">
  <a:themeElements>
    <a:clrScheme name="TIBCO">
      <a:dk1>
        <a:sysClr val="windowText" lastClr="000000"/>
      </a:dk1>
      <a:lt1>
        <a:sysClr val="window" lastClr="FFFFFF"/>
      </a:lt1>
      <a:dk2>
        <a:srgbClr val="1388D8"/>
      </a:dk2>
      <a:lt2>
        <a:srgbClr val="EEECE1"/>
      </a:lt2>
      <a:accent1>
        <a:srgbClr val="1388D8"/>
      </a:accent1>
      <a:accent2>
        <a:srgbClr val="B51783"/>
      </a:accent2>
      <a:accent3>
        <a:srgbClr val="FF671B"/>
      </a:accent3>
      <a:accent4>
        <a:srgbClr val="CF0A2C"/>
      </a:accent4>
      <a:accent5>
        <a:srgbClr val="00B3E3"/>
      </a:accent5>
      <a:accent6>
        <a:srgbClr val="9C9EA1"/>
      </a:accent6>
      <a:hlink>
        <a:srgbClr val="1388D8"/>
      </a:hlink>
      <a:folHlink>
        <a:srgbClr val="B5178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18474</TotalTime>
  <Words>1142</Words>
  <Application>Microsoft Office PowerPoint</Application>
  <PresentationFormat>On-screen Show (16:9)</PresentationFormat>
  <Paragraphs>210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Courier New</vt:lpstr>
      <vt:lpstr>Gill Sans Light</vt:lpstr>
      <vt:lpstr>Gotham Light</vt:lpstr>
      <vt:lpstr>Helvetica</vt:lpstr>
      <vt:lpstr>ヒラギノ角ゴ ProN W3</vt:lpstr>
      <vt:lpstr>TIBCO Theme</vt:lpstr>
      <vt:lpstr>PowerPoint Presentation</vt:lpstr>
      <vt:lpstr>Topics</vt:lpstr>
      <vt:lpstr>The Languages of the SIMF World</vt:lpstr>
      <vt:lpstr>Conclusions </vt:lpstr>
      <vt:lpstr>What’s Wrong with Existing Models?</vt:lpstr>
      <vt:lpstr>UML Core Abstractions Get Close...</vt:lpstr>
      <vt:lpstr>RDF Gets Close…</vt:lpstr>
      <vt:lpstr>The Analogy Problem</vt:lpstr>
      <vt:lpstr>Topics</vt:lpstr>
      <vt:lpstr>Element</vt:lpstr>
      <vt:lpstr>Reference</vt:lpstr>
      <vt:lpstr>Owned Elements (the Context relation)</vt:lpstr>
      <vt:lpstr>An Example: Triple</vt:lpstr>
      <vt:lpstr>Refinement</vt:lpstr>
      <vt:lpstr>Refinement Graphic Notation</vt:lpstr>
      <vt:lpstr>Constraint</vt:lpstr>
      <vt:lpstr>The Full Concept Representation Language</vt:lpstr>
      <vt:lpstr>Stored Representation</vt:lpstr>
      <vt:lpstr>Topics</vt:lpstr>
      <vt:lpstr>Orders-Shipments Problem</vt:lpstr>
      <vt:lpstr>Orders-Shipments Solution Structure</vt:lpstr>
      <vt:lpstr>Orders LIM-CDM Mapping</vt:lpstr>
      <vt:lpstr>Current Status</vt:lpstr>
      <vt:lpstr>Future Plans</vt:lpstr>
      <vt:lpstr>Pattern Mapping Concept</vt:lpstr>
      <vt:lpstr>Summary</vt:lpstr>
    </vt:vector>
  </TitlesOfParts>
  <Company>TIBCO Software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TIBCO Software</dc:creator>
  <cp:lastModifiedBy>Paul C. Brown</cp:lastModifiedBy>
  <cp:revision>152</cp:revision>
  <dcterms:created xsi:type="dcterms:W3CDTF">2013-12-04T18:38:51Z</dcterms:created>
  <dcterms:modified xsi:type="dcterms:W3CDTF">2014-03-25T21:10:40Z</dcterms:modified>
</cp:coreProperties>
</file>