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8"/>
  </p:notesMasterIdLst>
  <p:handoutMasterIdLst>
    <p:handoutMasterId r:id="rId49"/>
  </p:handoutMasterIdLst>
  <p:sldIdLst>
    <p:sldId id="256" r:id="rId2"/>
    <p:sldId id="348" r:id="rId3"/>
    <p:sldId id="404" r:id="rId4"/>
    <p:sldId id="354" r:id="rId5"/>
    <p:sldId id="408" r:id="rId6"/>
    <p:sldId id="409" r:id="rId7"/>
    <p:sldId id="278" r:id="rId8"/>
    <p:sldId id="401" r:id="rId9"/>
    <p:sldId id="280" r:id="rId10"/>
    <p:sldId id="334" r:id="rId11"/>
    <p:sldId id="373" r:id="rId12"/>
    <p:sldId id="353" r:id="rId13"/>
    <p:sldId id="282" r:id="rId14"/>
    <p:sldId id="325" r:id="rId15"/>
    <p:sldId id="320" r:id="rId16"/>
    <p:sldId id="300" r:id="rId17"/>
    <p:sldId id="399" r:id="rId18"/>
    <p:sldId id="400" r:id="rId19"/>
    <p:sldId id="355" r:id="rId20"/>
    <p:sldId id="356" r:id="rId21"/>
    <p:sldId id="357" r:id="rId22"/>
    <p:sldId id="358" r:id="rId23"/>
    <p:sldId id="410" r:id="rId24"/>
    <p:sldId id="374" r:id="rId25"/>
    <p:sldId id="375" r:id="rId26"/>
    <p:sldId id="376" r:id="rId27"/>
    <p:sldId id="384" r:id="rId28"/>
    <p:sldId id="398" r:id="rId29"/>
    <p:sldId id="407" r:id="rId30"/>
    <p:sldId id="387" r:id="rId31"/>
    <p:sldId id="378" r:id="rId32"/>
    <p:sldId id="385" r:id="rId33"/>
    <p:sldId id="386" r:id="rId34"/>
    <p:sldId id="380" r:id="rId35"/>
    <p:sldId id="388" r:id="rId36"/>
    <p:sldId id="389" r:id="rId37"/>
    <p:sldId id="372" r:id="rId38"/>
    <p:sldId id="395" r:id="rId39"/>
    <p:sldId id="394" r:id="rId40"/>
    <p:sldId id="381" r:id="rId41"/>
    <p:sldId id="396" r:id="rId42"/>
    <p:sldId id="392" r:id="rId43"/>
    <p:sldId id="393" r:id="rId44"/>
    <p:sldId id="382" r:id="rId45"/>
    <p:sldId id="391" r:id="rId46"/>
    <p:sldId id="343" r:id="rId47"/>
  </p:sldIdLst>
  <p:sldSz cx="9144000" cy="6858000" type="screen4x3"/>
  <p:notesSz cx="6954838" cy="9240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403" autoAdjust="0"/>
  </p:normalViewPr>
  <p:slideViewPr>
    <p:cSldViewPr>
      <p:cViewPr varScale="1">
        <p:scale>
          <a:sx n="69" d="100"/>
          <a:sy n="69" d="100"/>
        </p:scale>
        <p:origin x="-324" y="-102"/>
      </p:cViewPr>
      <p:guideLst>
        <p:guide orient="horz" pos="2160"/>
        <p:guide pos="2880"/>
      </p:guideLst>
    </p:cSldViewPr>
  </p:slideViewPr>
  <p:notesTextViewPr>
    <p:cViewPr>
      <p:scale>
        <a:sx n="1" d="1"/>
        <a:sy n="1" d="1"/>
      </p:scale>
      <p:origin x="0" y="0"/>
    </p:cViewPr>
  </p:notesTextViewPr>
  <p:sorterViewPr>
    <p:cViewPr>
      <p:scale>
        <a:sx n="100" d="100"/>
        <a:sy n="100" d="100"/>
      </p:scale>
      <p:origin x="0" y="36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2042"/>
          </a:xfrm>
          <a:prstGeom prst="rect">
            <a:avLst/>
          </a:prstGeom>
        </p:spPr>
        <p:txBody>
          <a:bodyPr vert="horz" lIns="92546" tIns="46273" rIns="92546" bIns="46273" rtlCol="0"/>
          <a:lstStyle>
            <a:lvl1pPr algn="r">
              <a:defRPr sz="1200"/>
            </a:lvl1pPr>
          </a:lstStyle>
          <a:p>
            <a:fld id="{38E3837F-7B40-4B98-90A9-C161BB7B8FD2}" type="datetimeFigureOut">
              <a:rPr lang="en-US" smtClean="0"/>
              <a:t>4/2/2015</a:t>
            </a:fld>
            <a:endParaRPr lang="en-US"/>
          </a:p>
        </p:txBody>
      </p:sp>
      <p:sp>
        <p:nvSpPr>
          <p:cNvPr id="4" name="Footer Placeholder 3"/>
          <p:cNvSpPr>
            <a:spLocks noGrp="1"/>
          </p:cNvSpPr>
          <p:nvPr>
            <p:ph type="ftr" sz="quarter" idx="2"/>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777192"/>
            <a:ext cx="3013763" cy="462042"/>
          </a:xfrm>
          <a:prstGeom prst="rect">
            <a:avLst/>
          </a:prstGeom>
        </p:spPr>
        <p:txBody>
          <a:bodyPr vert="horz" lIns="92546" tIns="46273" rIns="92546" bIns="46273" rtlCol="0" anchor="b"/>
          <a:lstStyle>
            <a:lvl1pPr algn="r">
              <a:defRPr sz="1200"/>
            </a:lvl1pPr>
          </a:lstStyle>
          <a:p>
            <a:fld id="{6E81D9D3-C08A-410E-9479-D614C918880A}" type="slidenum">
              <a:rPr lang="en-US" smtClean="0"/>
              <a:t>‹#›</a:t>
            </a:fld>
            <a:endParaRPr lang="en-US"/>
          </a:p>
        </p:txBody>
      </p:sp>
    </p:spTree>
    <p:extLst>
      <p:ext uri="{BB962C8B-B14F-4D97-AF65-F5344CB8AC3E}">
        <p14:creationId xmlns:p14="http://schemas.microsoft.com/office/powerpoint/2010/main" val="4130886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idx="1"/>
          </p:nvPr>
        </p:nvSpPr>
        <p:spPr>
          <a:xfrm>
            <a:off x="3939466" y="0"/>
            <a:ext cx="3013763" cy="462042"/>
          </a:xfrm>
          <a:prstGeom prst="rect">
            <a:avLst/>
          </a:prstGeom>
        </p:spPr>
        <p:txBody>
          <a:bodyPr vert="horz" lIns="92546" tIns="46273" rIns="92546" bIns="46273" rtlCol="0"/>
          <a:lstStyle>
            <a:lvl1pPr algn="r">
              <a:defRPr sz="1200"/>
            </a:lvl1pPr>
          </a:lstStyle>
          <a:p>
            <a:fld id="{C40E5A84-7D87-452D-8FE3-23F521AC3943}" type="datetimeFigureOut">
              <a:rPr lang="en-US" smtClean="0"/>
              <a:t>4/2/2015</a:t>
            </a:fld>
            <a:endParaRPr lang="en-US"/>
          </a:p>
        </p:txBody>
      </p:sp>
      <p:sp>
        <p:nvSpPr>
          <p:cNvPr id="4" name="Slide Image Placeholder 3"/>
          <p:cNvSpPr>
            <a:spLocks noGrp="1" noRot="1" noChangeAspect="1"/>
          </p:cNvSpPr>
          <p:nvPr>
            <p:ph type="sldImg" idx="2"/>
          </p:nvPr>
        </p:nvSpPr>
        <p:spPr>
          <a:xfrm>
            <a:off x="1168400" y="693738"/>
            <a:ext cx="4618038" cy="3463925"/>
          </a:xfrm>
          <a:prstGeom prst="rect">
            <a:avLst/>
          </a:prstGeom>
          <a:noFill/>
          <a:ln w="12700">
            <a:solidFill>
              <a:prstClr val="black"/>
            </a:solidFill>
          </a:ln>
        </p:spPr>
        <p:txBody>
          <a:bodyPr vert="horz" lIns="92546" tIns="46273" rIns="92546" bIns="46273" rtlCol="0" anchor="ctr"/>
          <a:lstStyle/>
          <a:p>
            <a:endParaRPr lang="en-US"/>
          </a:p>
        </p:txBody>
      </p:sp>
      <p:sp>
        <p:nvSpPr>
          <p:cNvPr id="5" name="Notes Placeholder 4"/>
          <p:cNvSpPr>
            <a:spLocks noGrp="1"/>
          </p:cNvSpPr>
          <p:nvPr>
            <p:ph type="body" sz="quarter" idx="3"/>
          </p:nvPr>
        </p:nvSpPr>
        <p:spPr>
          <a:xfrm>
            <a:off x="695484" y="4389398"/>
            <a:ext cx="5563870" cy="4158377"/>
          </a:xfrm>
          <a:prstGeom prst="rect">
            <a:avLst/>
          </a:prstGeom>
        </p:spPr>
        <p:txBody>
          <a:bodyPr vert="horz" lIns="92546" tIns="46273" rIns="92546" bIns="462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777192"/>
            <a:ext cx="3013763" cy="462042"/>
          </a:xfrm>
          <a:prstGeom prst="rect">
            <a:avLst/>
          </a:prstGeom>
        </p:spPr>
        <p:txBody>
          <a:bodyPr vert="horz" lIns="92546" tIns="46273" rIns="92546" bIns="46273" rtlCol="0" anchor="b"/>
          <a:lstStyle>
            <a:lvl1pPr algn="r">
              <a:defRPr sz="1200"/>
            </a:lvl1pPr>
          </a:lstStyle>
          <a:p>
            <a:fld id="{9EC3DDEA-0647-42E3-B21A-D8FF77E39598}" type="slidenum">
              <a:rPr lang="en-US" smtClean="0"/>
              <a:t>‹#›</a:t>
            </a:fld>
            <a:endParaRPr lang="en-US"/>
          </a:p>
        </p:txBody>
      </p:sp>
    </p:spTree>
    <p:extLst>
      <p:ext uri="{BB962C8B-B14F-4D97-AF65-F5344CB8AC3E}">
        <p14:creationId xmlns:p14="http://schemas.microsoft.com/office/powerpoint/2010/main" val="370245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r>
              <a:rPr lang="en-US" dirty="0" smtClean="0"/>
              <a:t>3/2014</a:t>
            </a:r>
            <a:endParaRPr lang="en-US" dirty="0"/>
          </a:p>
        </p:txBody>
      </p:sp>
      <p:sp>
        <p:nvSpPr>
          <p:cNvPr id="23" name="Slide Number Placeholder 22"/>
          <p:cNvSpPr>
            <a:spLocks noGrp="1"/>
          </p:cNvSpPr>
          <p:nvPr>
            <p:ph type="sldNum" sz="quarter" idx="11"/>
          </p:nvPr>
        </p:nvSpPr>
        <p:spPr/>
        <p:txBody>
          <a:bodyPr/>
          <a:lstStyle/>
          <a:p>
            <a:fld id="{987D7693-E132-40A2-A808-4CF056E677D9}" type="slidenum">
              <a:rPr lang="en-US" smtClean="0"/>
              <a:t>‹#›</a:t>
            </a:fld>
            <a:endParaRPr lang="en-US" dirty="0"/>
          </a:p>
        </p:txBody>
      </p:sp>
      <p:sp>
        <p:nvSpPr>
          <p:cNvPr id="24" name="Footer Placeholder 23"/>
          <p:cNvSpPr>
            <a:spLocks noGrp="1"/>
          </p:cNvSpPr>
          <p:nvPr>
            <p:ph type="ftr" sz="quarter" idx="12"/>
          </p:nvPr>
        </p:nvSpPr>
        <p:spPr/>
        <p:txBody>
          <a:bodyPr/>
          <a:lstStyle/>
          <a:p>
            <a:r>
              <a:rPr lang="en-US" dirty="0" smtClean="0"/>
              <a:t>Copyright (c) 2012-2014 Data Access Technologies, Inc. as Model Driven Solutions</a:t>
            </a:r>
            <a:endParaRPr lang="en-US" dirty="0"/>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3/2014</a:t>
            </a:r>
            <a:endParaRPr lang="en-US" dirty="0"/>
          </a:p>
        </p:txBody>
      </p:sp>
      <p:sp>
        <p:nvSpPr>
          <p:cNvPr id="5" name="Footer Placeholder 4"/>
          <p:cNvSpPr>
            <a:spLocks noGrp="1"/>
          </p:cNvSpPr>
          <p:nvPr>
            <p:ph type="ftr" sz="quarter" idx="11"/>
          </p:nvPr>
        </p:nvSpPr>
        <p:spPr/>
        <p:txBody>
          <a:bodyPr/>
          <a:lstStyle/>
          <a:p>
            <a:r>
              <a:rPr lang="en-US" dirty="0" smtClean="0"/>
              <a:t>Copyright (c) 2012-2014 Data Access Technologies, Inc. as Model Driven Solutions</a:t>
            </a:r>
            <a:endParaRPr lang="en-US" dirty="0"/>
          </a:p>
        </p:txBody>
      </p:sp>
      <p:sp>
        <p:nvSpPr>
          <p:cNvPr id="6" name="Slide Number Placeholder 5"/>
          <p:cNvSpPr>
            <a:spLocks noGrp="1"/>
          </p:cNvSpPr>
          <p:nvPr>
            <p:ph type="sldNum" sz="quarter" idx="12"/>
          </p:nvPr>
        </p:nvSpPr>
        <p:spPr/>
        <p:txBody>
          <a:bodyPr/>
          <a:lstStyle/>
          <a:p>
            <a:fld id="{987D7693-E132-40A2-A808-4CF056E677D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3/2014</a:t>
            </a:r>
            <a:endParaRPr lang="en-US" dirty="0"/>
          </a:p>
        </p:txBody>
      </p:sp>
      <p:sp>
        <p:nvSpPr>
          <p:cNvPr id="5" name="Footer Placeholder 4"/>
          <p:cNvSpPr>
            <a:spLocks noGrp="1"/>
          </p:cNvSpPr>
          <p:nvPr>
            <p:ph type="ftr" sz="quarter" idx="11"/>
          </p:nvPr>
        </p:nvSpPr>
        <p:spPr/>
        <p:txBody>
          <a:bodyPr/>
          <a:lstStyle/>
          <a:p>
            <a:r>
              <a:rPr lang="en-US" dirty="0" smtClean="0"/>
              <a:t>Copyright (c) 2012-2014 Data Access Technologies, Inc. as Model Driven Solutions</a:t>
            </a:r>
            <a:endParaRPr lang="en-US" dirty="0"/>
          </a:p>
        </p:txBody>
      </p:sp>
      <p:sp>
        <p:nvSpPr>
          <p:cNvPr id="6" name="Slide Number Placeholder 5"/>
          <p:cNvSpPr>
            <a:spLocks noGrp="1"/>
          </p:cNvSpPr>
          <p:nvPr>
            <p:ph type="sldNum" sz="quarter" idx="12"/>
          </p:nvPr>
        </p:nvSpPr>
        <p:spPr/>
        <p:txBody>
          <a:bodyPr/>
          <a:lstStyle/>
          <a:p>
            <a:fld id="{987D7693-E132-40A2-A808-4CF056E677D9}"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r>
              <a:rPr lang="en-US" dirty="0" smtClean="0"/>
              <a:t>3/2014</a:t>
            </a:r>
            <a:endParaRPr lang="en-US" dirty="0"/>
          </a:p>
        </p:txBody>
      </p:sp>
      <p:sp>
        <p:nvSpPr>
          <p:cNvPr id="19" name="Slide Number Placeholder 18"/>
          <p:cNvSpPr>
            <a:spLocks noGrp="1"/>
          </p:cNvSpPr>
          <p:nvPr>
            <p:ph type="sldNum" sz="quarter" idx="15"/>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6"/>
          </p:nvPr>
        </p:nvSpPr>
        <p:spPr/>
        <p:txBody>
          <a:bodyPr/>
          <a:lstStyle/>
          <a:p>
            <a:r>
              <a:rPr lang="en-US" dirty="0" smtClean="0"/>
              <a:t>Copyright (c) 2012-2014 Data Access Technologies, Inc. as Model Driven Solutions</a:t>
            </a:r>
            <a:endParaRPr lang="en-US" dirty="0"/>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r>
              <a:rPr lang="en-US" dirty="0" smtClean="0"/>
              <a:t>3/2014</a:t>
            </a:r>
            <a:endParaRPr lang="en-US" dirty="0"/>
          </a:p>
        </p:txBody>
      </p:sp>
      <p:sp>
        <p:nvSpPr>
          <p:cNvPr id="20" name="Slide Number Placeholder 19"/>
          <p:cNvSpPr>
            <a:spLocks noGrp="1"/>
          </p:cNvSpPr>
          <p:nvPr>
            <p:ph type="sldNum" sz="quarter" idx="11"/>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2"/>
          </p:nvPr>
        </p:nvSpPr>
        <p:spPr/>
        <p:txBody>
          <a:bodyPr/>
          <a:lstStyle/>
          <a:p>
            <a:r>
              <a:rPr lang="en-US" dirty="0" smtClean="0"/>
              <a:t>Copyright (c) 2012-2014--2014 Data Access Technologies, Inc. as Model Driven Solutions</a:t>
            </a:r>
            <a:endParaRPr lang="en-US" dirty="0"/>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r>
              <a:rPr lang="en-US" dirty="0" smtClean="0"/>
              <a:t>3/2014</a:t>
            </a:r>
            <a:endParaRPr lang="en-US" dirty="0"/>
          </a:p>
        </p:txBody>
      </p:sp>
      <p:sp>
        <p:nvSpPr>
          <p:cNvPr id="25" name="Slide Number Placeholder 24"/>
          <p:cNvSpPr>
            <a:spLocks noGrp="1"/>
          </p:cNvSpPr>
          <p:nvPr>
            <p:ph type="sldNum" sz="quarter" idx="16"/>
          </p:nvPr>
        </p:nvSpPr>
        <p:spPr/>
        <p:txBody>
          <a:bodyPr/>
          <a:lstStyle/>
          <a:p>
            <a:fld id="{987D7693-E132-40A2-A808-4CF056E677D9}" type="slidenum">
              <a:rPr lang="en-US" smtClean="0"/>
              <a:t>‹#›</a:t>
            </a:fld>
            <a:endParaRPr lang="en-US" dirty="0"/>
          </a:p>
        </p:txBody>
      </p:sp>
      <p:sp>
        <p:nvSpPr>
          <p:cNvPr id="26" name="Footer Placeholder 25"/>
          <p:cNvSpPr>
            <a:spLocks noGrp="1"/>
          </p:cNvSpPr>
          <p:nvPr>
            <p:ph type="ftr" sz="quarter" idx="17"/>
          </p:nvPr>
        </p:nvSpPr>
        <p:spPr/>
        <p:txBody>
          <a:bodyPr/>
          <a:lstStyle/>
          <a:p>
            <a:r>
              <a:rPr lang="en-US" dirty="0" smtClean="0"/>
              <a:t>Copyright (c) 2012-2014 Data Access Technologies, Inc. as Model Driven Solutions</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r>
              <a:rPr lang="en-US" dirty="0" smtClean="0"/>
              <a:t>3/2014</a:t>
            </a:r>
            <a:endParaRPr lang="en-US" dirty="0"/>
          </a:p>
        </p:txBody>
      </p:sp>
      <p:sp>
        <p:nvSpPr>
          <p:cNvPr id="24" name="Slide Number Placeholder 23"/>
          <p:cNvSpPr>
            <a:spLocks noGrp="1"/>
          </p:cNvSpPr>
          <p:nvPr>
            <p:ph type="sldNum" sz="quarter" idx="17"/>
          </p:nvPr>
        </p:nvSpPr>
        <p:spPr/>
        <p:txBody>
          <a:bodyPr/>
          <a:lstStyle/>
          <a:p>
            <a:fld id="{987D7693-E132-40A2-A808-4CF056E677D9}" type="slidenum">
              <a:rPr lang="en-US" smtClean="0"/>
              <a:t>‹#›</a:t>
            </a:fld>
            <a:endParaRPr lang="en-US" dirty="0"/>
          </a:p>
        </p:txBody>
      </p:sp>
      <p:sp>
        <p:nvSpPr>
          <p:cNvPr id="29" name="Footer Placeholder 28"/>
          <p:cNvSpPr>
            <a:spLocks noGrp="1"/>
          </p:cNvSpPr>
          <p:nvPr>
            <p:ph type="ftr" sz="quarter" idx="18"/>
          </p:nvPr>
        </p:nvSpPr>
        <p:spPr/>
        <p:txBody>
          <a:bodyPr/>
          <a:lstStyle/>
          <a:p>
            <a:r>
              <a:rPr lang="en-US" dirty="0" smtClean="0"/>
              <a:t>Copyright (c) 2012-2014 Data Access Technologies, Inc. as Model Driven Solutions</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r>
              <a:rPr lang="en-US" dirty="0" smtClean="0"/>
              <a:t>3/2014</a:t>
            </a:r>
            <a:endParaRPr lang="en-US" dirty="0"/>
          </a:p>
        </p:txBody>
      </p:sp>
      <p:sp>
        <p:nvSpPr>
          <p:cNvPr id="14" name="Slide Number Placeholder 13"/>
          <p:cNvSpPr>
            <a:spLocks noGrp="1"/>
          </p:cNvSpPr>
          <p:nvPr>
            <p:ph type="sldNum" sz="quarter" idx="11"/>
          </p:nvPr>
        </p:nvSpPr>
        <p:spPr/>
        <p:txBody>
          <a:bodyPr/>
          <a:lstStyle/>
          <a:p>
            <a:fld id="{987D7693-E132-40A2-A808-4CF056E677D9}" type="slidenum">
              <a:rPr lang="en-US" smtClean="0"/>
              <a:t>‹#›</a:t>
            </a:fld>
            <a:endParaRPr lang="en-US" dirty="0"/>
          </a:p>
        </p:txBody>
      </p:sp>
      <p:sp>
        <p:nvSpPr>
          <p:cNvPr id="18" name="Footer Placeholder 17"/>
          <p:cNvSpPr>
            <a:spLocks noGrp="1"/>
          </p:cNvSpPr>
          <p:nvPr>
            <p:ph type="ftr" sz="quarter" idx="12"/>
          </p:nvPr>
        </p:nvSpPr>
        <p:spPr/>
        <p:txBody>
          <a:bodyPr/>
          <a:lstStyle/>
          <a:p>
            <a:r>
              <a:rPr lang="en-US" dirty="0" smtClean="0"/>
              <a:t>Copyright (c) 2012-2014 Data Access Technologies, Inc. as Model Driven Solutions</a:t>
            </a:r>
            <a:endParaRPr lang="en-US" dirty="0"/>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r>
              <a:rPr lang="en-US" dirty="0" smtClean="0"/>
              <a:t>3/2014</a:t>
            </a:r>
            <a:endParaRPr lang="en-US" dirty="0"/>
          </a:p>
        </p:txBody>
      </p:sp>
      <p:sp>
        <p:nvSpPr>
          <p:cNvPr id="12" name="Slide Number Placeholder 11"/>
          <p:cNvSpPr>
            <a:spLocks noGrp="1"/>
          </p:cNvSpPr>
          <p:nvPr>
            <p:ph type="sldNum" sz="quarter" idx="11"/>
          </p:nvPr>
        </p:nvSpPr>
        <p:spPr/>
        <p:txBody>
          <a:bodyPr/>
          <a:lstStyle/>
          <a:p>
            <a:fld id="{987D7693-E132-40A2-A808-4CF056E677D9}" type="slidenum">
              <a:rPr lang="en-US" smtClean="0"/>
              <a:t>‹#›</a:t>
            </a:fld>
            <a:endParaRPr lang="en-US" dirty="0"/>
          </a:p>
        </p:txBody>
      </p:sp>
      <p:sp>
        <p:nvSpPr>
          <p:cNvPr id="13" name="Footer Placeholder 12"/>
          <p:cNvSpPr>
            <a:spLocks noGrp="1"/>
          </p:cNvSpPr>
          <p:nvPr>
            <p:ph type="ftr" sz="quarter" idx="12"/>
          </p:nvPr>
        </p:nvSpPr>
        <p:spPr/>
        <p:txBody>
          <a:bodyPr/>
          <a:lstStyle/>
          <a:p>
            <a:r>
              <a:rPr lang="en-US" dirty="0" smtClean="0"/>
              <a:t>Copyright (c) 2012-2014 Data Access Technologies, Inc. as Model Driven Solutions</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r>
              <a:rPr lang="en-US" dirty="0" smtClean="0"/>
              <a:t>3/2014</a:t>
            </a:r>
            <a:endParaRPr lang="en-US" dirty="0"/>
          </a:p>
        </p:txBody>
      </p:sp>
      <p:sp>
        <p:nvSpPr>
          <p:cNvPr id="18" name="Slide Number Placeholder 17"/>
          <p:cNvSpPr>
            <a:spLocks noGrp="1"/>
          </p:cNvSpPr>
          <p:nvPr>
            <p:ph type="sldNum" sz="quarter" idx="16"/>
          </p:nvPr>
        </p:nvSpPr>
        <p:spPr/>
        <p:txBody>
          <a:bodyPr/>
          <a:lstStyle/>
          <a:p>
            <a:fld id="{987D7693-E132-40A2-A808-4CF056E677D9}" type="slidenum">
              <a:rPr lang="en-US" smtClean="0"/>
              <a:t>‹#›</a:t>
            </a:fld>
            <a:endParaRPr lang="en-US" dirty="0"/>
          </a:p>
        </p:txBody>
      </p:sp>
      <p:sp>
        <p:nvSpPr>
          <p:cNvPr id="20" name="Footer Placeholder 19"/>
          <p:cNvSpPr>
            <a:spLocks noGrp="1"/>
          </p:cNvSpPr>
          <p:nvPr>
            <p:ph type="ftr" sz="quarter" idx="17"/>
          </p:nvPr>
        </p:nvSpPr>
        <p:spPr/>
        <p:txBody>
          <a:bodyPr/>
          <a:lstStyle/>
          <a:p>
            <a:r>
              <a:rPr lang="en-US" dirty="0" smtClean="0"/>
              <a:t>Copyright (c) 2012-2014 Data Access Technologies, Inc. as Model Driven Solutions</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r>
              <a:rPr lang="en-US" dirty="0" smtClean="0"/>
              <a:t>3/2014</a:t>
            </a:r>
            <a:endParaRPr lang="en-US" dirty="0"/>
          </a:p>
        </p:txBody>
      </p:sp>
      <p:sp>
        <p:nvSpPr>
          <p:cNvPr id="20" name="Slide Number Placeholder 19"/>
          <p:cNvSpPr>
            <a:spLocks noGrp="1"/>
          </p:cNvSpPr>
          <p:nvPr>
            <p:ph type="sldNum" sz="quarter" idx="15"/>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6"/>
          </p:nvPr>
        </p:nvSpPr>
        <p:spPr/>
        <p:txBody>
          <a:bodyPr/>
          <a:lstStyle/>
          <a:p>
            <a:r>
              <a:rPr lang="en-US" dirty="0" smtClean="0"/>
              <a:t>Copyright (c) 2012-2014 Data Access Technologies, Inc. as Model Driven Solutions</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r>
              <a:rPr lang="en-US" dirty="0" smtClean="0"/>
              <a:t>3/2014</a:t>
            </a:r>
            <a:endParaRPr lang="en-US" dirty="0"/>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r>
              <a:rPr lang="en-US" dirty="0" smtClean="0"/>
              <a:t>Copyright (c) 2012-2014 Data Access Technologies, Inc. as Model Driven Solutions</a:t>
            </a:r>
            <a:endParaRPr lang="en-US" dirty="0"/>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987D7693-E132-40A2-A808-4CF056E677D9}"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tif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www.omgwiki.org/architecture-ecosystem/doku.ph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5.e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file:///C:\Users\Cory-c\Documents\Standards\OMG\SIMF\SIMFTeam\root\Examples\Cory\SIMFMarriage.vsd\Drawing\~Traditional%20Marriage\Note%20Callout.45"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9.emf"/><Relationship Id="rId4" Type="http://schemas.openxmlformats.org/officeDocument/2006/relationships/oleObject" Target="file:///C:\Users\Cory-c\Documents\Standards\OMG\SIMF\SIMFTeam\root\Examples\Cory\SIMFMarriage.vsd\Drawing\~Traditional%20Marriage\Note%20Callout.45"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omgwiki.org/architecture-ecosystem/doku.ph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4648200"/>
            <a:ext cx="9171709" cy="22097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28600" y="2828050"/>
            <a:ext cx="8540472" cy="1368798"/>
          </a:xfrm>
        </p:spPr>
        <p:txBody>
          <a:bodyPr>
            <a:normAutofit/>
          </a:bodyPr>
          <a:lstStyle/>
          <a:p>
            <a:r>
              <a:rPr lang="en-US" dirty="0" smtClean="0"/>
              <a:t>OMG Architecture Ecosystem / ADTF</a:t>
            </a:r>
          </a:p>
          <a:p>
            <a:r>
              <a:rPr lang="en-US" dirty="0" smtClean="0"/>
              <a:t>March 2014</a:t>
            </a:r>
          </a:p>
          <a:p>
            <a:r>
              <a:rPr lang="en-US" dirty="0" smtClean="0"/>
              <a:t>Cory Casanave </a:t>
            </a:r>
            <a:endParaRPr lang="en-US" dirty="0"/>
          </a:p>
        </p:txBody>
      </p:sp>
      <p:sp>
        <p:nvSpPr>
          <p:cNvPr id="2" name="Title 1"/>
          <p:cNvSpPr>
            <a:spLocks noGrp="1"/>
          </p:cNvSpPr>
          <p:nvPr>
            <p:ph type="title"/>
          </p:nvPr>
        </p:nvSpPr>
        <p:spPr/>
        <p:txBody>
          <a:bodyPr>
            <a:normAutofit fontScale="90000"/>
          </a:bodyPr>
          <a:lstStyle/>
          <a:p>
            <a:r>
              <a:rPr lang="en-US" dirty="0" smtClean="0"/>
              <a:t>Semantic Information Modeling for Federation</a:t>
            </a:r>
            <a:endParaRPr lang="en-US" dirty="0"/>
          </a:p>
        </p:txBody>
      </p:sp>
      <p:pic>
        <p:nvPicPr>
          <p:cNvPr id="4" name="Picture 3" descr="C:\Users\Cory-c\Documents\Company\MDSSVN\Marketing\Graphics\OMG\OMG - 150 dpi.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782" y="5281125"/>
            <a:ext cx="2527299" cy="113404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996402" y="304800"/>
            <a:ext cx="1758816" cy="923330"/>
          </a:xfrm>
          <a:prstGeom prst="rect">
            <a:avLst/>
          </a:prstGeom>
          <a:noFill/>
        </p:spPr>
        <p:txBody>
          <a:bodyPr wrap="none" lIns="91440" tIns="45720" rIns="91440" bIns="45720">
            <a:spAutoFit/>
          </a:bodyPr>
          <a:lstStyle/>
          <a:p>
            <a:pPr algn="ctr"/>
            <a:r>
              <a:rPr lang="en-US" sz="54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SIMF</a:t>
            </a:r>
            <a:endParaRPr lang="en-US" sz="54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pic>
        <p:nvPicPr>
          <p:cNvPr id="1026" name="Picture 2" descr="C:\Users\Cory-c\Documents\Company\MDSSVN\Marketing\Graphics\Model Driven Solutions\ModelDrivenSolutionsVerticle 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4664" y="5090720"/>
            <a:ext cx="3264408" cy="15148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7678" y="3822273"/>
            <a:ext cx="40957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93300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476500" y="4324713"/>
            <a:ext cx="7073415" cy="2563885"/>
            <a:chOff x="2476500" y="4324713"/>
            <a:chExt cx="7073415" cy="2563885"/>
          </a:xfrm>
        </p:grpSpPr>
        <p:grpSp>
          <p:nvGrpSpPr>
            <p:cNvPr id="2068" name="Group 2067"/>
            <p:cNvGrpSpPr/>
            <p:nvPr/>
          </p:nvGrpSpPr>
          <p:grpSpPr>
            <a:xfrm>
              <a:off x="2476500" y="4324713"/>
              <a:ext cx="7073415" cy="2319505"/>
              <a:chOff x="2476500" y="4324713"/>
              <a:chExt cx="7073415" cy="2319505"/>
            </a:xfrm>
          </p:grpSpPr>
          <p:sp>
            <p:nvSpPr>
              <p:cNvPr id="12" name="TextBox 11"/>
              <p:cNvSpPr txBox="1"/>
              <p:nvPr/>
            </p:nvSpPr>
            <p:spPr>
              <a:xfrm>
                <a:off x="5689819" y="4324713"/>
                <a:ext cx="3860096" cy="830997"/>
              </a:xfrm>
              <a:prstGeom prst="rect">
                <a:avLst/>
              </a:prstGeom>
              <a:solidFill>
                <a:srgbClr val="002060"/>
              </a:solidFill>
            </p:spPr>
            <p:txBody>
              <a:bodyPr wrap="none" rtlCol="0">
                <a:spAutoFit/>
              </a:bodyPr>
              <a:lstStyle/>
              <a:p>
                <a:r>
                  <a:rPr lang="en-US" sz="1200" dirty="0" smtClean="0"/>
                  <a:t>&lt;</a:t>
                </a:r>
                <a:r>
                  <a:rPr lang="en-US" sz="1200" dirty="0" err="1" smtClean="0"/>
                  <a:t>PersonType</a:t>
                </a:r>
                <a:r>
                  <a:rPr lang="en-US" sz="1200" dirty="0" smtClean="0"/>
                  <a:t>&gt;</a:t>
                </a:r>
              </a:p>
              <a:p>
                <a:r>
                  <a:rPr lang="en-US" sz="1200" dirty="0"/>
                  <a:t>	</a:t>
                </a:r>
                <a:r>
                  <a:rPr lang="en-US" sz="1200" dirty="0" smtClean="0"/>
                  <a:t>&lt;</a:t>
                </a:r>
                <a:r>
                  <a:rPr lang="en-US" sz="1200" dirty="0" err="1" smtClean="0"/>
                  <a:t>NameText</a:t>
                </a:r>
                <a:r>
                  <a:rPr lang="en-US" sz="1200" dirty="0" smtClean="0"/>
                  <a:t>&gt;Cory B. Casanave&lt;/</a:t>
                </a:r>
                <a:r>
                  <a:rPr lang="en-US" sz="1200" dirty="0" err="1" smtClean="0"/>
                  <a:t>NameText</a:t>
                </a:r>
                <a:r>
                  <a:rPr lang="en-US" sz="1200" dirty="0" smtClean="0"/>
                  <a:t>&gt;</a:t>
                </a:r>
              </a:p>
              <a:p>
                <a:r>
                  <a:rPr lang="en-US" sz="1200" dirty="0"/>
                  <a:t>	</a:t>
                </a:r>
                <a:r>
                  <a:rPr lang="en-US" sz="1200" dirty="0" smtClean="0"/>
                  <a:t>&lt;Weight-LBS&gt;234&lt;/Weight-LBS&gt;</a:t>
                </a:r>
              </a:p>
              <a:p>
                <a:r>
                  <a:rPr lang="en-US" sz="1200" dirty="0" smtClean="0"/>
                  <a:t>&lt;/</a:t>
                </a:r>
                <a:r>
                  <a:rPr lang="en-US" sz="1200" dirty="0" err="1" smtClean="0"/>
                  <a:t>PersonType</a:t>
                </a:r>
                <a:r>
                  <a:rPr lang="en-US" sz="1200" dirty="0" smtClean="0"/>
                  <a:t>&gt;</a:t>
                </a:r>
                <a:endParaRPr lang="en-US" sz="12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691" y="5468983"/>
                <a:ext cx="21812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0" y="5628218"/>
                <a:ext cx="24765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extBox 1"/>
            <p:cNvSpPr txBox="1"/>
            <p:nvPr/>
          </p:nvSpPr>
          <p:spPr>
            <a:xfrm>
              <a:off x="6284018" y="6431008"/>
              <a:ext cx="575799" cy="307777"/>
            </a:xfrm>
            <a:prstGeom prst="rect">
              <a:avLst/>
            </a:prstGeom>
            <a:noFill/>
          </p:spPr>
          <p:txBody>
            <a:bodyPr wrap="none" rtlCol="0">
              <a:spAutoFit/>
            </a:bodyPr>
            <a:lstStyle/>
            <a:p>
              <a:r>
                <a:rPr lang="en-US" sz="1400" dirty="0" smtClean="0"/>
                <a:t>Excel</a:t>
              </a:r>
              <a:endParaRPr lang="en-US" sz="1400" dirty="0"/>
            </a:p>
          </p:txBody>
        </p:sp>
        <p:sp>
          <p:nvSpPr>
            <p:cNvPr id="23" name="TextBox 22"/>
            <p:cNvSpPr txBox="1"/>
            <p:nvPr/>
          </p:nvSpPr>
          <p:spPr>
            <a:xfrm>
              <a:off x="3324230" y="6580821"/>
              <a:ext cx="545342" cy="307777"/>
            </a:xfrm>
            <a:prstGeom prst="rect">
              <a:avLst/>
            </a:prstGeom>
            <a:noFill/>
          </p:spPr>
          <p:txBody>
            <a:bodyPr wrap="none" rtlCol="0">
              <a:spAutoFit/>
            </a:bodyPr>
            <a:lstStyle/>
            <a:p>
              <a:r>
                <a:rPr lang="en-US" sz="1400" dirty="0" smtClean="0"/>
                <a:t>UML</a:t>
              </a:r>
              <a:endParaRPr lang="en-US" sz="1400" dirty="0"/>
            </a:p>
          </p:txBody>
        </p:sp>
        <p:sp>
          <p:nvSpPr>
            <p:cNvPr id="25" name="TextBox 24"/>
            <p:cNvSpPr txBox="1"/>
            <p:nvPr/>
          </p:nvSpPr>
          <p:spPr>
            <a:xfrm>
              <a:off x="7466810" y="5109535"/>
              <a:ext cx="529312" cy="307777"/>
            </a:xfrm>
            <a:prstGeom prst="rect">
              <a:avLst/>
            </a:prstGeom>
            <a:noFill/>
          </p:spPr>
          <p:txBody>
            <a:bodyPr wrap="none" rtlCol="0">
              <a:spAutoFit/>
            </a:bodyPr>
            <a:lstStyle/>
            <a:p>
              <a:r>
                <a:rPr lang="en-US" sz="1400" dirty="0" smtClean="0"/>
                <a:t>XML</a:t>
              </a:r>
              <a:endParaRPr lang="en-US" sz="1400" dirty="0"/>
            </a:p>
          </p:txBody>
        </p:sp>
      </p:grpSp>
      <p:sp>
        <p:nvSpPr>
          <p:cNvPr id="7" name="Content Placeholder 6"/>
          <p:cNvSpPr>
            <a:spLocks noGrp="1"/>
          </p:cNvSpPr>
          <p:nvPr>
            <p:ph sz="quarter" idx="13"/>
          </p:nvPr>
        </p:nvSpPr>
        <p:spPr>
          <a:xfrm>
            <a:off x="352426" y="1463040"/>
            <a:ext cx="3886200" cy="4165178"/>
          </a:xfrm>
        </p:spPr>
        <p:txBody>
          <a:bodyPr>
            <a:normAutofit fontScale="85000" lnSpcReduction="10000"/>
          </a:bodyPr>
          <a:lstStyle/>
          <a:p>
            <a:r>
              <a:rPr lang="en-US" dirty="0" smtClean="0"/>
              <a:t>There is an actual “Person”, Cory Casanave</a:t>
            </a:r>
          </a:p>
          <a:p>
            <a:pPr marL="285750" indent="-285750">
              <a:buFont typeface="Arial" pitchFamily="34" charset="0"/>
              <a:buChar char="•"/>
            </a:pPr>
            <a:r>
              <a:rPr lang="en-US" dirty="0" smtClean="0"/>
              <a:t>There is a concept of this person shared in this room, right now</a:t>
            </a:r>
          </a:p>
          <a:p>
            <a:pPr marL="285750" indent="-285750">
              <a:buFont typeface="Arial" pitchFamily="34" charset="0"/>
              <a:buChar char="•"/>
            </a:pPr>
            <a:r>
              <a:rPr lang="en-US" dirty="0" smtClean="0"/>
              <a:t>Here is one representation of him</a:t>
            </a:r>
          </a:p>
          <a:p>
            <a:pPr marL="285750" indent="-285750">
              <a:buFont typeface="Arial" pitchFamily="34" charset="0"/>
              <a:buChar char="•"/>
            </a:pPr>
            <a:r>
              <a:rPr lang="en-US" dirty="0" smtClean="0"/>
              <a:t>“Person” is a shared concept, independent of data structures</a:t>
            </a:r>
          </a:p>
          <a:p>
            <a:pPr marL="285750" indent="-285750">
              <a:buFont typeface="Arial" pitchFamily="34" charset="0"/>
              <a:buChar char="•"/>
            </a:pPr>
            <a:r>
              <a:rPr lang="en-US" dirty="0" smtClean="0"/>
              <a:t>There may also be shared agreement that Cory is a person and some other “facts”</a:t>
            </a:r>
          </a:p>
          <a:p>
            <a:pPr marL="457200" lvl="1" indent="-285750"/>
            <a:r>
              <a:rPr lang="en-US" dirty="0" smtClean="0"/>
              <a:t>“Cory Casanave” is a name for this person</a:t>
            </a:r>
          </a:p>
          <a:p>
            <a:pPr marL="457200" lvl="1" indent="-285750"/>
            <a:r>
              <a:rPr lang="en-US" dirty="0" smtClean="0"/>
              <a:t>He weighs 240 LBS</a:t>
            </a:r>
          </a:p>
          <a:p>
            <a:pPr marL="285750" indent="-285750">
              <a:buFont typeface="Arial" pitchFamily="34" charset="0"/>
              <a:buChar char="•"/>
            </a:pPr>
            <a:r>
              <a:rPr lang="en-US" dirty="0" smtClean="0"/>
              <a:t>There are multiple data representations about Cory Casanave which may or may not agree</a:t>
            </a:r>
          </a:p>
          <a:p>
            <a:pPr marL="285750" indent="-285750">
              <a:buFont typeface="Arial" pitchFamily="34" charset="0"/>
              <a:buChar char="•"/>
            </a:pPr>
            <a:r>
              <a:rPr lang="en-US" dirty="0" smtClean="0"/>
              <a:t>Those representations can be grounded in concepts (semantics), assisting federation</a:t>
            </a:r>
            <a:endParaRPr lang="en-US" dirty="0"/>
          </a:p>
        </p:txBody>
      </p:sp>
      <p:sp>
        <p:nvSpPr>
          <p:cNvPr id="6" name="Title 5"/>
          <p:cNvSpPr>
            <a:spLocks noGrp="1"/>
          </p:cNvSpPr>
          <p:nvPr>
            <p:ph type="title"/>
          </p:nvPr>
        </p:nvSpPr>
        <p:spPr/>
        <p:txBody>
          <a:bodyPr>
            <a:normAutofit fontScale="90000"/>
          </a:bodyPr>
          <a:lstStyle/>
          <a:p>
            <a:r>
              <a:rPr lang="en-US" dirty="0" smtClean="0"/>
              <a:t>Example of “Pivoting” through a conceptual model</a:t>
            </a:r>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9960" y="1709389"/>
            <a:ext cx="1392324" cy="1908460"/>
          </a:xfrm>
          <a:prstGeom prst="rect">
            <a:avLst/>
          </a:prstGeom>
        </p:spPr>
      </p:pic>
      <p:sp>
        <p:nvSpPr>
          <p:cNvPr id="9" name="Right Arrow 8"/>
          <p:cNvSpPr/>
          <p:nvPr/>
        </p:nvSpPr>
        <p:spPr>
          <a:xfrm>
            <a:off x="3429000" y="2309307"/>
            <a:ext cx="3886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a:off x="4665558" y="1253840"/>
            <a:ext cx="1828800" cy="990600"/>
          </a:xfrm>
          <a:prstGeom prst="cloudCallout">
            <a:avLst>
              <a:gd name="adj1" fmla="val -83690"/>
              <a:gd name="adj2" fmla="val 16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Concept of</a:t>
            </a:r>
          </a:p>
          <a:p>
            <a:pPr algn="ctr"/>
            <a:r>
              <a:rPr lang="en-US" sz="1400" dirty="0" smtClean="0"/>
              <a:t>“Cory Casanave”</a:t>
            </a:r>
            <a:endParaRPr lang="en-US" sz="1400" dirty="0"/>
          </a:p>
        </p:txBody>
      </p:sp>
      <p:sp>
        <p:nvSpPr>
          <p:cNvPr id="11" name="Cloud Callout 10"/>
          <p:cNvSpPr/>
          <p:nvPr/>
        </p:nvSpPr>
        <p:spPr>
          <a:xfrm>
            <a:off x="4800600" y="2703370"/>
            <a:ext cx="1828800" cy="990600"/>
          </a:xfrm>
          <a:prstGeom prst="cloudCallout">
            <a:avLst>
              <a:gd name="adj1" fmla="val -138087"/>
              <a:gd name="adj2" fmla="val -244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Concept of a</a:t>
            </a:r>
          </a:p>
          <a:p>
            <a:pPr algn="ctr"/>
            <a:r>
              <a:rPr lang="en-US" sz="1400" dirty="0" smtClean="0"/>
              <a:t>“Person”</a:t>
            </a:r>
            <a:endParaRPr lang="en-US" sz="1400" dirty="0"/>
          </a:p>
        </p:txBody>
      </p:sp>
      <p:grpSp>
        <p:nvGrpSpPr>
          <p:cNvPr id="2067" name="Group 2066"/>
          <p:cNvGrpSpPr/>
          <p:nvPr/>
        </p:nvGrpSpPr>
        <p:grpSpPr>
          <a:xfrm>
            <a:off x="3886200" y="1310478"/>
            <a:ext cx="3772716" cy="5214363"/>
            <a:chOff x="3886200" y="1310478"/>
            <a:chExt cx="3772716" cy="5214363"/>
          </a:xfrm>
        </p:grpSpPr>
        <p:cxnSp>
          <p:nvCxnSpPr>
            <p:cNvPr id="14" name="Straight Arrow Connector 13"/>
            <p:cNvCxnSpPr>
              <a:endCxn id="11" idx="1"/>
            </p:cNvCxnSpPr>
            <p:nvPr/>
          </p:nvCxnSpPr>
          <p:spPr>
            <a:xfrm flipH="1" flipV="1">
              <a:off x="5715000" y="3692915"/>
              <a:ext cx="457200" cy="726686"/>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6172200" y="2136466"/>
              <a:ext cx="609600" cy="235933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5509181" y="3617849"/>
              <a:ext cx="399703" cy="2173351"/>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6545580" y="1811225"/>
              <a:ext cx="769620" cy="433215"/>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886200" y="2136466"/>
              <a:ext cx="914400" cy="371899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576353" y="3600042"/>
              <a:ext cx="814253" cy="2264123"/>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2060" idx="3"/>
              <a:endCxn id="10" idx="3"/>
            </p:cNvCxnSpPr>
            <p:nvPr/>
          </p:nvCxnSpPr>
          <p:spPr>
            <a:xfrm flipH="1" flipV="1">
              <a:off x="5579958" y="1310478"/>
              <a:ext cx="2078958" cy="5029697"/>
            </a:xfrm>
            <a:prstGeom prst="curvedConnector4">
              <a:avLst>
                <a:gd name="adj1" fmla="val -64614"/>
                <a:gd name="adj2" fmla="val 10567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60" name="TextBox 2059"/>
            <p:cNvSpPr txBox="1"/>
            <p:nvPr/>
          </p:nvSpPr>
          <p:spPr>
            <a:xfrm>
              <a:off x="7413336" y="6155509"/>
              <a:ext cx="245580" cy="369332"/>
            </a:xfrm>
            <a:prstGeom prst="rect">
              <a:avLst/>
            </a:prstGeom>
            <a:noFill/>
          </p:spPr>
          <p:txBody>
            <a:bodyPr wrap="none" rtlCol="0">
              <a:spAutoFit/>
            </a:bodyPr>
            <a:lstStyle/>
            <a:p>
              <a:r>
                <a:rPr lang="en-US" dirty="0" smtClean="0"/>
                <a:t>.</a:t>
              </a:r>
              <a:endParaRPr lang="en-US" dirty="0"/>
            </a:p>
          </p:txBody>
        </p:sp>
      </p:grpSp>
      <p:sp>
        <p:nvSpPr>
          <p:cNvPr id="4" name="Right Arrow 3"/>
          <p:cNvSpPr/>
          <p:nvPr/>
        </p:nvSpPr>
        <p:spPr>
          <a:xfrm>
            <a:off x="12032" y="5867733"/>
            <a:ext cx="1905000" cy="575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Representations</a:t>
            </a:r>
            <a:endParaRPr lang="en-US" dirty="0"/>
          </a:p>
        </p:txBody>
      </p:sp>
      <p:sp>
        <p:nvSpPr>
          <p:cNvPr id="8" name="Date Placeholder 7"/>
          <p:cNvSpPr>
            <a:spLocks noGrp="1"/>
          </p:cNvSpPr>
          <p:nvPr>
            <p:ph type="dt" sz="half" idx="15"/>
          </p:nvPr>
        </p:nvSpPr>
        <p:spPr/>
        <p:txBody>
          <a:bodyPr/>
          <a:lstStyle/>
          <a:p>
            <a:r>
              <a:rPr lang="en-US" dirty="0" smtClean="0"/>
              <a:t>3/2014</a:t>
            </a:r>
            <a:endParaRPr lang="en-US" dirty="0"/>
          </a:p>
        </p:txBody>
      </p:sp>
      <p:sp>
        <p:nvSpPr>
          <p:cNvPr id="13" name="Footer Placeholder 12"/>
          <p:cNvSpPr>
            <a:spLocks noGrp="1"/>
          </p:cNvSpPr>
          <p:nvPr>
            <p:ph type="ftr" sz="quarter" idx="17"/>
          </p:nvPr>
        </p:nvSpPr>
        <p:spPr/>
        <p:txBody>
          <a:bodyPr>
            <a:normAutofit fontScale="77500" lnSpcReduction="20000"/>
          </a:bodyPr>
          <a:lstStyle/>
          <a:p>
            <a:r>
              <a:rPr lang="en-US" dirty="0" smtClean="0"/>
              <a:t>Copyright (c) 2012-2014 Data Access Technologies, Inc. as Model Driven Solutions</a:t>
            </a:r>
            <a:endParaRPr lang="en-US" dirty="0"/>
          </a:p>
        </p:txBody>
      </p:sp>
      <p:sp>
        <p:nvSpPr>
          <p:cNvPr id="15" name="Slide Number Placeholder 14"/>
          <p:cNvSpPr>
            <a:spLocks noGrp="1"/>
          </p:cNvSpPr>
          <p:nvPr>
            <p:ph type="sldNum" sz="quarter" idx="16"/>
          </p:nvPr>
        </p:nvSpPr>
        <p:spPr/>
        <p:txBody>
          <a:bodyPr/>
          <a:lstStyle/>
          <a:p>
            <a:fld id="{987D7693-E132-40A2-A808-4CF056E677D9}" type="slidenum">
              <a:rPr lang="en-US" smtClean="0"/>
              <a:t>10</a:t>
            </a:fld>
            <a:endParaRPr lang="en-US" dirty="0"/>
          </a:p>
        </p:txBody>
      </p:sp>
    </p:spTree>
    <p:extLst>
      <p:ext uri="{BB962C8B-B14F-4D97-AF65-F5344CB8AC3E}">
        <p14:creationId xmlns:p14="http://schemas.microsoft.com/office/powerpoint/2010/main" val="165862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6" fill="hold" nodeType="clickEffect">
                                  <p:stCondLst>
                                    <p:cond delay="0"/>
                                  </p:stCondLst>
                                  <p:childTnLst>
                                    <p:set>
                                      <p:cBhvr>
                                        <p:cTn id="17" dur="1" fill="hold">
                                          <p:stCondLst>
                                            <p:cond delay="0"/>
                                          </p:stCondLst>
                                        </p:cTn>
                                        <p:tgtEl>
                                          <p:spTgt spid="2067"/>
                                        </p:tgtEl>
                                        <p:attrNameLst>
                                          <p:attrName>style.visibility</p:attrName>
                                        </p:attrNameLst>
                                      </p:cBhvr>
                                      <p:to>
                                        <p:strVal val="visible"/>
                                      </p:to>
                                    </p:set>
                                    <p:anim calcmode="lin" valueType="num">
                                      <p:cBhvr additive="base">
                                        <p:cTn id="18" dur="500" fill="hold"/>
                                        <p:tgtEl>
                                          <p:spTgt spid="2067"/>
                                        </p:tgtEl>
                                        <p:attrNameLst>
                                          <p:attrName>ppt_x</p:attrName>
                                        </p:attrNameLst>
                                      </p:cBhvr>
                                      <p:tavLst>
                                        <p:tav tm="0">
                                          <p:val>
                                            <p:strVal val="1+#ppt_w/2"/>
                                          </p:val>
                                        </p:tav>
                                        <p:tav tm="100000">
                                          <p:val>
                                            <p:strVal val="#ppt_x"/>
                                          </p:val>
                                        </p:tav>
                                      </p:tavLst>
                                    </p:anim>
                                    <p:anim calcmode="lin" valueType="num">
                                      <p:cBhvr additive="base">
                                        <p:cTn id="19" dur="500" fill="hold"/>
                                        <p:tgtEl>
                                          <p:spTgt spid="20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3"/>
          </p:nvPr>
        </p:nvSpPr>
        <p:spPr/>
        <p:txBody>
          <a:bodyPr>
            <a:normAutofit fontScale="92500" lnSpcReduction="10000"/>
          </a:bodyPr>
          <a:lstStyle/>
          <a:p>
            <a:r>
              <a:rPr lang="en-US" dirty="0" smtClean="0"/>
              <a:t>Common: SIMF is used to “ground” multiple existing data sources with independently conceived schema.</a:t>
            </a:r>
          </a:p>
          <a:p>
            <a:r>
              <a:rPr lang="en-US" dirty="0" smtClean="0">
                <a:solidFill>
                  <a:srgbClr val="FF0000"/>
                </a:solidFill>
              </a:rPr>
              <a:t>Federated query use case</a:t>
            </a:r>
          </a:p>
          <a:p>
            <a:pPr marL="285750" indent="-285750">
              <a:buFont typeface="Arial" panose="020B0604020202020204" pitchFamily="34" charset="0"/>
              <a:buChar char="•"/>
            </a:pPr>
            <a:r>
              <a:rPr lang="en-US" dirty="0" smtClean="0"/>
              <a:t>A data representation is algorithmically derived from a common domain model, as such it uses the same vocabulary and concepts</a:t>
            </a:r>
          </a:p>
          <a:p>
            <a:pPr marL="285750" indent="-285750">
              <a:buFont typeface="Arial" panose="020B0604020202020204" pitchFamily="34" charset="0"/>
              <a:buChar char="•"/>
            </a:pPr>
            <a:r>
              <a:rPr lang="en-US" dirty="0" smtClean="0"/>
              <a:t>Queries and analysis can then be performed across the union of all the disparate data sources using the common domain vocabulary</a:t>
            </a:r>
          </a:p>
          <a:p>
            <a:pPr marL="285750" indent="-285750">
              <a:buFont typeface="Arial" panose="020B0604020202020204" pitchFamily="34" charset="0"/>
              <a:buChar char="•"/>
            </a:pPr>
            <a:r>
              <a:rPr lang="en-US" dirty="0" smtClean="0"/>
              <a:t>These queries and analysis will not loose data</a:t>
            </a:r>
          </a:p>
          <a:p>
            <a:r>
              <a:rPr lang="en-US" dirty="0" smtClean="0">
                <a:solidFill>
                  <a:srgbClr val="FF0000"/>
                </a:solidFill>
              </a:rPr>
              <a:t>Data transformation use case</a:t>
            </a:r>
          </a:p>
          <a:p>
            <a:pPr marL="285750" indent="-285750">
              <a:buFont typeface="Arial" panose="020B0604020202020204" pitchFamily="34" charset="0"/>
              <a:buChar char="•"/>
            </a:pPr>
            <a:r>
              <a:rPr lang="en-US" dirty="0" smtClean="0"/>
              <a:t>Rules are added that allow a “destination” data resource using a pre-existing vocabulary to be populated from multiple sources</a:t>
            </a:r>
          </a:p>
          <a:p>
            <a:pPr marL="285750" indent="-285750">
              <a:buFont typeface="Arial" panose="020B0604020202020204" pitchFamily="34" charset="0"/>
              <a:buChar char="•"/>
            </a:pPr>
            <a:r>
              <a:rPr lang="en-US" dirty="0" smtClean="0"/>
              <a:t>Such a transformation is likely to loose data as the destination data resource is not likely to have all the concepts of all the sources. Also, some rules may not fire as the information to support them may not be available in the sources – rules ion context are the deciding factor</a:t>
            </a:r>
            <a:endParaRPr lang="en-US" dirty="0"/>
          </a:p>
        </p:txBody>
      </p:sp>
      <p:sp>
        <p:nvSpPr>
          <p:cNvPr id="5" name="Date Placeholder 4"/>
          <p:cNvSpPr>
            <a:spLocks noGrp="1"/>
          </p:cNvSpPr>
          <p:nvPr>
            <p:ph type="dt" sz="half" idx="14"/>
          </p:nvPr>
        </p:nvSpPr>
        <p:spPr/>
        <p:txBody>
          <a:bodyPr/>
          <a:lstStyle/>
          <a:p>
            <a:r>
              <a:rPr lang="en-US" smtClean="0"/>
              <a:t>3/2014</a:t>
            </a:r>
            <a:endParaRPr lang="en-US" dirty="0"/>
          </a:p>
        </p:txBody>
      </p:sp>
      <p:sp>
        <p:nvSpPr>
          <p:cNvPr id="6" name="Slide Number Placeholder 5"/>
          <p:cNvSpPr>
            <a:spLocks noGrp="1"/>
          </p:cNvSpPr>
          <p:nvPr>
            <p:ph type="sldNum" sz="quarter" idx="15"/>
          </p:nvPr>
        </p:nvSpPr>
        <p:spPr/>
        <p:txBody>
          <a:bodyPr/>
          <a:lstStyle/>
          <a:p>
            <a:fld id="{987D7693-E132-40A2-A808-4CF056E677D9}" type="slidenum">
              <a:rPr lang="en-US" smtClean="0"/>
              <a:t>11</a:t>
            </a:fld>
            <a:endParaRPr lang="en-US" dirty="0"/>
          </a:p>
        </p:txBody>
      </p:sp>
      <p:sp>
        <p:nvSpPr>
          <p:cNvPr id="7" name="Footer Placeholder 6"/>
          <p:cNvSpPr>
            <a:spLocks noGrp="1"/>
          </p:cNvSpPr>
          <p:nvPr>
            <p:ph type="ftr" sz="quarter" idx="16"/>
          </p:nvPr>
        </p:nvSpPr>
        <p:spPr/>
        <p:txBody>
          <a:bodyPr>
            <a:normAutofit fontScale="77500" lnSpcReduction="20000"/>
          </a:bodyPr>
          <a:lstStyle/>
          <a:p>
            <a:r>
              <a:rPr lang="en-US" smtClean="0"/>
              <a:t>Copyright (c) 2012-2014 Data Access Technologies, Inc. as Model Driven Solutions</a:t>
            </a:r>
            <a:endParaRPr lang="en-US" dirty="0"/>
          </a:p>
        </p:txBody>
      </p:sp>
      <p:sp>
        <p:nvSpPr>
          <p:cNvPr id="8" name="Title 7"/>
          <p:cNvSpPr>
            <a:spLocks noGrp="1"/>
          </p:cNvSpPr>
          <p:nvPr>
            <p:ph type="title"/>
          </p:nvPr>
        </p:nvSpPr>
        <p:spPr/>
        <p:txBody>
          <a:bodyPr/>
          <a:lstStyle/>
          <a:p>
            <a:r>
              <a:rPr lang="en-US" dirty="0" smtClean="0"/>
              <a:t>Two use cases</a:t>
            </a:r>
            <a:endParaRPr lang="en-US" dirty="0"/>
          </a:p>
        </p:txBody>
      </p:sp>
    </p:spTree>
    <p:extLst>
      <p:ext uri="{BB962C8B-B14F-4D97-AF65-F5344CB8AC3E}">
        <p14:creationId xmlns:p14="http://schemas.microsoft.com/office/powerpoint/2010/main" val="48336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sz="2000" dirty="0" smtClean="0"/>
              <a:t>How do we model domain concepts?</a:t>
            </a:r>
          </a:p>
          <a:p>
            <a:r>
              <a:rPr lang="en-US" sz="2000" dirty="0" smtClean="0"/>
              <a:t>How do we understand different representations of data about domain concepts?</a:t>
            </a:r>
          </a:p>
          <a:p>
            <a:r>
              <a:rPr lang="en-US" sz="2000" dirty="0" smtClean="0"/>
              <a:t>What rules do we need to go from domain concepts to a particular representation for a particular purpose?</a:t>
            </a:r>
          </a:p>
          <a:p>
            <a:r>
              <a:rPr lang="en-US" sz="2000" dirty="0" smtClean="0"/>
              <a:t>How do we deal with conflicting definitions and facts?</a:t>
            </a:r>
          </a:p>
          <a:p>
            <a:r>
              <a:rPr lang="en-US" sz="2000" dirty="0" smtClean="0"/>
              <a:t>How do we factor in the context under which different concepts and rules apply?</a:t>
            </a:r>
            <a:endParaRPr lang="en-US" sz="2000" dirty="0"/>
          </a:p>
        </p:txBody>
      </p:sp>
      <p:sp>
        <p:nvSpPr>
          <p:cNvPr id="3" name="Date Placeholder 2"/>
          <p:cNvSpPr>
            <a:spLocks noGrp="1"/>
          </p:cNvSpPr>
          <p:nvPr>
            <p:ph type="dt" sz="half" idx="14"/>
          </p:nvPr>
        </p:nvSpPr>
        <p:spPr/>
        <p:txBody>
          <a:bodyPr/>
          <a:lstStyle/>
          <a:p>
            <a:r>
              <a:rPr lang="en-US" smtClean="0"/>
              <a:t>3/2014</a:t>
            </a:r>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12</a:t>
            </a:fld>
            <a:endParaRPr lang="en-US" dirty="0"/>
          </a:p>
        </p:txBody>
      </p:sp>
      <p:sp>
        <p:nvSpPr>
          <p:cNvPr id="5" name="Footer Placeholder 4"/>
          <p:cNvSpPr>
            <a:spLocks noGrp="1"/>
          </p:cNvSpPr>
          <p:nvPr>
            <p:ph type="ftr" sz="quarter" idx="16"/>
          </p:nvPr>
        </p:nvSpPr>
        <p:spPr/>
        <p:txBody>
          <a:bodyPr>
            <a:normAutofit fontScale="77500" lnSpcReduction="20000"/>
          </a:bodyPr>
          <a:lstStyle/>
          <a:p>
            <a:r>
              <a:rPr lang="en-US" dirty="0" smtClean="0"/>
              <a:t>Copyright (c) 2012-2014 Data Access Technologies, Inc. as Model Driven Solutions</a:t>
            </a:r>
            <a:endParaRPr lang="en-US" dirty="0"/>
          </a:p>
        </p:txBody>
      </p:sp>
      <p:sp>
        <p:nvSpPr>
          <p:cNvPr id="6" name="Title 5"/>
          <p:cNvSpPr>
            <a:spLocks noGrp="1"/>
          </p:cNvSpPr>
          <p:nvPr>
            <p:ph type="title"/>
          </p:nvPr>
        </p:nvSpPr>
        <p:spPr/>
        <p:txBody>
          <a:bodyPr/>
          <a:lstStyle/>
          <a:p>
            <a:r>
              <a:rPr lang="en-US" dirty="0" smtClean="0"/>
              <a:t>Questions SIMF needs to address</a:t>
            </a:r>
            <a:endParaRPr lang="en-US" dirty="0"/>
          </a:p>
        </p:txBody>
      </p:sp>
    </p:spTree>
    <p:extLst>
      <p:ext uri="{BB962C8B-B14F-4D97-AF65-F5344CB8AC3E}">
        <p14:creationId xmlns:p14="http://schemas.microsoft.com/office/powerpoint/2010/main" val="23568228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3"/>
          <p:cNvSpPr>
            <a:spLocks noGrp="1"/>
          </p:cNvSpPr>
          <p:nvPr>
            <p:ph type="title"/>
          </p:nvPr>
        </p:nvSpPr>
        <p:spPr/>
        <p:txBody>
          <a:bodyPr/>
          <a:lstStyle/>
          <a:p>
            <a:r>
              <a:rPr lang="en-US" dirty="0" smtClean="0"/>
              <a:t>SIMF Architecture</a:t>
            </a:r>
          </a:p>
        </p:txBody>
      </p:sp>
      <p:sp>
        <p:nvSpPr>
          <p:cNvPr id="6" name="Rounded Rectangle 5"/>
          <p:cNvSpPr/>
          <p:nvPr/>
        </p:nvSpPr>
        <p:spPr>
          <a:xfrm>
            <a:off x="458788" y="1524000"/>
            <a:ext cx="561975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rot="16200000">
            <a:off x="382588" y="1943100"/>
            <a:ext cx="1447800" cy="838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Conceptual Domain Models</a:t>
            </a:r>
          </a:p>
        </p:txBody>
      </p:sp>
      <p:sp>
        <p:nvSpPr>
          <p:cNvPr id="8" name="Rounded Rectangle 7"/>
          <p:cNvSpPr/>
          <p:nvPr/>
        </p:nvSpPr>
        <p:spPr>
          <a:xfrm>
            <a:off x="468313" y="3305175"/>
            <a:ext cx="5610225"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rot="16200000">
            <a:off x="392113" y="3724275"/>
            <a:ext cx="1447800" cy="838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Logical Information</a:t>
            </a:r>
          </a:p>
          <a:p>
            <a:pPr algn="ctr" fontAlgn="auto">
              <a:spcBef>
                <a:spcPts val="0"/>
              </a:spcBef>
              <a:spcAft>
                <a:spcPts val="0"/>
              </a:spcAft>
              <a:defRPr/>
            </a:pPr>
            <a:r>
              <a:rPr lang="en-US" dirty="0"/>
              <a:t>Models</a:t>
            </a:r>
          </a:p>
        </p:txBody>
      </p:sp>
      <p:sp>
        <p:nvSpPr>
          <p:cNvPr id="10" name="Rounded Rectangle 9"/>
          <p:cNvSpPr/>
          <p:nvPr/>
        </p:nvSpPr>
        <p:spPr>
          <a:xfrm>
            <a:off x="458788" y="5072063"/>
            <a:ext cx="5619750" cy="1676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p:nvSpPr>
        <p:spPr>
          <a:xfrm rot="16200000">
            <a:off x="382588" y="5491163"/>
            <a:ext cx="1447800" cy="838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bg1"/>
                </a:solidFill>
              </a:rPr>
              <a:t>Physical Data Schema</a:t>
            </a:r>
          </a:p>
        </p:txBody>
      </p:sp>
      <p:sp>
        <p:nvSpPr>
          <p:cNvPr id="14" name="Oval 13"/>
          <p:cNvSpPr/>
          <p:nvPr/>
        </p:nvSpPr>
        <p:spPr>
          <a:xfrm>
            <a:off x="2159000" y="2209800"/>
            <a:ext cx="1081088" cy="4572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p:cNvSpPr/>
          <p:nvPr/>
        </p:nvSpPr>
        <p:spPr>
          <a:xfrm>
            <a:off x="2974975" y="1728788"/>
            <a:ext cx="1233488" cy="4572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Kernel</a:t>
            </a:r>
          </a:p>
        </p:txBody>
      </p:sp>
      <p:sp>
        <p:nvSpPr>
          <p:cNvPr id="17" name="Oval 16"/>
          <p:cNvSpPr/>
          <p:nvPr/>
        </p:nvSpPr>
        <p:spPr>
          <a:xfrm>
            <a:off x="3568700" y="2395538"/>
            <a:ext cx="1081088" cy="4572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Oval 17"/>
          <p:cNvSpPr/>
          <p:nvPr/>
        </p:nvSpPr>
        <p:spPr>
          <a:xfrm>
            <a:off x="4745038" y="1905000"/>
            <a:ext cx="995362" cy="461963"/>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Oval 20"/>
          <p:cNvSpPr/>
          <p:nvPr/>
        </p:nvSpPr>
        <p:spPr>
          <a:xfrm>
            <a:off x="1701800" y="3762375"/>
            <a:ext cx="1081088"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Oval 22"/>
          <p:cNvSpPr/>
          <p:nvPr/>
        </p:nvSpPr>
        <p:spPr>
          <a:xfrm>
            <a:off x="2006600" y="4067175"/>
            <a:ext cx="1081088"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Oval 23"/>
          <p:cNvSpPr/>
          <p:nvPr/>
        </p:nvSpPr>
        <p:spPr>
          <a:xfrm>
            <a:off x="3132138" y="3767138"/>
            <a:ext cx="1081087"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Oval 24"/>
          <p:cNvSpPr/>
          <p:nvPr/>
        </p:nvSpPr>
        <p:spPr>
          <a:xfrm>
            <a:off x="3284538" y="3919538"/>
            <a:ext cx="1081087"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Oval 25"/>
          <p:cNvSpPr/>
          <p:nvPr/>
        </p:nvSpPr>
        <p:spPr>
          <a:xfrm>
            <a:off x="3436938" y="4071938"/>
            <a:ext cx="1081087"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Oval 26"/>
          <p:cNvSpPr/>
          <p:nvPr/>
        </p:nvSpPr>
        <p:spPr>
          <a:xfrm>
            <a:off x="4592638" y="3762375"/>
            <a:ext cx="995362" cy="46196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Oval 28"/>
          <p:cNvSpPr/>
          <p:nvPr/>
        </p:nvSpPr>
        <p:spPr>
          <a:xfrm>
            <a:off x="4897438" y="4067175"/>
            <a:ext cx="995362" cy="46196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Oval 29"/>
          <p:cNvSpPr/>
          <p:nvPr/>
        </p:nvSpPr>
        <p:spPr>
          <a:xfrm>
            <a:off x="1741488" y="5605463"/>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Oval 30"/>
          <p:cNvSpPr/>
          <p:nvPr/>
        </p:nvSpPr>
        <p:spPr>
          <a:xfrm>
            <a:off x="1893888" y="5757863"/>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Oval 31"/>
          <p:cNvSpPr/>
          <p:nvPr/>
        </p:nvSpPr>
        <p:spPr>
          <a:xfrm>
            <a:off x="2046288" y="5910263"/>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Oval 32"/>
          <p:cNvSpPr/>
          <p:nvPr/>
        </p:nvSpPr>
        <p:spPr>
          <a:xfrm>
            <a:off x="3173413" y="5610225"/>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Oval 33"/>
          <p:cNvSpPr/>
          <p:nvPr/>
        </p:nvSpPr>
        <p:spPr>
          <a:xfrm>
            <a:off x="3325813" y="5762625"/>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Oval 34"/>
          <p:cNvSpPr/>
          <p:nvPr/>
        </p:nvSpPr>
        <p:spPr>
          <a:xfrm>
            <a:off x="3478213" y="5915025"/>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Oval 35"/>
          <p:cNvSpPr/>
          <p:nvPr/>
        </p:nvSpPr>
        <p:spPr>
          <a:xfrm>
            <a:off x="4632325" y="5605463"/>
            <a:ext cx="995363" cy="4619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Oval 36"/>
          <p:cNvSpPr/>
          <p:nvPr/>
        </p:nvSpPr>
        <p:spPr>
          <a:xfrm>
            <a:off x="4784725" y="5757863"/>
            <a:ext cx="995363" cy="4619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Oval 37"/>
          <p:cNvSpPr/>
          <p:nvPr/>
        </p:nvSpPr>
        <p:spPr>
          <a:xfrm>
            <a:off x="4937125" y="5910263"/>
            <a:ext cx="995363" cy="4619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0" name="Straight Arrow Connector 39"/>
          <p:cNvCxnSpPr>
            <a:stCxn id="17" idx="2"/>
            <a:endCxn id="14" idx="6"/>
          </p:cNvCxnSpPr>
          <p:nvPr/>
        </p:nvCxnSpPr>
        <p:spPr>
          <a:xfrm flipH="1" flipV="1">
            <a:off x="3240088" y="2438400"/>
            <a:ext cx="328612" cy="185738"/>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3"/>
            <a:endCxn id="17" idx="6"/>
          </p:cNvCxnSpPr>
          <p:nvPr/>
        </p:nvCxnSpPr>
        <p:spPr>
          <a:xfrm flipH="1">
            <a:off x="4649788" y="2298700"/>
            <a:ext cx="239712" cy="325438"/>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4" idx="4"/>
            <a:endCxn id="25" idx="0"/>
          </p:cNvCxnSpPr>
          <p:nvPr/>
        </p:nvCxnSpPr>
        <p:spPr>
          <a:xfrm>
            <a:off x="2698750" y="2667000"/>
            <a:ext cx="1127125" cy="1252538"/>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7" idx="4"/>
          </p:cNvCxnSpPr>
          <p:nvPr/>
        </p:nvCxnSpPr>
        <p:spPr>
          <a:xfrm flipH="1">
            <a:off x="3865563" y="2852738"/>
            <a:ext cx="242887" cy="1023937"/>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4" idx="3"/>
          </p:cNvCxnSpPr>
          <p:nvPr/>
        </p:nvCxnSpPr>
        <p:spPr>
          <a:xfrm>
            <a:off x="2316163" y="2600325"/>
            <a:ext cx="77787" cy="131445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8" idx="4"/>
            <a:endCxn id="27" idx="0"/>
          </p:cNvCxnSpPr>
          <p:nvPr/>
        </p:nvCxnSpPr>
        <p:spPr>
          <a:xfrm flipH="1">
            <a:off x="5089525" y="2366963"/>
            <a:ext cx="152400" cy="1395412"/>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1" idx="1"/>
            <a:endCxn id="23" idx="1"/>
          </p:cNvCxnSpPr>
          <p:nvPr/>
        </p:nvCxnSpPr>
        <p:spPr>
          <a:xfrm>
            <a:off x="1858963" y="3829050"/>
            <a:ext cx="304800" cy="304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4" idx="1"/>
            <a:endCxn id="26" idx="1"/>
          </p:cNvCxnSpPr>
          <p:nvPr/>
        </p:nvCxnSpPr>
        <p:spPr>
          <a:xfrm>
            <a:off x="3290888" y="3833813"/>
            <a:ext cx="304800" cy="304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7" idx="1"/>
            <a:endCxn id="29" idx="1"/>
          </p:cNvCxnSpPr>
          <p:nvPr/>
        </p:nvCxnSpPr>
        <p:spPr>
          <a:xfrm>
            <a:off x="4737100" y="3830638"/>
            <a:ext cx="304800" cy="304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7" idx="2"/>
            <a:endCxn id="26" idx="7"/>
          </p:cNvCxnSpPr>
          <p:nvPr/>
        </p:nvCxnSpPr>
        <p:spPr>
          <a:xfrm flipH="1">
            <a:off x="4359275" y="3992563"/>
            <a:ext cx="233363" cy="14605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25" idx="2"/>
            <a:endCxn id="23" idx="7"/>
          </p:cNvCxnSpPr>
          <p:nvPr/>
        </p:nvCxnSpPr>
        <p:spPr>
          <a:xfrm flipH="1" flipV="1">
            <a:off x="2928938" y="4133850"/>
            <a:ext cx="355600" cy="14288"/>
          </a:xfrm>
          <a:prstGeom prst="straightConnector1">
            <a:avLst/>
          </a:prstGeom>
          <a:ln w="254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31" idx="0"/>
          </p:cNvCxnSpPr>
          <p:nvPr/>
        </p:nvCxnSpPr>
        <p:spPr>
          <a:xfrm flipH="1">
            <a:off x="2435225" y="4529138"/>
            <a:ext cx="111125" cy="1228725"/>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23" idx="5"/>
          </p:cNvCxnSpPr>
          <p:nvPr/>
        </p:nvCxnSpPr>
        <p:spPr>
          <a:xfrm>
            <a:off x="2928938" y="4457700"/>
            <a:ext cx="744537" cy="1376363"/>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endCxn id="34" idx="0"/>
          </p:cNvCxnSpPr>
          <p:nvPr/>
        </p:nvCxnSpPr>
        <p:spPr>
          <a:xfrm flipH="1">
            <a:off x="3865563" y="4529138"/>
            <a:ext cx="76200" cy="1233487"/>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29" idx="4"/>
            <a:endCxn id="38" idx="0"/>
          </p:cNvCxnSpPr>
          <p:nvPr/>
        </p:nvCxnSpPr>
        <p:spPr>
          <a:xfrm>
            <a:off x="5394325" y="4529138"/>
            <a:ext cx="41275" cy="1381125"/>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27" idx="3"/>
            <a:endCxn id="37" idx="1"/>
          </p:cNvCxnSpPr>
          <p:nvPr/>
        </p:nvCxnSpPr>
        <p:spPr>
          <a:xfrm>
            <a:off x="4737100" y="4156075"/>
            <a:ext cx="193675" cy="167005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26" idx="3"/>
          </p:cNvCxnSpPr>
          <p:nvPr/>
        </p:nvCxnSpPr>
        <p:spPr>
          <a:xfrm flipH="1">
            <a:off x="2587625" y="4462463"/>
            <a:ext cx="1008063" cy="1447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4381" name="TextBox 114"/>
          <p:cNvSpPr txBox="1">
            <a:spLocks noChangeArrowheads="1"/>
          </p:cNvSpPr>
          <p:nvPr/>
        </p:nvSpPr>
        <p:spPr bwMode="auto">
          <a:xfrm>
            <a:off x="6240463" y="1524000"/>
            <a:ext cx="2767012" cy="1323439"/>
          </a:xfrm>
          <a:prstGeom prst="rect">
            <a:avLst/>
          </a:prstGeom>
          <a:noFill/>
          <a:ln w="9525">
            <a:noFill/>
            <a:miter lim="800000"/>
            <a:headEnd/>
            <a:tailEnd/>
          </a:ln>
        </p:spPr>
        <p:txBody>
          <a:bodyPr>
            <a:spAutoFit/>
          </a:bodyPr>
          <a:lstStyle/>
          <a:p>
            <a:r>
              <a:rPr lang="en-US" sz="1600" dirty="0">
                <a:latin typeface="Calibri" pitchFamily="34" charset="0"/>
              </a:rPr>
              <a:t>Subject focused conceptual models define the concepts, </a:t>
            </a:r>
            <a:r>
              <a:rPr lang="en-US" sz="1600" dirty="0" smtClean="0">
                <a:latin typeface="Calibri" pitchFamily="34" charset="0"/>
              </a:rPr>
              <a:t>predicates, </a:t>
            </a:r>
            <a:r>
              <a:rPr lang="en-US" sz="1600" dirty="0">
                <a:latin typeface="Calibri" pitchFamily="34" charset="0"/>
              </a:rPr>
              <a:t>integrity rules </a:t>
            </a:r>
            <a:r>
              <a:rPr lang="en-US" sz="1600" dirty="0" smtClean="0">
                <a:latin typeface="Calibri" pitchFamily="34" charset="0"/>
              </a:rPr>
              <a:t>and terms </a:t>
            </a:r>
            <a:r>
              <a:rPr lang="en-US" sz="1600" dirty="0" smtClean="0">
                <a:solidFill>
                  <a:srgbClr val="00B050"/>
                </a:solidFill>
                <a:latin typeface="Calibri" pitchFamily="34" charset="0"/>
              </a:rPr>
              <a:t>of </a:t>
            </a:r>
            <a:r>
              <a:rPr lang="en-US" sz="1600" dirty="0">
                <a:solidFill>
                  <a:srgbClr val="00B050"/>
                </a:solidFill>
                <a:latin typeface="Calibri" pitchFamily="34" charset="0"/>
              </a:rPr>
              <a:t>a domain </a:t>
            </a:r>
            <a:r>
              <a:rPr lang="en-US" sz="1600" dirty="0" smtClean="0">
                <a:latin typeface="Calibri" pitchFamily="34" charset="0"/>
              </a:rPr>
              <a:t>that </a:t>
            </a:r>
            <a:r>
              <a:rPr lang="en-US" sz="1600" dirty="0">
                <a:latin typeface="Calibri" pitchFamily="34" charset="0"/>
              </a:rPr>
              <a:t>can be related to each other</a:t>
            </a:r>
          </a:p>
        </p:txBody>
      </p:sp>
      <p:sp>
        <p:nvSpPr>
          <p:cNvPr id="116" name="Left Bracket 115"/>
          <p:cNvSpPr/>
          <p:nvPr/>
        </p:nvSpPr>
        <p:spPr>
          <a:xfrm>
            <a:off x="134938" y="1638300"/>
            <a:ext cx="552450" cy="3548063"/>
          </a:xfrm>
          <a:prstGeom prst="leftBracket">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4383" name="TextBox 116"/>
          <p:cNvSpPr txBox="1">
            <a:spLocks noChangeArrowheads="1"/>
          </p:cNvSpPr>
          <p:nvPr/>
        </p:nvSpPr>
        <p:spPr bwMode="auto">
          <a:xfrm rot="-5400000">
            <a:off x="-358775" y="3125788"/>
            <a:ext cx="1265237" cy="369888"/>
          </a:xfrm>
          <a:prstGeom prst="rect">
            <a:avLst/>
          </a:prstGeom>
          <a:noFill/>
          <a:ln w="9525">
            <a:noFill/>
            <a:miter lim="800000"/>
            <a:headEnd/>
            <a:tailEnd/>
          </a:ln>
        </p:spPr>
        <p:txBody>
          <a:bodyPr wrap="none">
            <a:spAutoFit/>
          </a:bodyPr>
          <a:lstStyle/>
          <a:p>
            <a:r>
              <a:rPr lang="en-US">
                <a:latin typeface="Calibri" pitchFamily="34" charset="0"/>
              </a:rPr>
              <a:t>SIMF Scope</a:t>
            </a:r>
          </a:p>
        </p:txBody>
      </p:sp>
      <p:sp>
        <p:nvSpPr>
          <p:cNvPr id="14384" name="TextBox 117"/>
          <p:cNvSpPr txBox="1">
            <a:spLocks noChangeArrowheads="1"/>
          </p:cNvSpPr>
          <p:nvPr/>
        </p:nvSpPr>
        <p:spPr bwMode="auto">
          <a:xfrm>
            <a:off x="6240463" y="3386138"/>
            <a:ext cx="2767012" cy="1569660"/>
          </a:xfrm>
          <a:prstGeom prst="rect">
            <a:avLst/>
          </a:prstGeom>
          <a:noFill/>
          <a:ln w="9525">
            <a:noFill/>
            <a:miter lim="800000"/>
            <a:headEnd/>
            <a:tailEnd/>
          </a:ln>
        </p:spPr>
        <p:txBody>
          <a:bodyPr>
            <a:spAutoFit/>
          </a:bodyPr>
          <a:lstStyle/>
          <a:p>
            <a:r>
              <a:rPr lang="en-US" sz="1600" dirty="0" smtClean="0">
                <a:solidFill>
                  <a:srgbClr val="00B050"/>
                </a:solidFill>
                <a:latin typeface="Calibri" pitchFamily="34" charset="0"/>
              </a:rPr>
              <a:t>Solution focused </a:t>
            </a:r>
            <a:r>
              <a:rPr lang="en-US" sz="1600" dirty="0" smtClean="0">
                <a:latin typeface="Calibri" pitchFamily="34" charset="0"/>
              </a:rPr>
              <a:t>logical </a:t>
            </a:r>
            <a:r>
              <a:rPr lang="en-US" sz="1600" dirty="0">
                <a:latin typeface="Calibri" pitchFamily="34" charset="0"/>
              </a:rPr>
              <a:t>information  elements represent </a:t>
            </a:r>
            <a:r>
              <a:rPr lang="en-US" sz="1600" dirty="0" smtClean="0">
                <a:solidFill>
                  <a:srgbClr val="00B050"/>
                </a:solidFill>
                <a:latin typeface="Calibri" pitchFamily="34" charset="0"/>
              </a:rPr>
              <a:t>information  structures </a:t>
            </a:r>
            <a:r>
              <a:rPr lang="en-US" sz="1600" dirty="0">
                <a:latin typeface="Calibri" pitchFamily="34" charset="0"/>
              </a:rPr>
              <a:t>and integrity rules </a:t>
            </a:r>
            <a:r>
              <a:rPr lang="en-US" sz="1600" dirty="0" smtClean="0">
                <a:latin typeface="Calibri" pitchFamily="34" charset="0"/>
              </a:rPr>
              <a:t>that </a:t>
            </a:r>
            <a:r>
              <a:rPr lang="en-US" sz="1600" dirty="0">
                <a:latin typeface="Calibri" pitchFamily="34" charset="0"/>
              </a:rPr>
              <a:t>can use and extend other information</a:t>
            </a:r>
          </a:p>
        </p:txBody>
      </p:sp>
      <p:sp>
        <p:nvSpPr>
          <p:cNvPr id="14385" name="TextBox 118"/>
          <p:cNvSpPr txBox="1">
            <a:spLocks noChangeArrowheads="1"/>
          </p:cNvSpPr>
          <p:nvPr/>
        </p:nvSpPr>
        <p:spPr bwMode="auto">
          <a:xfrm>
            <a:off x="6240463" y="5172075"/>
            <a:ext cx="2767012" cy="1323439"/>
          </a:xfrm>
          <a:prstGeom prst="rect">
            <a:avLst/>
          </a:prstGeom>
          <a:noFill/>
          <a:ln w="9525">
            <a:noFill/>
            <a:miter lim="800000"/>
            <a:headEnd/>
            <a:tailEnd/>
          </a:ln>
        </p:spPr>
        <p:txBody>
          <a:bodyPr>
            <a:spAutoFit/>
          </a:bodyPr>
          <a:lstStyle/>
          <a:p>
            <a:r>
              <a:rPr lang="en-US" sz="1600" dirty="0" smtClean="0">
                <a:solidFill>
                  <a:srgbClr val="00B050"/>
                </a:solidFill>
                <a:latin typeface="Calibri" pitchFamily="34" charset="0"/>
              </a:rPr>
              <a:t>Technology focused </a:t>
            </a:r>
            <a:r>
              <a:rPr lang="en-US" sz="1600" dirty="0" smtClean="0">
                <a:latin typeface="Calibri" pitchFamily="34" charset="0"/>
              </a:rPr>
              <a:t>physical </a:t>
            </a:r>
            <a:r>
              <a:rPr lang="en-US" sz="1600" dirty="0">
                <a:latin typeface="Calibri" pitchFamily="34" charset="0"/>
              </a:rPr>
              <a:t>data schema are grounded in logical data models which define their context and semantics</a:t>
            </a:r>
          </a:p>
        </p:txBody>
      </p:sp>
      <p:cxnSp>
        <p:nvCxnSpPr>
          <p:cNvPr id="54" name="Straight Arrow Connector 53"/>
          <p:cNvCxnSpPr>
            <a:stCxn id="15" idx="3"/>
            <a:endCxn id="14" idx="0"/>
          </p:cNvCxnSpPr>
          <p:nvPr/>
        </p:nvCxnSpPr>
        <p:spPr>
          <a:xfrm flipH="1">
            <a:off x="2698750" y="2119313"/>
            <a:ext cx="457200" cy="90487"/>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5" idx="6"/>
            <a:endCxn id="18" idx="2"/>
          </p:cNvCxnSpPr>
          <p:nvPr/>
        </p:nvCxnSpPr>
        <p:spPr>
          <a:xfrm>
            <a:off x="4208463" y="1957388"/>
            <a:ext cx="536575" cy="177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5" idx="4"/>
            <a:endCxn id="17" idx="1"/>
          </p:cNvCxnSpPr>
          <p:nvPr/>
        </p:nvCxnSpPr>
        <p:spPr>
          <a:xfrm>
            <a:off x="3592513" y="2185988"/>
            <a:ext cx="133350" cy="276225"/>
          </a:xfrm>
          <a:prstGeom prst="straightConnector1">
            <a:avLst/>
          </a:prstGeom>
          <a:ln w="254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15" idx="2"/>
            <a:endCxn id="15" idx="1"/>
          </p:cNvCxnSpPr>
          <p:nvPr/>
        </p:nvCxnSpPr>
        <p:spPr>
          <a:xfrm rot="10800000" flipH="1">
            <a:off x="2974975" y="1795463"/>
            <a:ext cx="180975" cy="161925"/>
          </a:xfrm>
          <a:prstGeom prst="curvedConnector4">
            <a:avLst>
              <a:gd name="adj1" fmla="val -126550"/>
              <a:gd name="adj2" fmla="val 194454"/>
            </a:avLst>
          </a:prstGeom>
          <a:ln w="222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Rounded Rectangular Callout 1"/>
          <p:cNvSpPr/>
          <p:nvPr/>
        </p:nvSpPr>
        <p:spPr>
          <a:xfrm>
            <a:off x="5394325" y="431157"/>
            <a:ext cx="2144712" cy="685800"/>
          </a:xfrm>
          <a:prstGeom prst="wedgeRoundRectCallout">
            <a:avLst>
              <a:gd name="adj1" fmla="val -91977"/>
              <a:gd name="adj2" fmla="val 178956"/>
              <a:gd name="adj3" fmla="val 1666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Bridging Relations</a:t>
            </a:r>
            <a:endParaRPr lang="en-US" dirty="0"/>
          </a:p>
        </p:txBody>
      </p:sp>
      <p:sp>
        <p:nvSpPr>
          <p:cNvPr id="3" name="Date Placeholder 2"/>
          <p:cNvSpPr>
            <a:spLocks noGrp="1"/>
          </p:cNvSpPr>
          <p:nvPr>
            <p:ph type="dt" sz="half" idx="10"/>
          </p:nvPr>
        </p:nvSpPr>
        <p:spPr/>
        <p:txBody>
          <a:bodyPr/>
          <a:lstStyle/>
          <a:p>
            <a:r>
              <a:rPr lang="en-US" dirty="0" smtClean="0"/>
              <a:t>3/2014</a:t>
            </a:r>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dirty="0" smtClean="0"/>
              <a:t>Copyright (c) 2012-2014 Data Access Technologies, Inc. as Model Driven Solutions</a:t>
            </a:r>
            <a:endParaRPr lang="en-US" dirty="0"/>
          </a:p>
        </p:txBody>
      </p:sp>
      <p:sp>
        <p:nvSpPr>
          <p:cNvPr id="5" name="Slide Number Placeholder 4"/>
          <p:cNvSpPr>
            <a:spLocks noGrp="1"/>
          </p:cNvSpPr>
          <p:nvPr>
            <p:ph type="sldNum" sz="quarter" idx="11"/>
          </p:nvPr>
        </p:nvSpPr>
        <p:spPr/>
        <p:txBody>
          <a:bodyPr/>
          <a:lstStyle/>
          <a:p>
            <a:fld id="{987D7693-E132-40A2-A808-4CF056E677D9}" type="slidenum">
              <a:rPr lang="en-US" smtClean="0"/>
              <a:t>13</a:t>
            </a:fld>
            <a:endParaRPr lang="en-US" dirty="0"/>
          </a:p>
        </p:txBody>
      </p:sp>
    </p:spTree>
    <p:extLst>
      <p:ext uri="{BB962C8B-B14F-4D97-AF65-F5344CB8AC3E}">
        <p14:creationId xmlns:p14="http://schemas.microsoft.com/office/powerpoint/2010/main" val="20124143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0526" y="-2301"/>
            <a:ext cx="7680960" cy="1066800"/>
          </a:xfrm>
        </p:spPr>
        <p:txBody>
          <a:bodyPr/>
          <a:lstStyle/>
          <a:p>
            <a:r>
              <a:rPr lang="en-US" dirty="0" smtClean="0"/>
              <a:t>SIMF Language Definition</a:t>
            </a:r>
            <a:endParaRPr lang="en-US" dirty="0"/>
          </a:p>
        </p:txBody>
      </p:sp>
      <p:sp>
        <p:nvSpPr>
          <p:cNvPr id="5" name="Rounded Rectangle 4"/>
          <p:cNvSpPr/>
          <p:nvPr/>
        </p:nvSpPr>
        <p:spPr>
          <a:xfrm>
            <a:off x="3467100" y="1562270"/>
            <a:ext cx="3048000" cy="27432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SIMF Conceptual Model</a:t>
            </a:r>
            <a:endParaRPr lang="en-US" dirty="0"/>
          </a:p>
        </p:txBody>
      </p:sp>
      <p:sp>
        <p:nvSpPr>
          <p:cNvPr id="6" name="Rounded Rectangle 5"/>
          <p:cNvSpPr/>
          <p:nvPr/>
        </p:nvSpPr>
        <p:spPr>
          <a:xfrm>
            <a:off x="342965" y="2760335"/>
            <a:ext cx="1752600" cy="63137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SIMF Notation</a:t>
            </a:r>
          </a:p>
          <a:p>
            <a:pPr algn="ctr"/>
            <a:r>
              <a:rPr lang="en-US" sz="1400" dirty="0" smtClean="0"/>
              <a:t>Graphical + Textual</a:t>
            </a:r>
            <a:endParaRPr lang="en-US" sz="1400" dirty="0"/>
          </a:p>
        </p:txBody>
      </p:sp>
      <p:sp>
        <p:nvSpPr>
          <p:cNvPr id="7" name="Rounded Rectangle 6"/>
          <p:cNvSpPr/>
          <p:nvPr/>
        </p:nvSpPr>
        <p:spPr>
          <a:xfrm>
            <a:off x="342965" y="3933024"/>
            <a:ext cx="1752600" cy="74022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SIMF Metamodel</a:t>
            </a:r>
          </a:p>
        </p:txBody>
      </p:sp>
      <p:sp>
        <p:nvSpPr>
          <p:cNvPr id="8" name="Rounded Rectangle 7"/>
          <p:cNvSpPr/>
          <p:nvPr/>
        </p:nvSpPr>
        <p:spPr>
          <a:xfrm>
            <a:off x="360283" y="5618689"/>
            <a:ext cx="1752600" cy="74022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bg1"/>
                </a:solidFill>
              </a:rPr>
              <a:t>OMG MOF/SMOF</a:t>
            </a:r>
          </a:p>
        </p:txBody>
      </p:sp>
      <p:sp>
        <p:nvSpPr>
          <p:cNvPr id="9" name="Rounded Rectangle 8"/>
          <p:cNvSpPr/>
          <p:nvPr/>
        </p:nvSpPr>
        <p:spPr>
          <a:xfrm>
            <a:off x="354840" y="1257006"/>
            <a:ext cx="1752600" cy="74022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bg1"/>
                </a:solidFill>
              </a:rPr>
              <a:t>OMG Diagram Definition</a:t>
            </a:r>
          </a:p>
        </p:txBody>
      </p:sp>
      <p:sp>
        <p:nvSpPr>
          <p:cNvPr id="11" name="Rectangular Callout 10"/>
          <p:cNvSpPr/>
          <p:nvPr/>
        </p:nvSpPr>
        <p:spPr>
          <a:xfrm>
            <a:off x="3833269" y="5417794"/>
            <a:ext cx="1371600" cy="674915"/>
          </a:xfrm>
          <a:prstGeom prst="wedgeRectCallout">
            <a:avLst>
              <a:gd name="adj1" fmla="val -177543"/>
              <a:gd name="adj2" fmla="val -189113"/>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Semantic</a:t>
            </a:r>
          </a:p>
          <a:p>
            <a:pPr algn="ctr"/>
            <a:r>
              <a:rPr lang="en-US" dirty="0" smtClean="0"/>
              <a:t>Bridge</a:t>
            </a:r>
            <a:endParaRPr lang="en-US" dirty="0"/>
          </a:p>
        </p:txBody>
      </p:sp>
      <p:sp>
        <p:nvSpPr>
          <p:cNvPr id="12" name="Rectangular Callout 11"/>
          <p:cNvSpPr/>
          <p:nvPr/>
        </p:nvSpPr>
        <p:spPr>
          <a:xfrm>
            <a:off x="3833269" y="5408887"/>
            <a:ext cx="1371600" cy="674915"/>
          </a:xfrm>
          <a:prstGeom prst="wedgeRectCallout">
            <a:avLst>
              <a:gd name="adj1" fmla="val 51028"/>
              <a:gd name="adj2" fmla="val -215506"/>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Semantic</a:t>
            </a:r>
          </a:p>
          <a:p>
            <a:pPr algn="ctr"/>
            <a:r>
              <a:rPr lang="en-US" dirty="0" smtClean="0"/>
              <a:t>Bridge</a:t>
            </a:r>
            <a:endParaRPr lang="en-US" dirty="0"/>
          </a:p>
        </p:txBody>
      </p:sp>
      <p:sp>
        <p:nvSpPr>
          <p:cNvPr id="13" name="Rounded Rectangle 12"/>
          <p:cNvSpPr/>
          <p:nvPr/>
        </p:nvSpPr>
        <p:spPr>
          <a:xfrm>
            <a:off x="7338558" y="1312780"/>
            <a:ext cx="1371600" cy="740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Kernel</a:t>
            </a:r>
          </a:p>
          <a:p>
            <a:pPr algn="ctr"/>
            <a:r>
              <a:rPr lang="en-US" dirty="0" smtClean="0"/>
              <a:t>Ontology</a:t>
            </a:r>
          </a:p>
        </p:txBody>
      </p:sp>
      <p:sp>
        <p:nvSpPr>
          <p:cNvPr id="14" name="Rounded Rectangle 13"/>
          <p:cNvSpPr/>
          <p:nvPr/>
        </p:nvSpPr>
        <p:spPr>
          <a:xfrm>
            <a:off x="7402319" y="4898606"/>
            <a:ext cx="1412669" cy="74022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bg1"/>
                </a:solidFill>
              </a:rPr>
              <a:t>Formal Logic</a:t>
            </a:r>
          </a:p>
        </p:txBody>
      </p:sp>
      <p:sp>
        <p:nvSpPr>
          <p:cNvPr id="15" name="Rounded Rectangle 14"/>
          <p:cNvSpPr/>
          <p:nvPr/>
        </p:nvSpPr>
        <p:spPr>
          <a:xfrm>
            <a:off x="3706585" y="2288647"/>
            <a:ext cx="2525461" cy="6204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400" dirty="0" smtClean="0"/>
              <a:t>Conceptual Domain </a:t>
            </a:r>
          </a:p>
          <a:p>
            <a:r>
              <a:rPr lang="en-US" sz="1400" dirty="0" smtClean="0"/>
              <a:t>Concepts</a:t>
            </a:r>
          </a:p>
        </p:txBody>
      </p:sp>
      <p:sp>
        <p:nvSpPr>
          <p:cNvPr id="16" name="Rounded Rectangle 15"/>
          <p:cNvSpPr/>
          <p:nvPr/>
        </p:nvSpPr>
        <p:spPr>
          <a:xfrm>
            <a:off x="3706586" y="2909133"/>
            <a:ext cx="2525460" cy="621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400" dirty="0" smtClean="0"/>
              <a:t>Model Bridging </a:t>
            </a:r>
          </a:p>
          <a:p>
            <a:r>
              <a:rPr lang="en-US" sz="1400" dirty="0" smtClean="0"/>
              <a:t>Concepts</a:t>
            </a:r>
          </a:p>
        </p:txBody>
      </p:sp>
      <p:sp>
        <p:nvSpPr>
          <p:cNvPr id="17" name="Rounded Rectangle 16"/>
          <p:cNvSpPr/>
          <p:nvPr/>
        </p:nvSpPr>
        <p:spPr>
          <a:xfrm>
            <a:off x="3695700" y="3530607"/>
            <a:ext cx="2536346" cy="6254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400" dirty="0" smtClean="0"/>
              <a:t>Logical Information </a:t>
            </a:r>
          </a:p>
          <a:p>
            <a:r>
              <a:rPr lang="en-US" sz="1400" dirty="0" smtClean="0"/>
              <a:t>Concepts</a:t>
            </a:r>
          </a:p>
        </p:txBody>
      </p:sp>
      <p:sp>
        <p:nvSpPr>
          <p:cNvPr id="18" name="Rounded Rectangle 17"/>
          <p:cNvSpPr/>
          <p:nvPr/>
        </p:nvSpPr>
        <p:spPr>
          <a:xfrm>
            <a:off x="5050477" y="2619915"/>
            <a:ext cx="1079665" cy="599955"/>
          </a:xfrm>
          <a:prstGeom prst="roundRect">
            <a:avLst/>
          </a:prstGeom>
          <a:solidFill>
            <a:schemeClr val="accent4">
              <a:lumMod val="75000"/>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t>SIMF</a:t>
            </a:r>
          </a:p>
          <a:p>
            <a:pPr algn="ctr"/>
            <a:r>
              <a:rPr lang="en-US" sz="1600" dirty="0" smtClean="0"/>
              <a:t>Kernel</a:t>
            </a:r>
          </a:p>
        </p:txBody>
      </p:sp>
      <p:cxnSp>
        <p:nvCxnSpPr>
          <p:cNvPr id="20" name="Curved Connector 19"/>
          <p:cNvCxnSpPr>
            <a:stCxn id="5" idx="0"/>
            <a:endCxn id="18" idx="3"/>
          </p:cNvCxnSpPr>
          <p:nvPr/>
        </p:nvCxnSpPr>
        <p:spPr>
          <a:xfrm rot="16200000" flipH="1">
            <a:off x="4881809" y="1671560"/>
            <a:ext cx="1357623" cy="1139042"/>
          </a:xfrm>
          <a:prstGeom prst="curvedConnector4">
            <a:avLst>
              <a:gd name="adj1" fmla="val -16838"/>
              <a:gd name="adj2" fmla="val 153866"/>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13" idx="2"/>
            <a:endCxn id="18" idx="3"/>
          </p:cNvCxnSpPr>
          <p:nvPr/>
        </p:nvCxnSpPr>
        <p:spPr>
          <a:xfrm rot="5400000">
            <a:off x="6643808" y="1539343"/>
            <a:ext cx="866884" cy="1894216"/>
          </a:xfrm>
          <a:prstGeom prst="curvedConnector2">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13" idx="2"/>
            <a:endCxn id="14" idx="0"/>
          </p:cNvCxnSpPr>
          <p:nvPr/>
        </p:nvCxnSpPr>
        <p:spPr>
          <a:xfrm rot="16200000" flipH="1">
            <a:off x="6643708" y="3433659"/>
            <a:ext cx="2845597" cy="84296"/>
          </a:xfrm>
          <a:prstGeom prst="curvedConnector3">
            <a:avLst>
              <a:gd name="adj1" fmla="val 50000"/>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11" idx="3"/>
            <a:endCxn id="16" idx="3"/>
          </p:cNvCxnSpPr>
          <p:nvPr/>
        </p:nvCxnSpPr>
        <p:spPr>
          <a:xfrm flipV="1">
            <a:off x="5204869" y="3219870"/>
            <a:ext cx="1027177" cy="2535382"/>
          </a:xfrm>
          <a:prstGeom prst="curvedConnector3">
            <a:avLst>
              <a:gd name="adj1" fmla="val 161563"/>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12" idx="1"/>
            <a:endCxn id="6" idx="3"/>
          </p:cNvCxnSpPr>
          <p:nvPr/>
        </p:nvCxnSpPr>
        <p:spPr>
          <a:xfrm rot="10800000">
            <a:off x="2095565" y="3076021"/>
            <a:ext cx="1737704" cy="2670324"/>
          </a:xfrm>
          <a:prstGeom prst="curvedConnector3">
            <a:avLst>
              <a:gd name="adj1" fmla="val 50000"/>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5" idx="1"/>
            <a:endCxn id="6" idx="3"/>
          </p:cNvCxnSpPr>
          <p:nvPr/>
        </p:nvCxnSpPr>
        <p:spPr>
          <a:xfrm rot="10800000" flipV="1">
            <a:off x="2095566" y="2933871"/>
            <a:ext cx="1371535" cy="142150"/>
          </a:xfrm>
          <a:prstGeom prst="curvedConnector3">
            <a:avLst>
              <a:gd name="adj1" fmla="val 50000"/>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6" idx="0"/>
            <a:endCxn id="9" idx="2"/>
          </p:cNvCxnSpPr>
          <p:nvPr/>
        </p:nvCxnSpPr>
        <p:spPr>
          <a:xfrm rot="5400000" flipH="1" flipV="1">
            <a:off x="843652" y="2372848"/>
            <a:ext cx="763100" cy="11875"/>
          </a:xfrm>
          <a:prstGeom prst="curvedConnector3">
            <a:avLst>
              <a:gd name="adj1" fmla="val 50000"/>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6" idx="2"/>
            <a:endCxn id="7" idx="0"/>
          </p:cNvCxnSpPr>
          <p:nvPr/>
        </p:nvCxnSpPr>
        <p:spPr>
          <a:xfrm rot="5400000">
            <a:off x="948606" y="3662365"/>
            <a:ext cx="541318" cy="12700"/>
          </a:xfrm>
          <a:prstGeom prst="curvedConnector3">
            <a:avLst>
              <a:gd name="adj1" fmla="val 50000"/>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Curved Connector 50"/>
          <p:cNvCxnSpPr>
            <a:stCxn id="7" idx="2"/>
            <a:endCxn id="8" idx="0"/>
          </p:cNvCxnSpPr>
          <p:nvPr/>
        </p:nvCxnSpPr>
        <p:spPr>
          <a:xfrm rot="16200000" flipH="1">
            <a:off x="755206" y="5137312"/>
            <a:ext cx="945436" cy="17318"/>
          </a:xfrm>
          <a:prstGeom prst="curvedConnector3">
            <a:avLst>
              <a:gd name="adj1" fmla="val 50000"/>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134275" y="4286660"/>
            <a:ext cx="470000" cy="307777"/>
          </a:xfrm>
          <a:prstGeom prst="rect">
            <a:avLst/>
          </a:prstGeom>
          <a:noFill/>
        </p:spPr>
        <p:txBody>
          <a:bodyPr wrap="none" rtlCol="0">
            <a:spAutoFit/>
          </a:bodyPr>
          <a:lstStyle/>
          <a:p>
            <a:r>
              <a:rPr lang="en-US" sz="1400" dirty="0" smtClean="0"/>
              <a:t>LIM</a:t>
            </a:r>
            <a:endParaRPr lang="en-US" sz="1400" dirty="0"/>
          </a:p>
        </p:txBody>
      </p:sp>
      <p:sp>
        <p:nvSpPr>
          <p:cNvPr id="55" name="TextBox 54"/>
          <p:cNvSpPr txBox="1"/>
          <p:nvPr/>
        </p:nvSpPr>
        <p:spPr>
          <a:xfrm>
            <a:off x="5160291" y="4376996"/>
            <a:ext cx="558166" cy="307777"/>
          </a:xfrm>
          <a:prstGeom prst="rect">
            <a:avLst/>
          </a:prstGeom>
          <a:noFill/>
        </p:spPr>
        <p:txBody>
          <a:bodyPr wrap="none" rtlCol="0">
            <a:spAutoFit/>
          </a:bodyPr>
          <a:lstStyle/>
          <a:p>
            <a:r>
              <a:rPr lang="en-US" sz="1400" dirty="0" smtClean="0"/>
              <a:t>CDM</a:t>
            </a:r>
            <a:endParaRPr lang="en-US" sz="1400" dirty="0"/>
          </a:p>
        </p:txBody>
      </p:sp>
      <p:sp>
        <p:nvSpPr>
          <p:cNvPr id="56" name="TextBox 55"/>
          <p:cNvSpPr txBox="1"/>
          <p:nvPr/>
        </p:nvSpPr>
        <p:spPr>
          <a:xfrm>
            <a:off x="8108655" y="4298540"/>
            <a:ext cx="774571" cy="523220"/>
          </a:xfrm>
          <a:prstGeom prst="rect">
            <a:avLst/>
          </a:prstGeom>
          <a:noFill/>
        </p:spPr>
        <p:txBody>
          <a:bodyPr wrap="none" rtlCol="0">
            <a:spAutoFit/>
          </a:bodyPr>
          <a:lstStyle/>
          <a:p>
            <a:r>
              <a:rPr lang="en-US" sz="1400" dirty="0" smtClean="0"/>
              <a:t>Defined</a:t>
            </a:r>
          </a:p>
          <a:p>
            <a:r>
              <a:rPr lang="en-US" sz="1400" dirty="0" smtClean="0"/>
              <a:t>Using</a:t>
            </a:r>
            <a:endParaRPr lang="en-US" sz="1400" dirty="0"/>
          </a:p>
        </p:txBody>
      </p:sp>
      <p:sp>
        <p:nvSpPr>
          <p:cNvPr id="57" name="TextBox 56"/>
          <p:cNvSpPr txBox="1"/>
          <p:nvPr/>
        </p:nvSpPr>
        <p:spPr>
          <a:xfrm>
            <a:off x="6232047" y="995396"/>
            <a:ext cx="774571" cy="523220"/>
          </a:xfrm>
          <a:prstGeom prst="rect">
            <a:avLst/>
          </a:prstGeom>
          <a:noFill/>
        </p:spPr>
        <p:txBody>
          <a:bodyPr wrap="none" rtlCol="0">
            <a:spAutoFit/>
          </a:bodyPr>
          <a:lstStyle/>
          <a:p>
            <a:r>
              <a:rPr lang="en-US" sz="1400" dirty="0" smtClean="0"/>
              <a:t>Defined</a:t>
            </a:r>
          </a:p>
          <a:p>
            <a:r>
              <a:rPr lang="en-US" sz="1400" dirty="0" smtClean="0"/>
              <a:t>Using</a:t>
            </a:r>
            <a:endParaRPr lang="en-US" sz="1400" dirty="0"/>
          </a:p>
        </p:txBody>
      </p:sp>
      <p:sp>
        <p:nvSpPr>
          <p:cNvPr id="58" name="TextBox 57"/>
          <p:cNvSpPr txBox="1"/>
          <p:nvPr/>
        </p:nvSpPr>
        <p:spPr>
          <a:xfrm>
            <a:off x="451044" y="5007110"/>
            <a:ext cx="774571" cy="523220"/>
          </a:xfrm>
          <a:prstGeom prst="rect">
            <a:avLst/>
          </a:prstGeom>
          <a:noFill/>
        </p:spPr>
        <p:txBody>
          <a:bodyPr wrap="none" rtlCol="0">
            <a:spAutoFit/>
          </a:bodyPr>
          <a:lstStyle/>
          <a:p>
            <a:r>
              <a:rPr lang="en-US" sz="1400" dirty="0" smtClean="0"/>
              <a:t>Defined</a:t>
            </a:r>
          </a:p>
          <a:p>
            <a:r>
              <a:rPr lang="en-US" sz="1400" dirty="0" smtClean="0"/>
              <a:t>Using</a:t>
            </a:r>
            <a:endParaRPr lang="en-US" sz="1400" dirty="0"/>
          </a:p>
        </p:txBody>
      </p:sp>
      <p:sp>
        <p:nvSpPr>
          <p:cNvPr id="59" name="TextBox 58"/>
          <p:cNvSpPr txBox="1"/>
          <p:nvPr/>
        </p:nvSpPr>
        <p:spPr>
          <a:xfrm>
            <a:off x="485681" y="1997235"/>
            <a:ext cx="774571" cy="523220"/>
          </a:xfrm>
          <a:prstGeom prst="rect">
            <a:avLst/>
          </a:prstGeom>
          <a:noFill/>
        </p:spPr>
        <p:txBody>
          <a:bodyPr wrap="none" rtlCol="0">
            <a:spAutoFit/>
          </a:bodyPr>
          <a:lstStyle/>
          <a:p>
            <a:r>
              <a:rPr lang="en-US" sz="1400" dirty="0" smtClean="0"/>
              <a:t>Defined</a:t>
            </a:r>
          </a:p>
          <a:p>
            <a:r>
              <a:rPr lang="en-US" sz="1400" dirty="0" smtClean="0"/>
              <a:t>Using</a:t>
            </a:r>
            <a:endParaRPr lang="en-US" sz="1400" dirty="0"/>
          </a:p>
        </p:txBody>
      </p:sp>
      <p:sp>
        <p:nvSpPr>
          <p:cNvPr id="71" name="TextBox 70"/>
          <p:cNvSpPr txBox="1"/>
          <p:nvPr/>
        </p:nvSpPr>
        <p:spPr>
          <a:xfrm>
            <a:off x="1201533" y="3533213"/>
            <a:ext cx="431528" cy="307777"/>
          </a:xfrm>
          <a:prstGeom prst="rect">
            <a:avLst/>
          </a:prstGeom>
          <a:noFill/>
        </p:spPr>
        <p:txBody>
          <a:bodyPr wrap="none" rtlCol="0">
            <a:spAutoFit/>
          </a:bodyPr>
          <a:lstStyle/>
          <a:p>
            <a:r>
              <a:rPr lang="en-US" sz="1400" dirty="0" smtClean="0"/>
              <a:t>For</a:t>
            </a:r>
            <a:endParaRPr lang="en-US" sz="1400" dirty="0"/>
          </a:p>
        </p:txBody>
      </p:sp>
      <p:sp>
        <p:nvSpPr>
          <p:cNvPr id="72" name="TextBox 71"/>
          <p:cNvSpPr txBox="1"/>
          <p:nvPr/>
        </p:nvSpPr>
        <p:spPr>
          <a:xfrm>
            <a:off x="6770225" y="3932529"/>
            <a:ext cx="774571" cy="523220"/>
          </a:xfrm>
          <a:prstGeom prst="rect">
            <a:avLst/>
          </a:prstGeom>
          <a:noFill/>
        </p:spPr>
        <p:txBody>
          <a:bodyPr wrap="none" rtlCol="0">
            <a:spAutoFit/>
          </a:bodyPr>
          <a:lstStyle/>
          <a:p>
            <a:r>
              <a:rPr lang="en-US" sz="1400" dirty="0" smtClean="0"/>
              <a:t>Defined</a:t>
            </a:r>
          </a:p>
          <a:p>
            <a:r>
              <a:rPr lang="en-US" sz="1400" dirty="0" smtClean="0"/>
              <a:t>Using</a:t>
            </a:r>
            <a:endParaRPr lang="en-US" sz="1400" dirty="0"/>
          </a:p>
        </p:txBody>
      </p:sp>
      <p:sp>
        <p:nvSpPr>
          <p:cNvPr id="73" name="TextBox 72"/>
          <p:cNvSpPr txBox="1"/>
          <p:nvPr/>
        </p:nvSpPr>
        <p:spPr>
          <a:xfrm>
            <a:off x="6668323" y="2838973"/>
            <a:ext cx="817853" cy="307777"/>
          </a:xfrm>
          <a:prstGeom prst="rect">
            <a:avLst/>
          </a:prstGeom>
          <a:noFill/>
        </p:spPr>
        <p:txBody>
          <a:bodyPr wrap="none" rtlCol="0">
            <a:spAutoFit/>
          </a:bodyPr>
          <a:lstStyle/>
          <a:p>
            <a:r>
              <a:rPr lang="en-US" sz="1400" dirty="0" smtClean="0"/>
              <a:t>Grounds</a:t>
            </a:r>
            <a:endParaRPr lang="en-US" sz="1400" dirty="0"/>
          </a:p>
        </p:txBody>
      </p:sp>
      <p:sp>
        <p:nvSpPr>
          <p:cNvPr id="74" name="TextBox 73"/>
          <p:cNvSpPr txBox="1"/>
          <p:nvPr/>
        </p:nvSpPr>
        <p:spPr>
          <a:xfrm>
            <a:off x="2217877" y="2558561"/>
            <a:ext cx="1126912" cy="523220"/>
          </a:xfrm>
          <a:prstGeom prst="rect">
            <a:avLst/>
          </a:prstGeom>
          <a:noFill/>
        </p:spPr>
        <p:txBody>
          <a:bodyPr wrap="none" rtlCol="0">
            <a:spAutoFit/>
          </a:bodyPr>
          <a:lstStyle/>
          <a:p>
            <a:r>
              <a:rPr lang="en-US" sz="1400" dirty="0" smtClean="0"/>
              <a:t>Represented</a:t>
            </a:r>
          </a:p>
          <a:p>
            <a:r>
              <a:rPr lang="en-US" sz="1400" dirty="0" smtClean="0"/>
              <a:t>In</a:t>
            </a:r>
            <a:endParaRPr lang="en-US" sz="1400" dirty="0"/>
          </a:p>
        </p:txBody>
      </p:sp>
      <p:sp>
        <p:nvSpPr>
          <p:cNvPr id="87" name="Rounded Rectangle 86"/>
          <p:cNvSpPr/>
          <p:nvPr/>
        </p:nvSpPr>
        <p:spPr>
          <a:xfrm>
            <a:off x="1671923" y="5126178"/>
            <a:ext cx="1109410" cy="37011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bg1"/>
                </a:solidFill>
              </a:rPr>
              <a:t>RDF</a:t>
            </a:r>
          </a:p>
        </p:txBody>
      </p:sp>
      <p:cxnSp>
        <p:nvCxnSpPr>
          <p:cNvPr id="88" name="Curved Connector 87"/>
          <p:cNvCxnSpPr>
            <a:stCxn id="7" idx="2"/>
            <a:endCxn id="87" idx="1"/>
          </p:cNvCxnSpPr>
          <p:nvPr/>
        </p:nvCxnSpPr>
        <p:spPr>
          <a:xfrm rot="16200000" flipH="1">
            <a:off x="1126603" y="4765915"/>
            <a:ext cx="637982" cy="452658"/>
          </a:xfrm>
          <a:prstGeom prst="curvedConnector2">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354657" y="4843313"/>
            <a:ext cx="740908" cy="276999"/>
          </a:xfrm>
          <a:prstGeom prst="rect">
            <a:avLst/>
          </a:prstGeom>
          <a:noFill/>
        </p:spPr>
        <p:txBody>
          <a:bodyPr wrap="none" rtlCol="0">
            <a:spAutoFit/>
          </a:bodyPr>
          <a:lstStyle/>
          <a:p>
            <a:r>
              <a:rPr lang="en-US" sz="1200" dirty="0" smtClean="0"/>
              <a:t>Optional</a:t>
            </a:r>
            <a:endParaRPr lang="en-US" sz="1200" dirty="0"/>
          </a:p>
        </p:txBody>
      </p:sp>
      <p:sp>
        <p:nvSpPr>
          <p:cNvPr id="98" name="Rounded Rectangle 97"/>
          <p:cNvSpPr/>
          <p:nvPr/>
        </p:nvSpPr>
        <p:spPr>
          <a:xfrm>
            <a:off x="2598703" y="6142155"/>
            <a:ext cx="704279" cy="370114"/>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bg1"/>
                </a:solidFill>
              </a:rPr>
              <a:t>XML</a:t>
            </a:r>
          </a:p>
        </p:txBody>
      </p:sp>
      <p:cxnSp>
        <p:nvCxnSpPr>
          <p:cNvPr id="99" name="Curved Connector 98"/>
          <p:cNvCxnSpPr>
            <a:stCxn id="87" idx="2"/>
            <a:endCxn id="98" idx="0"/>
          </p:cNvCxnSpPr>
          <p:nvPr/>
        </p:nvCxnSpPr>
        <p:spPr>
          <a:xfrm rot="16200000" flipH="1">
            <a:off x="2265804" y="5457115"/>
            <a:ext cx="645863" cy="724215"/>
          </a:xfrm>
          <a:prstGeom prst="curvedConnector3">
            <a:avLst>
              <a:gd name="adj1" fmla="val 50000"/>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2" name="Curved Connector 101"/>
          <p:cNvCxnSpPr>
            <a:stCxn id="8" idx="3"/>
            <a:endCxn id="98" idx="1"/>
          </p:cNvCxnSpPr>
          <p:nvPr/>
        </p:nvCxnSpPr>
        <p:spPr>
          <a:xfrm>
            <a:off x="2112883" y="5988804"/>
            <a:ext cx="485820" cy="338408"/>
          </a:xfrm>
          <a:prstGeom prst="curvedConnector3">
            <a:avLst>
              <a:gd name="adj1" fmla="val 50000"/>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rot="2174057">
            <a:off x="2093916" y="5810175"/>
            <a:ext cx="670376" cy="276999"/>
          </a:xfrm>
          <a:prstGeom prst="rect">
            <a:avLst/>
          </a:prstGeom>
          <a:noFill/>
        </p:spPr>
        <p:txBody>
          <a:bodyPr wrap="none" rtlCol="0">
            <a:spAutoFit/>
          </a:bodyPr>
          <a:lstStyle/>
          <a:p>
            <a:r>
              <a:rPr lang="en-US" sz="1200" dirty="0" smtClean="0"/>
              <a:t>Defines</a:t>
            </a:r>
            <a:endParaRPr lang="en-US" sz="1200" dirty="0"/>
          </a:p>
        </p:txBody>
      </p:sp>
      <p:sp>
        <p:nvSpPr>
          <p:cNvPr id="2" name="Date Placeholder 1"/>
          <p:cNvSpPr>
            <a:spLocks noGrp="1"/>
          </p:cNvSpPr>
          <p:nvPr>
            <p:ph type="dt" sz="half" idx="10"/>
          </p:nvPr>
        </p:nvSpPr>
        <p:spPr/>
        <p:txBody>
          <a:bodyPr/>
          <a:lstStyle/>
          <a:p>
            <a:r>
              <a:rPr lang="en-US" dirty="0" smtClean="0"/>
              <a:t>3/2014</a:t>
            </a:r>
            <a:endParaRPr lang="en-US" dirty="0"/>
          </a:p>
        </p:txBody>
      </p:sp>
      <p:sp>
        <p:nvSpPr>
          <p:cNvPr id="3" name="Footer Placeholder 2"/>
          <p:cNvSpPr>
            <a:spLocks noGrp="1"/>
          </p:cNvSpPr>
          <p:nvPr>
            <p:ph type="ftr" sz="quarter" idx="12"/>
          </p:nvPr>
        </p:nvSpPr>
        <p:spPr/>
        <p:txBody>
          <a:bodyPr>
            <a:normAutofit fontScale="77500" lnSpcReduction="20000"/>
          </a:bodyPr>
          <a:lstStyle/>
          <a:p>
            <a:r>
              <a:rPr lang="en-US" dirty="0" smtClean="0"/>
              <a:t>Copyright (c) 2012-2014 Data Access Technologies, Inc. as Model Driven Solutions</a:t>
            </a:r>
            <a:endParaRPr lang="en-US" dirty="0"/>
          </a:p>
        </p:txBody>
      </p:sp>
      <p:sp>
        <p:nvSpPr>
          <p:cNvPr id="10" name="Slide Number Placeholder 9"/>
          <p:cNvSpPr>
            <a:spLocks noGrp="1"/>
          </p:cNvSpPr>
          <p:nvPr>
            <p:ph type="sldNum" sz="quarter" idx="11"/>
          </p:nvPr>
        </p:nvSpPr>
        <p:spPr/>
        <p:txBody>
          <a:bodyPr/>
          <a:lstStyle/>
          <a:p>
            <a:fld id="{987D7693-E132-40A2-A808-4CF056E677D9}" type="slidenum">
              <a:rPr lang="en-US" smtClean="0"/>
              <a:t>14</a:t>
            </a:fld>
            <a:endParaRPr lang="en-US" dirty="0"/>
          </a:p>
        </p:txBody>
      </p:sp>
    </p:spTree>
    <p:extLst>
      <p:ext uri="{BB962C8B-B14F-4D97-AF65-F5344CB8AC3E}">
        <p14:creationId xmlns:p14="http://schemas.microsoft.com/office/powerpoint/2010/main" val="1598080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Conceptual Model of SIMF expressed in SIMF notation</a:t>
            </a:r>
          </a:p>
          <a:p>
            <a:r>
              <a:rPr lang="en-US" dirty="0"/>
              <a:t>	</a:t>
            </a:r>
            <a:r>
              <a:rPr lang="en-US" dirty="0" smtClean="0"/>
              <a:t>Conceptual Domain Model</a:t>
            </a:r>
          </a:p>
          <a:p>
            <a:r>
              <a:rPr lang="en-US" dirty="0"/>
              <a:t>	</a:t>
            </a:r>
            <a:r>
              <a:rPr lang="en-US" dirty="0" smtClean="0"/>
              <a:t>Logical Information Model</a:t>
            </a:r>
          </a:p>
          <a:p>
            <a:r>
              <a:rPr lang="en-US" dirty="0"/>
              <a:t>	</a:t>
            </a:r>
            <a:r>
              <a:rPr lang="en-US" dirty="0" smtClean="0"/>
              <a:t>Model Bridging Relations</a:t>
            </a:r>
          </a:p>
          <a:p>
            <a:r>
              <a:rPr lang="en-US" dirty="0" smtClean="0"/>
              <a:t>Grounding in formal logic (Common Logic Default)</a:t>
            </a:r>
          </a:p>
          <a:p>
            <a:r>
              <a:rPr lang="en-US" dirty="0" smtClean="0"/>
              <a:t>Textual and graphical notations</a:t>
            </a:r>
          </a:p>
          <a:p>
            <a:r>
              <a:rPr lang="en-US" dirty="0" smtClean="0"/>
              <a:t>Bridging to common information modeling languages</a:t>
            </a:r>
          </a:p>
          <a:p>
            <a:r>
              <a:rPr lang="en-US" dirty="0"/>
              <a:t>	</a:t>
            </a:r>
            <a:r>
              <a:rPr lang="en-US" dirty="0" smtClean="0"/>
              <a:t>ER, SQL DDL, XSD, UML, SBVR, OWL, RDFS</a:t>
            </a:r>
          </a:p>
          <a:p>
            <a:r>
              <a:rPr lang="en-US" dirty="0" smtClean="0"/>
              <a:t>Metamodel and exchange format for OMG-MOF and (Optionally) RDF</a:t>
            </a:r>
          </a:p>
          <a:p>
            <a:endParaRPr lang="en-US" dirty="0"/>
          </a:p>
        </p:txBody>
      </p:sp>
      <p:sp>
        <p:nvSpPr>
          <p:cNvPr id="2" name="Title 1"/>
          <p:cNvSpPr>
            <a:spLocks noGrp="1"/>
          </p:cNvSpPr>
          <p:nvPr>
            <p:ph type="title"/>
          </p:nvPr>
        </p:nvSpPr>
        <p:spPr/>
        <p:txBody>
          <a:bodyPr/>
          <a:lstStyle/>
          <a:p>
            <a:r>
              <a:rPr lang="en-US" dirty="0" smtClean="0"/>
              <a:t>Summary of SIMF Requirements</a:t>
            </a:r>
            <a:endParaRPr lang="en-US" dirty="0"/>
          </a:p>
        </p:txBody>
      </p:sp>
      <p:sp>
        <p:nvSpPr>
          <p:cNvPr id="4" name="Date Placeholder 3"/>
          <p:cNvSpPr>
            <a:spLocks noGrp="1"/>
          </p:cNvSpPr>
          <p:nvPr>
            <p:ph type="dt" sz="half" idx="14"/>
          </p:nvPr>
        </p:nvSpPr>
        <p:spPr/>
        <p:txBody>
          <a:bodyPr/>
          <a:lstStyle/>
          <a:p>
            <a:r>
              <a:rPr lang="en-US" dirty="0" smtClean="0"/>
              <a:t>3/2014</a:t>
            </a:r>
            <a:endParaRPr lang="en-US" dirty="0"/>
          </a:p>
        </p:txBody>
      </p:sp>
      <p:sp>
        <p:nvSpPr>
          <p:cNvPr id="5" name="Footer Placeholder 4"/>
          <p:cNvSpPr>
            <a:spLocks noGrp="1"/>
          </p:cNvSpPr>
          <p:nvPr>
            <p:ph type="ftr" sz="quarter" idx="16"/>
          </p:nvPr>
        </p:nvSpPr>
        <p:spPr/>
        <p:txBody>
          <a:bodyPr>
            <a:normAutofit fontScale="77500" lnSpcReduction="20000"/>
          </a:bodyPr>
          <a:lstStyle/>
          <a:p>
            <a:r>
              <a:rPr lang="en-US" dirty="0" smtClean="0"/>
              <a:t>Copyright (c) 2012-2014 Data Access Technologies, Inc. as Model Driven Solutions</a:t>
            </a:r>
            <a:endParaRPr lang="en-US" dirty="0"/>
          </a:p>
        </p:txBody>
      </p:sp>
      <p:sp>
        <p:nvSpPr>
          <p:cNvPr id="6" name="Slide Number Placeholder 5"/>
          <p:cNvSpPr>
            <a:spLocks noGrp="1"/>
          </p:cNvSpPr>
          <p:nvPr>
            <p:ph type="sldNum" sz="quarter" idx="15"/>
          </p:nvPr>
        </p:nvSpPr>
        <p:spPr/>
        <p:txBody>
          <a:bodyPr/>
          <a:lstStyle/>
          <a:p>
            <a:fld id="{987D7693-E132-40A2-A808-4CF056E677D9}" type="slidenum">
              <a:rPr lang="en-US" smtClean="0"/>
              <a:t>15</a:t>
            </a:fld>
            <a:endParaRPr lang="en-US" dirty="0"/>
          </a:p>
        </p:txBody>
      </p:sp>
    </p:spTree>
    <p:extLst>
      <p:ext uri="{BB962C8B-B14F-4D97-AF65-F5344CB8AC3E}">
        <p14:creationId xmlns:p14="http://schemas.microsoft.com/office/powerpoint/2010/main" val="2782947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sz="quarter" idx="13"/>
          </p:nvPr>
        </p:nvSpPr>
        <p:spPr/>
        <p:txBody>
          <a:bodyPr/>
          <a:lstStyle/>
          <a:p>
            <a:r>
              <a:rPr lang="en-US" dirty="0" smtClean="0"/>
              <a:t>As a </a:t>
            </a:r>
            <a:r>
              <a:rPr lang="en-US" u="sng" dirty="0" smtClean="0"/>
              <a:t>federation capability, </a:t>
            </a:r>
            <a:r>
              <a:rPr lang="en-US" dirty="0" smtClean="0"/>
              <a:t>“</a:t>
            </a:r>
            <a:r>
              <a:rPr lang="en-US" u="sng" dirty="0" smtClean="0"/>
              <a:t>overlap”</a:t>
            </a:r>
            <a:r>
              <a:rPr lang="en-US" dirty="0" smtClean="0"/>
              <a:t> with other views of information, semantics and conceptual models </a:t>
            </a:r>
            <a:r>
              <a:rPr lang="en-US" u="sng" dirty="0" smtClean="0"/>
              <a:t>is required and  intended.</a:t>
            </a:r>
          </a:p>
          <a:p>
            <a:r>
              <a:rPr lang="en-US" dirty="0" smtClean="0"/>
              <a:t>So if your saying : We can do that with {OWL, Rules, UML, EMF,  XSLT, CL, My Product…} we want to listen.  </a:t>
            </a:r>
          </a:p>
          <a:p>
            <a:r>
              <a:rPr lang="en-US" dirty="0" smtClean="0"/>
              <a:t>It is expected that other standards will be proposed by submitters to fulfill requirements as part of the SIMF specification</a:t>
            </a:r>
          </a:p>
          <a:p>
            <a:endParaRPr lang="en-US" dirty="0" smtClean="0"/>
          </a:p>
          <a:p>
            <a:r>
              <a:rPr lang="en-US" dirty="0" smtClean="0">
                <a:solidFill>
                  <a:srgbClr val="FF0000"/>
                </a:solidFill>
              </a:rPr>
              <a:t>Since there are multiple choices for what to reuse and how these existing standards should be integrated into the SIMF solution, the choice of standards to leverage for the SIMF domain specific language is the purview of the submitter and not prescribed by the RFP.  It is intended that SIMF build on existing languages!</a:t>
            </a:r>
            <a:endParaRPr lang="en-US" dirty="0">
              <a:solidFill>
                <a:srgbClr val="FF0000"/>
              </a:solidFill>
            </a:endParaRPr>
          </a:p>
          <a:p>
            <a:endParaRPr lang="en-US" u="sng" dirty="0"/>
          </a:p>
        </p:txBody>
      </p:sp>
      <p:sp>
        <p:nvSpPr>
          <p:cNvPr id="4" name="Title 3"/>
          <p:cNvSpPr>
            <a:spLocks noGrp="1"/>
          </p:cNvSpPr>
          <p:nvPr>
            <p:ph type="title"/>
          </p:nvPr>
        </p:nvSpPr>
        <p:spPr/>
        <p:txBody>
          <a:bodyPr/>
          <a:lstStyle/>
          <a:p>
            <a:r>
              <a:rPr lang="en-US" dirty="0" smtClean="0"/>
              <a:t>How does SIMF relate to…</a:t>
            </a:r>
            <a:endParaRPr lang="en-US" dirty="0"/>
          </a:p>
        </p:txBody>
      </p:sp>
      <p:sp>
        <p:nvSpPr>
          <p:cNvPr id="2" name="Date Placeholder 1"/>
          <p:cNvSpPr>
            <a:spLocks noGrp="1"/>
          </p:cNvSpPr>
          <p:nvPr>
            <p:ph type="dt" sz="half" idx="14"/>
          </p:nvPr>
        </p:nvSpPr>
        <p:spPr/>
        <p:txBody>
          <a:bodyPr/>
          <a:lstStyle/>
          <a:p>
            <a:r>
              <a:rPr lang="en-US" dirty="0" smtClean="0"/>
              <a:t>3/2014</a:t>
            </a:r>
            <a:endParaRPr lang="en-US" dirty="0"/>
          </a:p>
        </p:txBody>
      </p:sp>
      <p:sp>
        <p:nvSpPr>
          <p:cNvPr id="3" name="Footer Placeholder 2"/>
          <p:cNvSpPr>
            <a:spLocks noGrp="1"/>
          </p:cNvSpPr>
          <p:nvPr>
            <p:ph type="ftr" sz="quarter" idx="16"/>
          </p:nvPr>
        </p:nvSpPr>
        <p:spPr/>
        <p:txBody>
          <a:bodyPr>
            <a:normAutofit fontScale="77500" lnSpcReduction="20000"/>
          </a:bodyPr>
          <a:lstStyle/>
          <a:p>
            <a:r>
              <a:rPr lang="en-US" dirty="0" smtClean="0"/>
              <a:t>Copyright (c) 2012-2014 Data Access Technologies, Inc. as Model Driven Solutions</a:t>
            </a:r>
            <a:endParaRPr lang="en-US" dirty="0"/>
          </a:p>
        </p:txBody>
      </p:sp>
      <p:sp>
        <p:nvSpPr>
          <p:cNvPr id="6" name="Slide Number Placeholder 5"/>
          <p:cNvSpPr>
            <a:spLocks noGrp="1"/>
          </p:cNvSpPr>
          <p:nvPr>
            <p:ph type="sldNum" sz="quarter" idx="15"/>
          </p:nvPr>
        </p:nvSpPr>
        <p:spPr/>
        <p:txBody>
          <a:bodyPr/>
          <a:lstStyle/>
          <a:p>
            <a:fld id="{987D7693-E132-40A2-A808-4CF056E677D9}" type="slidenum">
              <a:rPr lang="en-US" smtClean="0"/>
              <a:t>16</a:t>
            </a:fld>
            <a:endParaRPr lang="en-US" dirty="0"/>
          </a:p>
        </p:txBody>
      </p:sp>
    </p:spTree>
    <p:extLst>
      <p:ext uri="{BB962C8B-B14F-4D97-AF65-F5344CB8AC3E}">
        <p14:creationId xmlns:p14="http://schemas.microsoft.com/office/powerpoint/2010/main" val="35015006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r>
              <a:rPr lang="en-US" smtClean="0"/>
              <a:t>3/2014</a:t>
            </a:r>
            <a:endParaRPr lang="en-US" dirty="0"/>
          </a:p>
        </p:txBody>
      </p:sp>
      <p:sp>
        <p:nvSpPr>
          <p:cNvPr id="4" name="Slide Number Placeholder 3"/>
          <p:cNvSpPr>
            <a:spLocks noGrp="1"/>
          </p:cNvSpPr>
          <p:nvPr>
            <p:ph type="sldNum" sz="quarter" idx="11"/>
          </p:nvPr>
        </p:nvSpPr>
        <p:spPr/>
        <p:txBody>
          <a:bodyPr/>
          <a:lstStyle/>
          <a:p>
            <a:fld id="{987D7693-E132-40A2-A808-4CF056E677D9}" type="slidenum">
              <a:rPr lang="en-US" smtClean="0"/>
              <a:t>17</a:t>
            </a:fld>
            <a:endParaRPr lang="en-US" dirty="0"/>
          </a:p>
        </p:txBody>
      </p:sp>
      <p:sp>
        <p:nvSpPr>
          <p:cNvPr id="5" name="Footer Placeholder 4"/>
          <p:cNvSpPr>
            <a:spLocks noGrp="1"/>
          </p:cNvSpPr>
          <p:nvPr>
            <p:ph type="ftr" sz="quarter" idx="12"/>
          </p:nvPr>
        </p:nvSpPr>
        <p:spPr/>
        <p:txBody>
          <a:bodyPr>
            <a:normAutofit fontScale="77500" lnSpcReduction="20000"/>
          </a:bodyPr>
          <a:lstStyle/>
          <a:p>
            <a:r>
              <a:rPr lang="en-US" smtClean="0"/>
              <a:t>Copyright (c) 2012-2014 Data Access Technologies, Inc. as Model Driven Solutions</a:t>
            </a:r>
            <a:endParaRPr lang="en-US" dirty="0"/>
          </a:p>
        </p:txBody>
      </p:sp>
      <p:sp>
        <p:nvSpPr>
          <p:cNvPr id="7" name="Title 6"/>
          <p:cNvSpPr>
            <a:spLocks noGrp="1"/>
          </p:cNvSpPr>
          <p:nvPr>
            <p:ph type="title"/>
          </p:nvPr>
        </p:nvSpPr>
        <p:spPr/>
        <p:txBody>
          <a:bodyPr/>
          <a:lstStyle/>
          <a:p>
            <a:r>
              <a:rPr lang="en-US" dirty="0" smtClean="0"/>
              <a:t>MDS Submission</a:t>
            </a:r>
            <a:endParaRPr lang="en-US" dirty="0"/>
          </a:p>
        </p:txBody>
      </p:sp>
    </p:spTree>
    <p:extLst>
      <p:ext uri="{BB962C8B-B14F-4D97-AF65-F5344CB8AC3E}">
        <p14:creationId xmlns:p14="http://schemas.microsoft.com/office/powerpoint/2010/main" val="32772752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352426" y="1463040"/>
            <a:ext cx="3886200" cy="4709160"/>
          </a:xfrm>
        </p:spPr>
        <p:txBody>
          <a:bodyPr>
            <a:normAutofit fontScale="92500" lnSpcReduction="20000"/>
          </a:bodyPr>
          <a:lstStyle/>
          <a:p>
            <a:r>
              <a:rPr lang="en-US" dirty="0" smtClean="0"/>
              <a:t>Data representations (Schema &amp; Instances)</a:t>
            </a:r>
          </a:p>
          <a:p>
            <a:pPr marL="285750" indent="-285750">
              <a:buFont typeface="Arial" panose="020B0604020202020204" pitchFamily="34" charset="0"/>
              <a:buChar char="•"/>
            </a:pPr>
            <a:r>
              <a:rPr lang="en-US" dirty="0" smtClean="0"/>
              <a:t>Model data for a purpose using a technology</a:t>
            </a:r>
          </a:p>
          <a:p>
            <a:pPr marL="285750" indent="-285750">
              <a:buFont typeface="Arial" panose="020B0604020202020204" pitchFamily="34" charset="0"/>
              <a:buChar char="•"/>
            </a:pPr>
            <a:r>
              <a:rPr lang="en-US" dirty="0" smtClean="0"/>
              <a:t>“Instances” are data structures (e.g. SQL tables or XML documents) – “facts” about the things in the world from some perspective</a:t>
            </a:r>
          </a:p>
          <a:p>
            <a:r>
              <a:rPr lang="en-US" dirty="0"/>
              <a:t>C</a:t>
            </a:r>
            <a:r>
              <a:rPr lang="en-US" dirty="0" smtClean="0"/>
              <a:t>onceptual Domain Models (CDM)</a:t>
            </a:r>
          </a:p>
          <a:p>
            <a:pPr marL="285750" indent="-285750">
              <a:buFont typeface="Arial" panose="020B0604020202020204" pitchFamily="34" charset="0"/>
              <a:buChar char="•"/>
            </a:pPr>
            <a:r>
              <a:rPr lang="en-US" dirty="0" smtClean="0"/>
              <a:t>A conception of the world by a group of stakeholders – less purpose specific</a:t>
            </a:r>
          </a:p>
          <a:p>
            <a:pPr marL="285750" indent="-285750">
              <a:buFont typeface="Arial" panose="020B0604020202020204" pitchFamily="34" charset="0"/>
              <a:buChar char="•"/>
            </a:pPr>
            <a:r>
              <a:rPr lang="en-US" dirty="0" smtClean="0"/>
              <a:t>“Instances” are things in the world – so can’t be in models</a:t>
            </a:r>
          </a:p>
          <a:p>
            <a:r>
              <a:rPr lang="en-US" dirty="0" smtClean="0"/>
              <a:t>Using abstraction, we can have multiple </a:t>
            </a:r>
            <a:r>
              <a:rPr lang="en-US" dirty="0" smtClean="0">
                <a:solidFill>
                  <a:srgbClr val="FF0000"/>
                </a:solidFill>
              </a:rPr>
              <a:t>representations</a:t>
            </a:r>
            <a:r>
              <a:rPr lang="en-US" dirty="0" smtClean="0"/>
              <a:t> of facts about the world in different data structures and technologies</a:t>
            </a:r>
          </a:p>
          <a:p>
            <a:r>
              <a:rPr lang="en-US" dirty="0" smtClean="0">
                <a:solidFill>
                  <a:srgbClr val="FF0000"/>
                </a:solidFill>
              </a:rPr>
              <a:t>Rules</a:t>
            </a:r>
            <a:r>
              <a:rPr lang="en-US" dirty="0" smtClean="0"/>
              <a:t> define how domain concepts can be represented in a particular form – rules can be simple and generic or heavyweight and specific, depending on the representation.</a:t>
            </a:r>
          </a:p>
          <a:p>
            <a:endParaRPr lang="en-US" dirty="0"/>
          </a:p>
        </p:txBody>
      </p:sp>
      <p:sp>
        <p:nvSpPr>
          <p:cNvPr id="6" name="Title 5"/>
          <p:cNvSpPr>
            <a:spLocks noGrp="1"/>
          </p:cNvSpPr>
          <p:nvPr>
            <p:ph type="title"/>
          </p:nvPr>
        </p:nvSpPr>
        <p:spPr/>
        <p:txBody>
          <a:bodyPr>
            <a:normAutofit/>
          </a:bodyPr>
          <a:lstStyle/>
          <a:p>
            <a:r>
              <a:rPr lang="en-US" dirty="0" smtClean="0"/>
              <a:t>Pivoting with a Semantic Hook </a:t>
            </a:r>
            <a:endParaRPr lang="en-US" dirty="0"/>
          </a:p>
        </p:txBody>
      </p:sp>
      <p:sp>
        <p:nvSpPr>
          <p:cNvPr id="3" name="Date Placeholder 2"/>
          <p:cNvSpPr>
            <a:spLocks noGrp="1"/>
          </p:cNvSpPr>
          <p:nvPr>
            <p:ph type="dt" sz="half" idx="15"/>
          </p:nvPr>
        </p:nvSpPr>
        <p:spPr/>
        <p:txBody>
          <a:bodyPr/>
          <a:lstStyle/>
          <a:p>
            <a:r>
              <a:rPr lang="en-US" dirty="0" smtClean="0"/>
              <a:t>3/2014</a:t>
            </a:r>
            <a:endParaRPr lang="en-US" dirty="0"/>
          </a:p>
        </p:txBody>
      </p:sp>
      <p:sp>
        <p:nvSpPr>
          <p:cNvPr id="4" name="Slide Number Placeholder 3"/>
          <p:cNvSpPr>
            <a:spLocks noGrp="1"/>
          </p:cNvSpPr>
          <p:nvPr>
            <p:ph type="sldNum" sz="quarter" idx="16"/>
          </p:nvPr>
        </p:nvSpPr>
        <p:spPr/>
        <p:txBody>
          <a:bodyPr/>
          <a:lstStyle/>
          <a:p>
            <a:fld id="{987D7693-E132-40A2-A808-4CF056E677D9}" type="slidenum">
              <a:rPr lang="en-US" smtClean="0"/>
              <a:t>18</a:t>
            </a:fld>
            <a:endParaRPr lang="en-US" dirty="0"/>
          </a:p>
        </p:txBody>
      </p:sp>
      <p:sp>
        <p:nvSpPr>
          <p:cNvPr id="5" name="Footer Placeholder 4"/>
          <p:cNvSpPr>
            <a:spLocks noGrp="1"/>
          </p:cNvSpPr>
          <p:nvPr>
            <p:ph type="ftr" sz="quarter" idx="17"/>
          </p:nvPr>
        </p:nvSpPr>
        <p:spPr/>
        <p:txBody>
          <a:bodyPr>
            <a:normAutofit fontScale="77500" lnSpcReduction="20000"/>
          </a:bodyPr>
          <a:lstStyle/>
          <a:p>
            <a:r>
              <a:rPr lang="en-US" dirty="0" smtClean="0"/>
              <a:t>Copyright (c) 2012-2014 Data Access Technologies, Inc. as Model Driven Solutions</a:t>
            </a:r>
            <a:endParaRPr lang="en-US" dirty="0"/>
          </a:p>
        </p:txBody>
      </p:sp>
      <p:sp>
        <p:nvSpPr>
          <p:cNvPr id="9" name="U-Turn Arrow 8"/>
          <p:cNvSpPr/>
          <p:nvPr/>
        </p:nvSpPr>
        <p:spPr>
          <a:xfrm flipV="1">
            <a:off x="5031988" y="2133600"/>
            <a:ext cx="3505200" cy="3124200"/>
          </a:xfrm>
          <a:prstGeom prst="utur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lowchart: Document 9"/>
          <p:cNvSpPr/>
          <p:nvPr/>
        </p:nvSpPr>
        <p:spPr>
          <a:xfrm>
            <a:off x="4536688" y="1295400"/>
            <a:ext cx="1752600" cy="1066800"/>
          </a:xfrm>
          <a:prstGeom prst="flowChartDocument">
            <a:avLst/>
          </a:prstGeom>
          <a:solidFill>
            <a:schemeClr val="accent2">
              <a:lumMod val="40000"/>
              <a:lumOff val="60000"/>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“Source”</a:t>
            </a:r>
          </a:p>
          <a:p>
            <a:pPr algn="ctr"/>
            <a:r>
              <a:rPr lang="en-US" dirty="0" smtClean="0">
                <a:solidFill>
                  <a:schemeClr val="bg1"/>
                </a:solidFill>
              </a:rPr>
              <a:t>Data</a:t>
            </a:r>
          </a:p>
          <a:p>
            <a:pPr algn="ctr"/>
            <a:r>
              <a:rPr lang="en-US" dirty="0" smtClean="0">
                <a:solidFill>
                  <a:schemeClr val="bg1"/>
                </a:solidFill>
              </a:rPr>
              <a:t>Representation</a:t>
            </a:r>
            <a:endParaRPr lang="en-US" dirty="0">
              <a:solidFill>
                <a:schemeClr val="bg1"/>
              </a:solidFill>
            </a:endParaRPr>
          </a:p>
        </p:txBody>
      </p:sp>
      <p:sp>
        <p:nvSpPr>
          <p:cNvPr id="12" name="Flowchart: Alternate Process 11"/>
          <p:cNvSpPr/>
          <p:nvPr/>
        </p:nvSpPr>
        <p:spPr>
          <a:xfrm>
            <a:off x="4691876" y="4456771"/>
            <a:ext cx="3845312" cy="1524000"/>
          </a:xfrm>
          <a:prstGeom prst="flowChartAlternateProcess">
            <a:avLst/>
          </a:prstGeom>
          <a:solidFill>
            <a:schemeClr val="accent1">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Conceptual Domain Models</a:t>
            </a:r>
          </a:p>
          <a:p>
            <a:pPr algn="ctr"/>
            <a:r>
              <a:rPr lang="en-US" dirty="0" smtClean="0"/>
              <a:t>(Models of the world)</a:t>
            </a:r>
            <a:endParaRPr lang="en-US" dirty="0"/>
          </a:p>
        </p:txBody>
      </p:sp>
      <p:sp>
        <p:nvSpPr>
          <p:cNvPr id="13" name="Right Arrow 12"/>
          <p:cNvSpPr/>
          <p:nvPr/>
        </p:nvSpPr>
        <p:spPr>
          <a:xfrm rot="5400000">
            <a:off x="4498588" y="3237571"/>
            <a:ext cx="1828800" cy="609600"/>
          </a:xfrm>
          <a:prstGeom prst="rightArrow">
            <a:avLst/>
          </a:prstGeom>
          <a:solidFill>
            <a:schemeClr val="accent1">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Represent</a:t>
            </a:r>
            <a:endParaRPr lang="en-US" dirty="0"/>
          </a:p>
        </p:txBody>
      </p:sp>
      <p:sp>
        <p:nvSpPr>
          <p:cNvPr id="14" name="Right Arrow 13"/>
          <p:cNvSpPr/>
          <p:nvPr/>
        </p:nvSpPr>
        <p:spPr>
          <a:xfrm rot="16200000">
            <a:off x="7070338" y="3409021"/>
            <a:ext cx="1371600" cy="723900"/>
          </a:xfrm>
          <a:prstGeom prst="rightArrow">
            <a:avLst/>
          </a:prstGeom>
          <a:solidFill>
            <a:schemeClr val="accent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Rules</a:t>
            </a:r>
            <a:endParaRPr lang="en-US" dirty="0"/>
          </a:p>
        </p:txBody>
      </p:sp>
      <p:sp>
        <p:nvSpPr>
          <p:cNvPr id="15" name="Flowchart: Document 14"/>
          <p:cNvSpPr/>
          <p:nvPr/>
        </p:nvSpPr>
        <p:spPr>
          <a:xfrm>
            <a:off x="6830122" y="1981200"/>
            <a:ext cx="1752600" cy="1066800"/>
          </a:xfrm>
          <a:prstGeom prst="flowChartDocument">
            <a:avLst/>
          </a:prstGeom>
          <a:solidFill>
            <a:schemeClr val="accent2">
              <a:lumMod val="40000"/>
              <a:lumOff val="60000"/>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“Target”</a:t>
            </a:r>
          </a:p>
          <a:p>
            <a:pPr algn="ctr"/>
            <a:r>
              <a:rPr lang="en-US" dirty="0" smtClean="0">
                <a:solidFill>
                  <a:schemeClr val="bg1"/>
                </a:solidFill>
              </a:rPr>
              <a:t>Data</a:t>
            </a:r>
          </a:p>
          <a:p>
            <a:pPr algn="ctr"/>
            <a:r>
              <a:rPr lang="en-US" dirty="0" smtClean="0">
                <a:solidFill>
                  <a:schemeClr val="bg1"/>
                </a:solidFill>
              </a:rPr>
              <a:t>Representation</a:t>
            </a:r>
            <a:endParaRPr lang="en-US" dirty="0">
              <a:solidFill>
                <a:schemeClr val="bg1"/>
              </a:solidFill>
            </a:endParaRPr>
          </a:p>
        </p:txBody>
      </p:sp>
    </p:spTree>
    <p:extLst>
      <p:ext uri="{BB962C8B-B14F-4D97-AF65-F5344CB8AC3E}">
        <p14:creationId xmlns:p14="http://schemas.microsoft.com/office/powerpoint/2010/main" val="31163022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normAutofit fontScale="70000" lnSpcReduction="20000"/>
          </a:bodyPr>
          <a:lstStyle/>
          <a:p>
            <a:r>
              <a:rPr lang="en-US" dirty="0" smtClean="0"/>
              <a:t>NIEM (National Information Exchange Model) &amp; FPML (Financial Products Markup Language).</a:t>
            </a:r>
          </a:p>
          <a:p>
            <a:r>
              <a:rPr lang="en-US" dirty="0" smtClean="0"/>
              <a:t>Both XML Schema imported into UML for visualization</a:t>
            </a:r>
            <a:endParaRPr lang="en-US" dirty="0"/>
          </a:p>
        </p:txBody>
      </p:sp>
      <p:sp>
        <p:nvSpPr>
          <p:cNvPr id="3" name="Date Placeholder 2"/>
          <p:cNvSpPr>
            <a:spLocks noGrp="1"/>
          </p:cNvSpPr>
          <p:nvPr>
            <p:ph type="dt" sz="half" idx="10"/>
          </p:nvPr>
        </p:nvSpPr>
        <p:spPr/>
        <p:txBody>
          <a:bodyPr/>
          <a:lstStyle/>
          <a:p>
            <a:r>
              <a:rPr lang="en-US" smtClean="0"/>
              <a:t>3/2014</a:t>
            </a:r>
            <a:endParaRPr lang="en-US" dirty="0"/>
          </a:p>
        </p:txBody>
      </p:sp>
      <p:sp>
        <p:nvSpPr>
          <p:cNvPr id="4" name="Slide Number Placeholder 3"/>
          <p:cNvSpPr>
            <a:spLocks noGrp="1"/>
          </p:cNvSpPr>
          <p:nvPr>
            <p:ph type="sldNum" sz="quarter" idx="11"/>
          </p:nvPr>
        </p:nvSpPr>
        <p:spPr/>
        <p:txBody>
          <a:bodyPr/>
          <a:lstStyle/>
          <a:p>
            <a:fld id="{987D7693-E132-40A2-A808-4CF056E677D9}" type="slidenum">
              <a:rPr lang="en-US" smtClean="0"/>
              <a:t>19</a:t>
            </a:fld>
            <a:endParaRPr lang="en-US" dirty="0"/>
          </a:p>
        </p:txBody>
      </p:sp>
      <p:sp>
        <p:nvSpPr>
          <p:cNvPr id="5" name="Footer Placeholder 4"/>
          <p:cNvSpPr>
            <a:spLocks noGrp="1"/>
          </p:cNvSpPr>
          <p:nvPr>
            <p:ph type="ftr" sz="quarter" idx="12"/>
          </p:nvPr>
        </p:nvSpPr>
        <p:spPr/>
        <p:txBody>
          <a:bodyPr>
            <a:normAutofit fontScale="77500" lnSpcReduction="20000"/>
          </a:bodyPr>
          <a:lstStyle/>
          <a:p>
            <a:r>
              <a:rPr lang="en-US" smtClean="0"/>
              <a:t>Copyright (c) 2012-2014 Data Access Technologies, Inc. as Model Driven Solutions</a:t>
            </a:r>
            <a:endParaRPr lang="en-US" dirty="0"/>
          </a:p>
        </p:txBody>
      </p:sp>
      <p:sp>
        <p:nvSpPr>
          <p:cNvPr id="7" name="Title 6"/>
          <p:cNvSpPr>
            <a:spLocks noGrp="1"/>
          </p:cNvSpPr>
          <p:nvPr>
            <p:ph type="title"/>
          </p:nvPr>
        </p:nvSpPr>
        <p:spPr/>
        <p:txBody>
          <a:bodyPr/>
          <a:lstStyle/>
          <a:p>
            <a:r>
              <a:rPr lang="en-US" dirty="0" smtClean="0"/>
              <a:t>“Simple” Example</a:t>
            </a:r>
            <a:br>
              <a:rPr lang="en-US" dirty="0" smtClean="0"/>
            </a:br>
            <a:r>
              <a:rPr lang="en-US" dirty="0" smtClean="0"/>
              <a:t>Name &amp; Address</a:t>
            </a:r>
            <a:endParaRPr lang="en-US" dirty="0"/>
          </a:p>
        </p:txBody>
      </p:sp>
      <p:sp>
        <p:nvSpPr>
          <p:cNvPr id="2" name="TextBox 1"/>
          <p:cNvSpPr txBox="1"/>
          <p:nvPr/>
        </p:nvSpPr>
        <p:spPr>
          <a:xfrm>
            <a:off x="1066800" y="5410200"/>
            <a:ext cx="6529031" cy="646331"/>
          </a:xfrm>
          <a:prstGeom prst="rect">
            <a:avLst/>
          </a:prstGeom>
          <a:noFill/>
        </p:spPr>
        <p:txBody>
          <a:bodyPr wrap="none" rtlCol="0">
            <a:spAutoFit/>
          </a:bodyPr>
          <a:lstStyle/>
          <a:p>
            <a:r>
              <a:rPr lang="en-US" dirty="0" smtClean="0"/>
              <a:t>This example uses UML notation, which is not ideal for the purpose</a:t>
            </a:r>
          </a:p>
          <a:p>
            <a:r>
              <a:rPr lang="en-US" dirty="0" smtClean="0"/>
              <a:t>But should be understandable to </a:t>
            </a:r>
            <a:r>
              <a:rPr lang="en-US" smtClean="0"/>
              <a:t>this audience</a:t>
            </a:r>
            <a:endParaRPr lang="en-US" dirty="0"/>
          </a:p>
        </p:txBody>
      </p:sp>
    </p:spTree>
    <p:extLst>
      <p:ext uri="{BB962C8B-B14F-4D97-AF65-F5344CB8AC3E}">
        <p14:creationId xmlns:p14="http://schemas.microsoft.com/office/powerpoint/2010/main" val="3408000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marL="285750" indent="-285750">
              <a:buFont typeface="Arial" pitchFamily="34" charset="0"/>
              <a:buChar char="•"/>
            </a:pPr>
            <a:r>
              <a:rPr lang="en-US" dirty="0" smtClean="0"/>
              <a:t>Semantic Information Modeling for Federation is an in-progress standards process within OMG</a:t>
            </a:r>
          </a:p>
          <a:p>
            <a:pPr marL="285750" indent="-285750">
              <a:buFont typeface="Arial" pitchFamily="34" charset="0"/>
              <a:buChar char="•"/>
            </a:pPr>
            <a:r>
              <a:rPr lang="en-US" dirty="0" smtClean="0"/>
              <a:t>The goal of SIMF is to provide the modeling capabilities to support information federation by leveraging conceptual and logical information modeling with model bridging relations</a:t>
            </a:r>
          </a:p>
          <a:p>
            <a:pPr marL="285750" indent="-285750">
              <a:buFont typeface="Arial" pitchFamily="34" charset="0"/>
              <a:buChar char="•"/>
            </a:pPr>
            <a:r>
              <a:rPr lang="nl-NL" dirty="0"/>
              <a:t>An important goal of SIMF is to extend the economic lifecycle of many existing running systems that were conceived and built in a time when there were insufficient true conceptual capabilities, by explicitly adding the often implicit semantics and linking the running </a:t>
            </a:r>
            <a:r>
              <a:rPr lang="nl-NL" dirty="0" smtClean="0"/>
              <a:t>data representations </a:t>
            </a:r>
            <a:r>
              <a:rPr lang="nl-NL" dirty="0"/>
              <a:t>with a </a:t>
            </a:r>
            <a:r>
              <a:rPr lang="nl-NL" dirty="0" smtClean="0"/>
              <a:t>true </a:t>
            </a:r>
            <a:r>
              <a:rPr lang="nl-NL" dirty="0"/>
              <a:t>conceptual model.</a:t>
            </a:r>
            <a:endParaRPr lang="en-US" dirty="0"/>
          </a:p>
          <a:p>
            <a:pPr marL="285750" indent="-285750">
              <a:buFont typeface="Arial" pitchFamily="34" charset="0"/>
              <a:buChar char="•"/>
            </a:pPr>
            <a:r>
              <a:rPr lang="nl-NL" dirty="0"/>
              <a:t>Another important goal of SIMF is not to replace any existing standard language but to build bridges between the SIMF Conceptual Schema and the various standard languages such that the users can save substantial amounts of money in their integration and federation efforts</a:t>
            </a:r>
            <a:r>
              <a:rPr lang="nl-NL" dirty="0" smtClean="0"/>
              <a:t>.</a:t>
            </a:r>
          </a:p>
          <a:p>
            <a:pPr marL="285750" indent="-285750">
              <a:buFont typeface="Arial" pitchFamily="34" charset="0"/>
              <a:buChar char="•"/>
            </a:pPr>
            <a:r>
              <a:rPr lang="en-US" dirty="0"/>
              <a:t>Issued Dec 2011 - OMG Document: ad/2011-12-10</a:t>
            </a:r>
          </a:p>
          <a:p>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smtClean="0"/>
          </a:p>
          <a:p>
            <a:pPr marL="285750" indent="-285750">
              <a:buFont typeface="Arial" pitchFamily="34" charset="0"/>
              <a:buChar char="•"/>
            </a:pPr>
            <a:endParaRPr lang="en-US" dirty="0"/>
          </a:p>
        </p:txBody>
      </p:sp>
      <p:sp>
        <p:nvSpPr>
          <p:cNvPr id="3" name="Title 2"/>
          <p:cNvSpPr>
            <a:spLocks noGrp="1"/>
          </p:cNvSpPr>
          <p:nvPr>
            <p:ph type="title"/>
          </p:nvPr>
        </p:nvSpPr>
        <p:spPr/>
        <p:txBody>
          <a:bodyPr/>
          <a:lstStyle/>
          <a:p>
            <a:r>
              <a:rPr lang="en-US" dirty="0" smtClean="0"/>
              <a:t>What is SIMF?</a:t>
            </a:r>
            <a:endParaRPr lang="en-US" dirty="0"/>
          </a:p>
        </p:txBody>
      </p:sp>
      <p:sp>
        <p:nvSpPr>
          <p:cNvPr id="4" name="Date Placeholder 3"/>
          <p:cNvSpPr>
            <a:spLocks noGrp="1"/>
          </p:cNvSpPr>
          <p:nvPr>
            <p:ph type="dt" sz="half" idx="14"/>
          </p:nvPr>
        </p:nvSpPr>
        <p:spPr/>
        <p:txBody>
          <a:bodyPr/>
          <a:lstStyle/>
          <a:p>
            <a:r>
              <a:rPr lang="en-US" dirty="0" smtClean="0"/>
              <a:t>3/2014</a:t>
            </a:r>
            <a:endParaRPr lang="en-US" dirty="0"/>
          </a:p>
        </p:txBody>
      </p:sp>
      <p:sp>
        <p:nvSpPr>
          <p:cNvPr id="5" name="Footer Placeholder 4"/>
          <p:cNvSpPr>
            <a:spLocks noGrp="1"/>
          </p:cNvSpPr>
          <p:nvPr>
            <p:ph type="ftr" sz="quarter" idx="16"/>
          </p:nvPr>
        </p:nvSpPr>
        <p:spPr/>
        <p:txBody>
          <a:bodyPr>
            <a:normAutofit fontScale="77500" lnSpcReduction="20000"/>
          </a:bodyPr>
          <a:lstStyle/>
          <a:p>
            <a:r>
              <a:rPr lang="en-US" dirty="0" smtClean="0"/>
              <a:t>Copyright (c) 2012-2014 Data Access Technologies, Inc. as Model Driven Solutions</a:t>
            </a:r>
            <a:endParaRPr lang="en-US" dirty="0"/>
          </a:p>
        </p:txBody>
      </p:sp>
      <p:sp>
        <p:nvSpPr>
          <p:cNvPr id="6" name="Slide Number Placeholder 5"/>
          <p:cNvSpPr>
            <a:spLocks noGrp="1"/>
          </p:cNvSpPr>
          <p:nvPr>
            <p:ph type="sldNum" sz="quarter" idx="15"/>
          </p:nvPr>
        </p:nvSpPr>
        <p:spPr/>
        <p:txBody>
          <a:bodyPr/>
          <a:lstStyle/>
          <a:p>
            <a:fld id="{987D7693-E132-40A2-A808-4CF056E677D9}" type="slidenum">
              <a:rPr lang="en-US" smtClean="0"/>
              <a:t>2</a:t>
            </a:fld>
            <a:endParaRPr lang="en-US" dirty="0"/>
          </a:p>
        </p:txBody>
      </p:sp>
    </p:spTree>
    <p:extLst>
      <p:ext uri="{BB962C8B-B14F-4D97-AF65-F5344CB8AC3E}">
        <p14:creationId xmlns:p14="http://schemas.microsoft.com/office/powerpoint/2010/main" val="916007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3/2014</a:t>
            </a:r>
            <a:endParaRPr lang="en-US" dirty="0"/>
          </a:p>
        </p:txBody>
      </p:sp>
      <p:sp>
        <p:nvSpPr>
          <p:cNvPr id="4" name="Slide Number Placeholder 3"/>
          <p:cNvSpPr>
            <a:spLocks noGrp="1"/>
          </p:cNvSpPr>
          <p:nvPr>
            <p:ph type="sldNum" sz="quarter" idx="11"/>
          </p:nvPr>
        </p:nvSpPr>
        <p:spPr/>
        <p:txBody>
          <a:bodyPr/>
          <a:lstStyle/>
          <a:p>
            <a:fld id="{987D7693-E132-40A2-A808-4CF056E677D9}" type="slidenum">
              <a:rPr lang="en-US" smtClean="0"/>
              <a:t>20</a:t>
            </a:fld>
            <a:endParaRPr lang="en-US" dirty="0"/>
          </a:p>
        </p:txBody>
      </p:sp>
      <p:sp>
        <p:nvSpPr>
          <p:cNvPr id="5" name="Footer Placeholder 4"/>
          <p:cNvSpPr>
            <a:spLocks noGrp="1"/>
          </p:cNvSpPr>
          <p:nvPr>
            <p:ph type="ftr" sz="quarter" idx="12"/>
          </p:nvPr>
        </p:nvSpPr>
        <p:spPr/>
        <p:txBody>
          <a:bodyPr>
            <a:normAutofit fontScale="77500" lnSpcReduction="20000"/>
          </a:bodyPr>
          <a:lstStyle/>
          <a:p>
            <a:r>
              <a:rPr lang="en-US" smtClean="0"/>
              <a:t>Copyright (c) 2012-2014--2014 Data Access Technologies, Inc. as Model Driven Solutions</a:t>
            </a:r>
            <a:endParaRPr lang="en-US" dirty="0"/>
          </a:p>
        </p:txBody>
      </p:sp>
      <p:sp>
        <p:nvSpPr>
          <p:cNvPr id="7" name="Title 6"/>
          <p:cNvSpPr>
            <a:spLocks noGrp="1"/>
          </p:cNvSpPr>
          <p:nvPr>
            <p:ph type="title"/>
          </p:nvPr>
        </p:nvSpPr>
        <p:spPr/>
        <p:txBody>
          <a:bodyPr/>
          <a:lstStyle/>
          <a:p>
            <a:r>
              <a:rPr lang="en-US" dirty="0" smtClean="0"/>
              <a:t>Person name and address - FPML</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8191500" cy="364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6574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21</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smtClean="0"/>
              <a:t>Copyright (c) 2012-2014 Data Access Technologies, Inc. as Model Driven Solutions</a:t>
            </a:r>
            <a:endParaRPr lang="en-US" dirty="0"/>
          </a:p>
        </p:txBody>
      </p:sp>
      <p:sp>
        <p:nvSpPr>
          <p:cNvPr id="5" name="Title 4"/>
          <p:cNvSpPr>
            <a:spLocks noGrp="1"/>
          </p:cNvSpPr>
          <p:nvPr>
            <p:ph type="title"/>
          </p:nvPr>
        </p:nvSpPr>
        <p:spPr/>
        <p:txBody>
          <a:bodyPr>
            <a:normAutofit fontScale="90000"/>
          </a:bodyPr>
          <a:lstStyle/>
          <a:p>
            <a:r>
              <a:rPr lang="en-US" dirty="0" smtClean="0"/>
              <a:t>Person name and address – “NIEM</a:t>
            </a:r>
            <a:r>
              <a:rPr lang="en-US" sz="2700" dirty="0" smtClean="0"/>
              <a:t>*</a:t>
            </a:r>
            <a:r>
              <a:rPr lang="en-US" dirty="0" smtClean="0"/>
              <a:t>”</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0"/>
            <a:ext cx="9363075" cy="476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8600" y="6245483"/>
            <a:ext cx="4886979" cy="276999"/>
          </a:xfrm>
          <a:prstGeom prst="rect">
            <a:avLst/>
          </a:prstGeom>
          <a:noFill/>
        </p:spPr>
        <p:txBody>
          <a:bodyPr wrap="none" rtlCol="0">
            <a:spAutoFit/>
          </a:bodyPr>
          <a:lstStyle/>
          <a:p>
            <a:r>
              <a:rPr lang="en-US" sz="1200" dirty="0" smtClean="0"/>
              <a:t>* This is one potential NIEM “subset”, there is more variability within NIEM</a:t>
            </a:r>
            <a:endParaRPr lang="en-US" sz="1200" dirty="0"/>
          </a:p>
        </p:txBody>
      </p:sp>
    </p:spTree>
    <p:extLst>
      <p:ext uri="{BB962C8B-B14F-4D97-AF65-F5344CB8AC3E}">
        <p14:creationId xmlns:p14="http://schemas.microsoft.com/office/powerpoint/2010/main" val="23146468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22</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smtClean="0"/>
              <a:t>Copyright (c) 2012-2014 Data Access Technologies, Inc. as Model Driven Solutions</a:t>
            </a:r>
            <a:endParaRPr lang="en-US" dirty="0"/>
          </a:p>
        </p:txBody>
      </p:sp>
      <p:sp>
        <p:nvSpPr>
          <p:cNvPr id="5" name="Title 4"/>
          <p:cNvSpPr>
            <a:spLocks noGrp="1"/>
          </p:cNvSpPr>
          <p:nvPr>
            <p:ph type="title"/>
          </p:nvPr>
        </p:nvSpPr>
        <p:spPr/>
        <p:txBody>
          <a:bodyPr>
            <a:normAutofit fontScale="90000"/>
          </a:bodyPr>
          <a:lstStyle/>
          <a:p>
            <a:r>
              <a:rPr lang="en-US" dirty="0" smtClean="0"/>
              <a:t>Foundational domain concept - Person (People)</a:t>
            </a:r>
            <a:endParaRPr lang="en-US" dirty="0"/>
          </a:p>
        </p:txBody>
      </p:sp>
      <p:pic>
        <p:nvPicPr>
          <p:cNvPr id="3074" name="Picture 2" descr="C:\Users\Cory-c\AppData\Local\Microsoft\Windows\Temporary Internet Files\Content.IE5\2DO3ZU0Y\MP90044245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6764" y="1981198"/>
            <a:ext cx="4033838" cy="26955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371600" y="4953000"/>
            <a:ext cx="6324167" cy="369332"/>
          </a:xfrm>
          <a:prstGeom prst="rect">
            <a:avLst/>
          </a:prstGeom>
          <a:noFill/>
        </p:spPr>
        <p:txBody>
          <a:bodyPr wrap="none" rtlCol="0">
            <a:spAutoFit/>
          </a:bodyPr>
          <a:lstStyle/>
          <a:p>
            <a:r>
              <a:rPr lang="en-US" dirty="0"/>
              <a:t>All the human beings that have, do or will exist - real or imagined</a:t>
            </a:r>
          </a:p>
        </p:txBody>
      </p:sp>
    </p:spTree>
    <p:extLst>
      <p:ext uri="{BB962C8B-B14F-4D97-AF65-F5344CB8AC3E}">
        <p14:creationId xmlns:p14="http://schemas.microsoft.com/office/powerpoint/2010/main" val="6831056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23</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smtClean="0"/>
              <a:t>Copyright (c) 2012-2014 Data Access Technologies, Inc. as Model Driven Solutions</a:t>
            </a:r>
            <a:endParaRPr lang="en-US" dirty="0"/>
          </a:p>
        </p:txBody>
      </p:sp>
      <p:sp>
        <p:nvSpPr>
          <p:cNvPr id="5" name="Title 4"/>
          <p:cNvSpPr>
            <a:spLocks noGrp="1"/>
          </p:cNvSpPr>
          <p:nvPr>
            <p:ph type="title"/>
          </p:nvPr>
        </p:nvSpPr>
        <p:spPr/>
        <p:txBody>
          <a:bodyPr/>
          <a:lstStyle/>
          <a:p>
            <a:r>
              <a:rPr lang="en-US" dirty="0" smtClean="0"/>
              <a:t>Specialized </a:t>
            </a:r>
            <a:r>
              <a:rPr lang="en-US" smtClean="0"/>
              <a:t>(constrained) relations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1379220"/>
            <a:ext cx="8876323" cy="49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a:xfrm rot="18424316">
            <a:off x="1356263" y="4217571"/>
            <a:ext cx="3523435" cy="1333500"/>
          </a:xfrm>
          <a:prstGeom prst="ellipse">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7362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24</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smtClean="0"/>
              <a:t>Copyright (c) 2012-2014 Data Access Technologies, Inc. as Model Driven Solutions</a:t>
            </a:r>
            <a:endParaRPr lang="en-US" dirty="0"/>
          </a:p>
        </p:txBody>
      </p:sp>
      <p:sp>
        <p:nvSpPr>
          <p:cNvPr id="5" name="Title 4"/>
          <p:cNvSpPr>
            <a:spLocks noGrp="1"/>
          </p:cNvSpPr>
          <p:nvPr>
            <p:ph type="title"/>
          </p:nvPr>
        </p:nvSpPr>
        <p:spPr/>
        <p:txBody>
          <a:bodyPr/>
          <a:lstStyle/>
          <a:p>
            <a:r>
              <a:rPr lang="en-US" dirty="0" smtClean="0"/>
              <a:t>Path between classes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76" y="1524000"/>
            <a:ext cx="9443995" cy="3795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1208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25</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smtClean="0"/>
              <a:t>Copyright (c) 2012-2014 Data Access Technologies, Inc. as Model Driven Solutions</a:t>
            </a:r>
            <a:endParaRPr lang="en-US" dirty="0"/>
          </a:p>
        </p:txBody>
      </p:sp>
      <p:sp>
        <p:nvSpPr>
          <p:cNvPr id="5" name="Title 4"/>
          <p:cNvSpPr>
            <a:spLocks noGrp="1"/>
          </p:cNvSpPr>
          <p:nvPr>
            <p:ph type="title"/>
          </p:nvPr>
        </p:nvSpPr>
        <p:spPr/>
        <p:txBody>
          <a:bodyPr/>
          <a:lstStyle/>
          <a:p>
            <a:r>
              <a:rPr lang="en-US" dirty="0" smtClean="0"/>
              <a:t>Path between properties/relations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66" y="1254977"/>
            <a:ext cx="9464566" cy="5603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86703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smtClean="0"/>
              <a:t>Marriage</a:t>
            </a:r>
            <a:endParaRPr lang="en-US" dirty="0"/>
          </a:p>
        </p:txBody>
      </p:sp>
      <p:sp>
        <p:nvSpPr>
          <p:cNvPr id="2" name="Date Placeholder 1"/>
          <p:cNvSpPr>
            <a:spLocks noGrp="1"/>
          </p:cNvSpPr>
          <p:nvPr>
            <p:ph type="dt" sz="half" idx="10"/>
          </p:nvPr>
        </p:nvSpPr>
        <p:spPr/>
        <p:txBody>
          <a:bodyPr/>
          <a:lstStyle/>
          <a:p>
            <a:r>
              <a:rPr lang="en-US" smtClean="0"/>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26</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dirty="0" smtClean="0"/>
              <a:t>Copyright (c) 2012-2014 Data Access Technologies, Inc. as Model Driven Solutions</a:t>
            </a:r>
            <a:endParaRPr lang="en-US" dirty="0"/>
          </a:p>
        </p:txBody>
      </p:sp>
      <p:sp>
        <p:nvSpPr>
          <p:cNvPr id="6" name="Title 5"/>
          <p:cNvSpPr>
            <a:spLocks noGrp="1"/>
          </p:cNvSpPr>
          <p:nvPr>
            <p:ph type="title"/>
          </p:nvPr>
        </p:nvSpPr>
        <p:spPr/>
        <p:txBody>
          <a:bodyPr/>
          <a:lstStyle/>
          <a:p>
            <a:r>
              <a:rPr lang="en-US" dirty="0" smtClean="0"/>
              <a:t>Conceptual Model Example</a:t>
            </a:r>
            <a:endParaRPr lang="en-US" dirty="0"/>
          </a:p>
        </p:txBody>
      </p:sp>
    </p:spTree>
    <p:extLst>
      <p:ext uri="{BB962C8B-B14F-4D97-AF65-F5344CB8AC3E}">
        <p14:creationId xmlns:p14="http://schemas.microsoft.com/office/powerpoint/2010/main" val="38184340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27</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smtClean="0"/>
              <a:t>Copyright (c) 2012-2014 Data Access Technologies, Inc. as Model Driven Solutions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91625"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13519" y="0"/>
            <a:ext cx="5244281" cy="4124632"/>
            <a:chOff x="13519" y="0"/>
            <a:chExt cx="5244281" cy="4124632"/>
          </a:xfrm>
        </p:grpSpPr>
        <p:sp>
          <p:nvSpPr>
            <p:cNvPr id="5" name="Left Arrow 4"/>
            <p:cNvSpPr/>
            <p:nvPr/>
          </p:nvSpPr>
          <p:spPr>
            <a:xfrm>
              <a:off x="3200400" y="0"/>
              <a:ext cx="20574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Context</a:t>
              </a:r>
              <a:endParaRPr lang="en-US" dirty="0"/>
            </a:p>
          </p:txBody>
        </p:sp>
        <p:sp>
          <p:nvSpPr>
            <p:cNvPr id="7" name="Left Arrow 6"/>
            <p:cNvSpPr/>
            <p:nvPr/>
          </p:nvSpPr>
          <p:spPr>
            <a:xfrm rot="5400000">
              <a:off x="-710381" y="2791132"/>
              <a:ext cx="20574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Rule in context</a:t>
              </a:r>
              <a:endParaRPr lang="en-US" dirty="0"/>
            </a:p>
          </p:txBody>
        </p:sp>
      </p:grpSp>
    </p:spTree>
    <p:extLst>
      <p:ext uri="{BB962C8B-B14F-4D97-AF65-F5344CB8AC3E}">
        <p14:creationId xmlns:p14="http://schemas.microsoft.com/office/powerpoint/2010/main" val="326931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a:p>
        </p:txBody>
      </p:sp>
      <p:sp>
        <p:nvSpPr>
          <p:cNvPr id="2" name="Date Placeholder 1"/>
          <p:cNvSpPr>
            <a:spLocks noGrp="1"/>
          </p:cNvSpPr>
          <p:nvPr>
            <p:ph type="dt" sz="half" idx="10"/>
          </p:nvPr>
        </p:nvSpPr>
        <p:spPr/>
        <p:txBody>
          <a:bodyPr/>
          <a:lstStyle/>
          <a:p>
            <a:r>
              <a:rPr lang="en-US" smtClean="0"/>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28</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smtClean="0"/>
              <a:t>Copyright (c) 2012-2014 Data Access Technologies, Inc. as Model Driven Solutions</a:t>
            </a:r>
            <a:endParaRPr lang="en-US" dirty="0"/>
          </a:p>
        </p:txBody>
      </p:sp>
      <p:sp>
        <p:nvSpPr>
          <p:cNvPr id="5" name="Title 4"/>
          <p:cNvSpPr>
            <a:spLocks noGrp="1"/>
          </p:cNvSpPr>
          <p:nvPr>
            <p:ph type="title"/>
          </p:nvPr>
        </p:nvSpPr>
        <p:spPr/>
        <p:txBody>
          <a:bodyPr/>
          <a:lstStyle/>
          <a:p>
            <a:r>
              <a:rPr lang="en-US" dirty="0" smtClean="0"/>
              <a:t>Concepts &amp; Meta Model</a:t>
            </a:r>
            <a:endParaRPr lang="en-US" dirty="0"/>
          </a:p>
        </p:txBody>
      </p:sp>
    </p:spTree>
    <p:extLst>
      <p:ext uri="{BB962C8B-B14F-4D97-AF65-F5344CB8AC3E}">
        <p14:creationId xmlns:p14="http://schemas.microsoft.com/office/powerpoint/2010/main" val="16340697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4"/>
          </p:nvPr>
        </p:nvSpPr>
        <p:spPr/>
        <p:txBody>
          <a:bodyPr>
            <a:normAutofit/>
          </a:bodyPr>
          <a:lstStyle/>
          <a:p>
            <a:r>
              <a:rPr lang="en-US" sz="1800" dirty="0"/>
              <a:t>Rules</a:t>
            </a:r>
          </a:p>
          <a:p>
            <a:r>
              <a:rPr lang="en-US" sz="1800" dirty="0"/>
              <a:t>Quantifiers</a:t>
            </a:r>
          </a:p>
          <a:p>
            <a:r>
              <a:rPr lang="en-US" sz="1800" dirty="0" smtClean="0"/>
              <a:t>Representation</a:t>
            </a:r>
          </a:p>
          <a:p>
            <a:r>
              <a:rPr lang="en-US" sz="1800" dirty="0" smtClean="0"/>
              <a:t>Generalization</a:t>
            </a:r>
          </a:p>
          <a:p>
            <a:r>
              <a:rPr lang="en-US" sz="1800" dirty="0" smtClean="0"/>
              <a:t>Equivalence</a:t>
            </a:r>
            <a:endParaRPr lang="en-US" sz="1800" dirty="0"/>
          </a:p>
          <a:p>
            <a:r>
              <a:rPr lang="en-US" sz="1800" dirty="0" smtClean="0"/>
              <a:t>Naming</a:t>
            </a:r>
          </a:p>
          <a:p>
            <a:r>
              <a:rPr lang="en-US" sz="1800" dirty="0" smtClean="0"/>
              <a:t>Model structure &amp; Lexical Scope</a:t>
            </a:r>
            <a:endParaRPr lang="en-US" sz="1800" dirty="0"/>
          </a:p>
        </p:txBody>
      </p:sp>
      <p:sp>
        <p:nvSpPr>
          <p:cNvPr id="8" name="Content Placeholder 7"/>
          <p:cNvSpPr>
            <a:spLocks noGrp="1"/>
          </p:cNvSpPr>
          <p:nvPr>
            <p:ph sz="quarter" idx="13"/>
          </p:nvPr>
        </p:nvSpPr>
        <p:spPr/>
        <p:txBody>
          <a:bodyPr/>
          <a:lstStyle/>
          <a:p>
            <a:r>
              <a:rPr lang="en-US" sz="1800" dirty="0" smtClean="0"/>
              <a:t>Concept</a:t>
            </a:r>
          </a:p>
          <a:p>
            <a:r>
              <a:rPr lang="en-US" sz="1800" dirty="0" smtClean="0"/>
              <a:t>Context</a:t>
            </a:r>
          </a:p>
          <a:p>
            <a:r>
              <a:rPr lang="en-US" sz="1800" dirty="0" smtClean="0"/>
              <a:t>Types &amp; “Instances”</a:t>
            </a:r>
          </a:p>
          <a:p>
            <a:r>
              <a:rPr lang="en-US" sz="1800" dirty="0" smtClean="0"/>
              <a:t>Relations (Reified and verb forms, connected)</a:t>
            </a:r>
          </a:p>
          <a:p>
            <a:r>
              <a:rPr lang="en-US" sz="1800" dirty="0" smtClean="0"/>
              <a:t>Situations</a:t>
            </a:r>
          </a:p>
          <a:p>
            <a:r>
              <a:rPr lang="en-US" sz="1800" dirty="0" smtClean="0"/>
              <a:t>Properties</a:t>
            </a:r>
          </a:p>
          <a:p>
            <a:r>
              <a:rPr lang="en-US" sz="1800" dirty="0" smtClean="0"/>
              <a:t>Expressions</a:t>
            </a:r>
          </a:p>
          <a:p>
            <a:endParaRPr lang="en-US" sz="1800" dirty="0"/>
          </a:p>
        </p:txBody>
      </p:sp>
      <p:sp>
        <p:nvSpPr>
          <p:cNvPr id="7" name="Title 6"/>
          <p:cNvSpPr>
            <a:spLocks noGrp="1"/>
          </p:cNvSpPr>
          <p:nvPr>
            <p:ph type="title"/>
          </p:nvPr>
        </p:nvSpPr>
        <p:spPr/>
        <p:txBody>
          <a:bodyPr/>
          <a:lstStyle/>
          <a:p>
            <a:r>
              <a:rPr lang="en-US" dirty="0" smtClean="0"/>
              <a:t>Example of SIMF concepts</a:t>
            </a:r>
            <a:endParaRPr lang="en-US" dirty="0"/>
          </a:p>
        </p:txBody>
      </p:sp>
      <p:sp>
        <p:nvSpPr>
          <p:cNvPr id="3" name="Date Placeholder 2"/>
          <p:cNvSpPr>
            <a:spLocks noGrp="1"/>
          </p:cNvSpPr>
          <p:nvPr>
            <p:ph type="dt" sz="half" idx="15"/>
          </p:nvPr>
        </p:nvSpPr>
        <p:spPr/>
        <p:txBody>
          <a:bodyPr/>
          <a:lstStyle/>
          <a:p>
            <a:r>
              <a:rPr lang="en-US" smtClean="0"/>
              <a:t>3/2014</a:t>
            </a:r>
            <a:endParaRPr lang="en-US" dirty="0"/>
          </a:p>
        </p:txBody>
      </p:sp>
      <p:sp>
        <p:nvSpPr>
          <p:cNvPr id="4" name="Slide Number Placeholder 3"/>
          <p:cNvSpPr>
            <a:spLocks noGrp="1"/>
          </p:cNvSpPr>
          <p:nvPr>
            <p:ph type="sldNum" sz="quarter" idx="16"/>
          </p:nvPr>
        </p:nvSpPr>
        <p:spPr/>
        <p:txBody>
          <a:bodyPr/>
          <a:lstStyle/>
          <a:p>
            <a:fld id="{987D7693-E132-40A2-A808-4CF056E677D9}" type="slidenum">
              <a:rPr lang="en-US" smtClean="0"/>
              <a:t>29</a:t>
            </a:fld>
            <a:endParaRPr lang="en-US" dirty="0"/>
          </a:p>
        </p:txBody>
      </p:sp>
      <p:sp>
        <p:nvSpPr>
          <p:cNvPr id="5" name="Footer Placeholder 4"/>
          <p:cNvSpPr>
            <a:spLocks noGrp="1"/>
          </p:cNvSpPr>
          <p:nvPr>
            <p:ph type="ftr" sz="quarter" idx="17"/>
          </p:nvPr>
        </p:nvSpPr>
        <p:spPr/>
        <p:txBody>
          <a:bodyPr>
            <a:normAutofit fontScale="77500" lnSpcReduction="20000"/>
          </a:bodyPr>
          <a:lstStyle/>
          <a:p>
            <a:r>
              <a:rPr lang="en-US" smtClean="0"/>
              <a:t>Copyright (c) 2012-2014--2014 Data Access Technologies, Inc. as Model Driven Solutions</a:t>
            </a:r>
            <a:endParaRPr lang="en-US" dirty="0"/>
          </a:p>
        </p:txBody>
      </p:sp>
    </p:spTree>
    <p:extLst>
      <p:ext uri="{BB962C8B-B14F-4D97-AF65-F5344CB8AC3E}">
        <p14:creationId xmlns:p14="http://schemas.microsoft.com/office/powerpoint/2010/main" val="16586346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en-US" dirty="0" smtClean="0"/>
              <a:t>AESIG was Formed in 2009</a:t>
            </a:r>
          </a:p>
          <a:p>
            <a:r>
              <a:rPr lang="en-US" dirty="0" smtClean="0"/>
              <a:t>Started with a lot of discussion, some good ideas but not a lot got done</a:t>
            </a:r>
          </a:p>
          <a:p>
            <a:r>
              <a:rPr lang="en-US" dirty="0"/>
              <a:t>Artifacts on </a:t>
            </a:r>
            <a:r>
              <a:rPr lang="en-US" dirty="0">
                <a:hlinkClick r:id="rId2"/>
              </a:rPr>
              <a:t>http://</a:t>
            </a:r>
            <a:r>
              <a:rPr lang="en-US" dirty="0" smtClean="0">
                <a:hlinkClick r:id="rId2"/>
              </a:rPr>
              <a:t>www.omgwiki.org/architecture-ecosystem/doku.php</a:t>
            </a:r>
            <a:endParaRPr lang="en-US" dirty="0" smtClean="0"/>
          </a:p>
          <a:p>
            <a:r>
              <a:rPr lang="en-US" dirty="0"/>
              <a:t>	</a:t>
            </a:r>
            <a:r>
              <a:rPr lang="en-US" dirty="0" smtClean="0"/>
              <a:t>Intent is to revive use of the wiki for outreach</a:t>
            </a:r>
          </a:p>
          <a:p>
            <a:r>
              <a:rPr lang="en-US" dirty="0" smtClean="0"/>
              <a:t>Initial RFP effort focused on a meta model (language) integration – the “Architecture Ecosystem Foundation” RFP</a:t>
            </a:r>
          </a:p>
          <a:p>
            <a:pPr marL="285750" indent="-285750">
              <a:buFont typeface="Arial" panose="020B0604020202020204" pitchFamily="34" charset="0"/>
              <a:buChar char="•"/>
            </a:pPr>
            <a:r>
              <a:rPr lang="en-US" dirty="0"/>
              <a:t>T</a:t>
            </a:r>
            <a:r>
              <a:rPr lang="en-US" dirty="0" smtClean="0"/>
              <a:t>his never got off the ground, was not issued</a:t>
            </a:r>
          </a:p>
          <a:p>
            <a:r>
              <a:rPr lang="en-US" dirty="0" smtClean="0"/>
              <a:t>Eventually focused on “Semantic Information Modeling for Federation” (SIMF)</a:t>
            </a:r>
          </a:p>
          <a:p>
            <a:pPr marL="285750" indent="-285750">
              <a:buFont typeface="Arial" panose="020B0604020202020204" pitchFamily="34" charset="0"/>
              <a:buChar char="•"/>
            </a:pPr>
            <a:r>
              <a:rPr lang="en-US" dirty="0" smtClean="0"/>
              <a:t>Issued Dec 2011 - </a:t>
            </a:r>
            <a:r>
              <a:rPr lang="en-US" dirty="0"/>
              <a:t>OMG Document: </a:t>
            </a:r>
            <a:r>
              <a:rPr lang="en-US" dirty="0" smtClean="0"/>
              <a:t>ad/2011-12-10</a:t>
            </a:r>
          </a:p>
          <a:p>
            <a:r>
              <a:rPr lang="en-US" dirty="0" smtClean="0"/>
              <a:t>Since issuing SIMF, AESIG has not been meeting – waiting for SIMF progress</a:t>
            </a:r>
          </a:p>
          <a:p>
            <a:r>
              <a:rPr lang="en-US" dirty="0" smtClean="0"/>
              <a:t>AESIG met Sunday to review SIMF progress</a:t>
            </a:r>
          </a:p>
        </p:txBody>
      </p:sp>
      <p:sp>
        <p:nvSpPr>
          <p:cNvPr id="3" name="Date Placeholder 2"/>
          <p:cNvSpPr>
            <a:spLocks noGrp="1"/>
          </p:cNvSpPr>
          <p:nvPr>
            <p:ph type="dt" sz="half" idx="14"/>
          </p:nvPr>
        </p:nvSpPr>
        <p:spPr/>
        <p:txBody>
          <a:bodyPr/>
          <a:lstStyle/>
          <a:p>
            <a:r>
              <a:rPr lang="en-US" smtClean="0"/>
              <a:t>3/2014</a:t>
            </a:r>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3</a:t>
            </a:fld>
            <a:endParaRPr lang="en-US" dirty="0"/>
          </a:p>
        </p:txBody>
      </p:sp>
      <p:sp>
        <p:nvSpPr>
          <p:cNvPr id="5" name="Footer Placeholder 4"/>
          <p:cNvSpPr>
            <a:spLocks noGrp="1"/>
          </p:cNvSpPr>
          <p:nvPr>
            <p:ph type="ftr" sz="quarter" idx="16"/>
          </p:nvPr>
        </p:nvSpPr>
        <p:spPr/>
        <p:txBody>
          <a:bodyPr>
            <a:normAutofit fontScale="77500" lnSpcReduction="20000"/>
          </a:bodyPr>
          <a:lstStyle/>
          <a:p>
            <a:r>
              <a:rPr lang="en-US" smtClean="0"/>
              <a:t>Copyright (c) 2012-2014 Data Access Technologies, Inc. as Model Driven Solutions</a:t>
            </a:r>
            <a:endParaRPr lang="en-US" dirty="0"/>
          </a:p>
        </p:txBody>
      </p:sp>
      <p:sp>
        <p:nvSpPr>
          <p:cNvPr id="6" name="Title 5"/>
          <p:cNvSpPr>
            <a:spLocks noGrp="1"/>
          </p:cNvSpPr>
          <p:nvPr>
            <p:ph type="title"/>
          </p:nvPr>
        </p:nvSpPr>
        <p:spPr/>
        <p:txBody>
          <a:bodyPr/>
          <a:lstStyle/>
          <a:p>
            <a:r>
              <a:rPr lang="en-US" dirty="0" smtClean="0"/>
              <a:t>AESIG/SIMF History</a:t>
            </a:r>
            <a:endParaRPr lang="en-US" dirty="0"/>
          </a:p>
        </p:txBody>
      </p:sp>
    </p:spTree>
    <p:extLst>
      <p:ext uri="{BB962C8B-B14F-4D97-AF65-F5344CB8AC3E}">
        <p14:creationId xmlns:p14="http://schemas.microsoft.com/office/powerpoint/2010/main" val="31483911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dirty="0"/>
              <a:t>In SIMF, a context connects a set of </a:t>
            </a:r>
            <a:r>
              <a:rPr lang="en-US" dirty="0" smtClean="0"/>
              <a:t>facts </a:t>
            </a:r>
            <a:r>
              <a:rPr lang="en-US" dirty="0"/>
              <a:t>with a set of things those facts applies to. The context </a:t>
            </a:r>
            <a:r>
              <a:rPr lang="en-US" i="1" dirty="0"/>
              <a:t>contextualizes</a:t>
            </a:r>
            <a:r>
              <a:rPr lang="en-US" dirty="0"/>
              <a:t> a set of concepts that it applies </a:t>
            </a:r>
            <a:r>
              <a:rPr lang="en-US" dirty="0" smtClean="0"/>
              <a:t>to (concepts “in” that context). </a:t>
            </a:r>
            <a:r>
              <a:rPr lang="en-US" dirty="0"/>
              <a:t>Facts and rules are defined in one or more context and apply to everything those contexts contextualize</a:t>
            </a:r>
            <a:r>
              <a:rPr lang="en-US" dirty="0" smtClean="0"/>
              <a:t>.</a:t>
            </a:r>
          </a:p>
          <a:p>
            <a:r>
              <a:rPr lang="en-US" dirty="0" smtClean="0"/>
              <a:t>Anything that is asserted is asserted in at least one context (where it is stated –e.g. the model or DBMS), and probably many more.</a:t>
            </a:r>
          </a:p>
          <a:p>
            <a:r>
              <a:rPr lang="en-US" dirty="0" smtClean="0"/>
              <a:t>Any interpretation (computation, inference, query) is based on a perspective that assumes a set of context.</a:t>
            </a:r>
            <a:endParaRPr lang="en-US" dirty="0"/>
          </a:p>
          <a:p>
            <a:r>
              <a:rPr lang="en-US" dirty="0" smtClean="0"/>
              <a:t>SIMF makes context explicit.</a:t>
            </a:r>
            <a:endParaRPr lang="en-US" dirty="0"/>
          </a:p>
        </p:txBody>
      </p:sp>
      <p:sp>
        <p:nvSpPr>
          <p:cNvPr id="2" name="Date Placeholder 1"/>
          <p:cNvSpPr>
            <a:spLocks noGrp="1"/>
          </p:cNvSpPr>
          <p:nvPr>
            <p:ph type="dt" sz="half" idx="14"/>
          </p:nvPr>
        </p:nvSpPr>
        <p:spPr/>
        <p:txBody>
          <a:bodyPr/>
          <a:lstStyle/>
          <a:p>
            <a:r>
              <a:rPr lang="en-US" smtClean="0"/>
              <a:t>3/2014</a:t>
            </a:r>
            <a:endParaRPr lang="en-US" dirty="0"/>
          </a:p>
        </p:txBody>
      </p:sp>
      <p:sp>
        <p:nvSpPr>
          <p:cNvPr id="3" name="Slide Number Placeholder 2"/>
          <p:cNvSpPr>
            <a:spLocks noGrp="1"/>
          </p:cNvSpPr>
          <p:nvPr>
            <p:ph type="sldNum" sz="quarter" idx="15"/>
          </p:nvPr>
        </p:nvSpPr>
        <p:spPr/>
        <p:txBody>
          <a:bodyPr/>
          <a:lstStyle/>
          <a:p>
            <a:fld id="{987D7693-E132-40A2-A808-4CF056E677D9}" type="slidenum">
              <a:rPr lang="en-US" smtClean="0"/>
              <a:t>30</a:t>
            </a:fld>
            <a:endParaRPr lang="en-US" dirty="0"/>
          </a:p>
        </p:txBody>
      </p:sp>
      <p:sp>
        <p:nvSpPr>
          <p:cNvPr id="4" name="Footer Placeholder 3"/>
          <p:cNvSpPr>
            <a:spLocks noGrp="1"/>
          </p:cNvSpPr>
          <p:nvPr>
            <p:ph type="ftr" sz="quarter" idx="16"/>
          </p:nvPr>
        </p:nvSpPr>
        <p:spPr/>
        <p:txBody>
          <a:bodyPr>
            <a:normAutofit fontScale="77500" lnSpcReduction="20000"/>
          </a:bodyPr>
          <a:lstStyle/>
          <a:p>
            <a:r>
              <a:rPr lang="en-US" smtClean="0"/>
              <a:t>Copyright (c) 2012-2014 Data Access Technologies, Inc. as Model Driven Solutions</a:t>
            </a:r>
            <a:endParaRPr lang="en-US" dirty="0"/>
          </a:p>
        </p:txBody>
      </p:sp>
      <p:sp>
        <p:nvSpPr>
          <p:cNvPr id="5" name="Title 4"/>
          <p:cNvSpPr>
            <a:spLocks noGrp="1"/>
          </p:cNvSpPr>
          <p:nvPr>
            <p:ph type="title"/>
          </p:nvPr>
        </p:nvSpPr>
        <p:spPr/>
        <p:txBody>
          <a:bodyPr/>
          <a:lstStyle/>
          <a:p>
            <a:r>
              <a:rPr lang="en-US" dirty="0" smtClean="0"/>
              <a:t>Context</a:t>
            </a:r>
            <a:endParaRPr lang="en-US" dirty="0"/>
          </a:p>
        </p:txBody>
      </p:sp>
    </p:spTree>
    <p:extLst>
      <p:ext uri="{BB962C8B-B14F-4D97-AF65-F5344CB8AC3E}">
        <p14:creationId xmlns:p14="http://schemas.microsoft.com/office/powerpoint/2010/main" val="38079722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3/2014</a:t>
            </a:r>
            <a:endParaRPr lang="en-US" dirty="0"/>
          </a:p>
        </p:txBody>
      </p:sp>
      <p:sp>
        <p:nvSpPr>
          <p:cNvPr id="4" name="Slide Number Placeholder 3"/>
          <p:cNvSpPr>
            <a:spLocks noGrp="1"/>
          </p:cNvSpPr>
          <p:nvPr>
            <p:ph type="sldNum" sz="quarter" idx="11"/>
          </p:nvPr>
        </p:nvSpPr>
        <p:spPr/>
        <p:txBody>
          <a:bodyPr/>
          <a:lstStyle/>
          <a:p>
            <a:fld id="{987D7693-E132-40A2-A808-4CF056E677D9}" type="slidenum">
              <a:rPr lang="en-US" smtClean="0"/>
              <a:t>31</a:t>
            </a:fld>
            <a:endParaRPr lang="en-US" dirty="0"/>
          </a:p>
        </p:txBody>
      </p:sp>
      <p:sp>
        <p:nvSpPr>
          <p:cNvPr id="5" name="Footer Placeholder 4"/>
          <p:cNvSpPr>
            <a:spLocks noGrp="1"/>
          </p:cNvSpPr>
          <p:nvPr>
            <p:ph type="ftr" sz="quarter" idx="12"/>
          </p:nvPr>
        </p:nvSpPr>
        <p:spPr/>
        <p:txBody>
          <a:bodyPr>
            <a:normAutofit fontScale="77500" lnSpcReduction="20000"/>
          </a:bodyPr>
          <a:lstStyle/>
          <a:p>
            <a:r>
              <a:rPr lang="en-US" smtClean="0"/>
              <a:t>Copyright (c) 2012-2014 Data Access Technologies, Inc. as Model Driven Solutions</a:t>
            </a:r>
            <a:endParaRPr lang="en-US" dirty="0"/>
          </a:p>
        </p:txBody>
      </p:sp>
      <p:sp>
        <p:nvSpPr>
          <p:cNvPr id="6" name="Title 5"/>
          <p:cNvSpPr>
            <a:spLocks noGrp="1"/>
          </p:cNvSpPr>
          <p:nvPr>
            <p:ph type="title"/>
          </p:nvPr>
        </p:nvSpPr>
        <p:spPr/>
        <p:txBody>
          <a:bodyPr/>
          <a:lstStyle/>
          <a:p>
            <a:r>
              <a:rPr lang="en-US" dirty="0" smtClean="0"/>
              <a:t>Context</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5587" y="-38100"/>
            <a:ext cx="6348413"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806700"/>
            <a:ext cx="4254500" cy="71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8293" y="3657600"/>
            <a:ext cx="5562600"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Object 7"/>
          <p:cNvGraphicFramePr>
            <a:graphicFrameLocks noChangeAspect="1"/>
          </p:cNvGraphicFramePr>
          <p:nvPr>
            <p:extLst>
              <p:ext uri="{D42A27DB-BD31-4B8C-83A1-F6EECF244321}">
                <p14:modId xmlns:p14="http://schemas.microsoft.com/office/powerpoint/2010/main" val="946509869"/>
              </p:ext>
            </p:extLst>
          </p:nvPr>
        </p:nvGraphicFramePr>
        <p:xfrm>
          <a:off x="3654335" y="4820653"/>
          <a:ext cx="1571625" cy="1152525"/>
        </p:xfrm>
        <a:graphic>
          <a:graphicData uri="http://schemas.openxmlformats.org/presentationml/2006/ole">
            <mc:AlternateContent xmlns:mc="http://schemas.openxmlformats.org/markup-compatibility/2006">
              <mc:Choice xmlns:v="urn:schemas-microsoft-com:vml" Requires="v">
                <p:oleObj spid="_x0000_s5197" name="Visio" r:id="rId6" imgW="1571557" imgH="1152435" progId="Visio.Drawing.11">
                  <p:link updateAutomatic="1"/>
                </p:oleObj>
              </mc:Choice>
              <mc:Fallback>
                <p:oleObj name="Visio" r:id="rId6" imgW="1571557" imgH="1152435" progId="Visio.Drawing.11">
                  <p:link updateAutomatic="1"/>
                  <p:pic>
                    <p:nvPicPr>
                      <p:cNvPr id="0" name=""/>
                      <p:cNvPicPr/>
                      <p:nvPr/>
                    </p:nvPicPr>
                    <p:blipFill>
                      <a:blip r:embed="rId7"/>
                      <a:stretch>
                        <a:fillRect/>
                      </a:stretch>
                    </p:blipFill>
                    <p:spPr>
                      <a:xfrm>
                        <a:off x="3654335" y="4820653"/>
                        <a:ext cx="1571625" cy="1152525"/>
                      </a:xfrm>
                      <a:prstGeom prst="rect">
                        <a:avLst/>
                      </a:prstGeom>
                    </p:spPr>
                  </p:pic>
                </p:oleObj>
              </mc:Fallback>
            </mc:AlternateContent>
          </a:graphicData>
        </a:graphic>
      </p:graphicFrame>
      <p:cxnSp>
        <p:nvCxnSpPr>
          <p:cNvPr id="12" name="Straight Arrow Connector 11"/>
          <p:cNvCxnSpPr/>
          <p:nvPr/>
        </p:nvCxnSpPr>
        <p:spPr>
          <a:xfrm flipV="1">
            <a:off x="6248400" y="2362200"/>
            <a:ext cx="69850" cy="1295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 name="Right Arrow 1"/>
          <p:cNvSpPr/>
          <p:nvPr/>
        </p:nvSpPr>
        <p:spPr>
          <a:xfrm>
            <a:off x="1925798" y="4800600"/>
            <a:ext cx="16764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Rules</a:t>
            </a:r>
            <a:endParaRPr lang="en-US" dirty="0"/>
          </a:p>
        </p:txBody>
      </p:sp>
    </p:spTree>
    <p:extLst>
      <p:ext uri="{BB962C8B-B14F-4D97-AF65-F5344CB8AC3E}">
        <p14:creationId xmlns:p14="http://schemas.microsoft.com/office/powerpoint/2010/main" val="39089583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32</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smtClean="0"/>
              <a:t>Copyright (c) 2012-2014 Data Access Technologies, Inc. as Model Driven Solutions</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 y="1471612"/>
            <a:ext cx="9153525" cy="391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Group 7"/>
          <p:cNvGrpSpPr/>
          <p:nvPr/>
        </p:nvGrpSpPr>
        <p:grpSpPr>
          <a:xfrm>
            <a:off x="304800" y="2252617"/>
            <a:ext cx="7305231" cy="3520037"/>
            <a:chOff x="304800" y="2252617"/>
            <a:chExt cx="7305231" cy="3520037"/>
          </a:xfrm>
        </p:grpSpPr>
        <p:sp>
          <p:nvSpPr>
            <p:cNvPr id="6" name="Left Arrow 5"/>
            <p:cNvSpPr/>
            <p:nvPr/>
          </p:nvSpPr>
          <p:spPr>
            <a:xfrm rot="20641226">
              <a:off x="3396961" y="2252617"/>
              <a:ext cx="20574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Concept</a:t>
              </a:r>
              <a:endParaRPr lang="en-US" dirty="0"/>
            </a:p>
          </p:txBody>
        </p:sp>
        <p:sp>
          <p:nvSpPr>
            <p:cNvPr id="7" name="Left Arrow 6"/>
            <p:cNvSpPr/>
            <p:nvPr/>
          </p:nvSpPr>
          <p:spPr>
            <a:xfrm rot="1317093">
              <a:off x="5552631" y="4055101"/>
              <a:ext cx="20574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Context</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278493377"/>
                </p:ext>
              </p:extLst>
            </p:nvPr>
          </p:nvGraphicFramePr>
          <p:xfrm>
            <a:off x="304800" y="4224664"/>
            <a:ext cx="1571625" cy="1152525"/>
          </p:xfrm>
          <a:graphic>
            <a:graphicData uri="http://schemas.openxmlformats.org/presentationml/2006/ole">
              <mc:AlternateContent xmlns:mc="http://schemas.openxmlformats.org/markup-compatibility/2006">
                <mc:Choice xmlns:v="urn:schemas-microsoft-com:vml" Requires="v">
                  <p:oleObj spid="_x0000_s3146" name="Visio" r:id="rId4" imgW="1571557" imgH="1152435" progId="Visio.Drawing.11">
                    <p:link updateAutomatic="1"/>
                  </p:oleObj>
                </mc:Choice>
                <mc:Fallback>
                  <p:oleObj name="Visio" r:id="rId4" imgW="1571557" imgH="1152435" progId="Visio.Drawing.11">
                    <p:link updateAutomatic="1"/>
                    <p:pic>
                      <p:nvPicPr>
                        <p:cNvPr id="0" name="Object 7"/>
                        <p:cNvPicPr>
                          <a:picLocks noChangeAspect="1" noChangeArrowheads="1"/>
                        </p:cNvPicPr>
                        <p:nvPr/>
                      </p:nvPicPr>
                      <p:blipFill>
                        <a:blip r:embed="rId5"/>
                        <a:srcRect/>
                        <a:stretch>
                          <a:fillRect/>
                        </a:stretch>
                      </p:blipFill>
                      <p:spPr bwMode="auto">
                        <a:xfrm>
                          <a:off x="304800" y="4224664"/>
                          <a:ext cx="15716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Left Arrow 8"/>
            <p:cNvSpPr/>
            <p:nvPr/>
          </p:nvSpPr>
          <p:spPr>
            <a:xfrm rot="1317093">
              <a:off x="1487161" y="5163054"/>
              <a:ext cx="20574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Rule Applies</a:t>
              </a:r>
              <a:endParaRPr lang="en-US" dirty="0"/>
            </a:p>
          </p:txBody>
        </p:sp>
      </p:grpSp>
    </p:spTree>
    <p:extLst>
      <p:ext uri="{BB962C8B-B14F-4D97-AF65-F5344CB8AC3E}">
        <p14:creationId xmlns:p14="http://schemas.microsoft.com/office/powerpoint/2010/main" val="94923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dirty="0" smtClean="0"/>
              <a:t>Location </a:t>
            </a:r>
          </a:p>
          <a:p>
            <a:pPr marL="285750" indent="-285750">
              <a:buFont typeface="Arial" panose="020B0604020202020204" pitchFamily="34" charset="0"/>
              <a:buChar char="•"/>
            </a:pPr>
            <a:r>
              <a:rPr lang="en-US" dirty="0" smtClean="0"/>
              <a:t>Drivers in VA are subject to the radar detector law</a:t>
            </a:r>
          </a:p>
          <a:p>
            <a:r>
              <a:rPr lang="en-US" dirty="0" smtClean="0"/>
              <a:t>Source of assertion (Source model)</a:t>
            </a:r>
          </a:p>
          <a:p>
            <a:pPr marL="285750" indent="-285750">
              <a:buFont typeface="Arial" panose="020B0604020202020204" pitchFamily="34" charset="0"/>
              <a:buChar char="•"/>
            </a:pPr>
            <a:r>
              <a:rPr lang="en-US" dirty="0" smtClean="0"/>
              <a:t>What NIST says about units of measure</a:t>
            </a:r>
          </a:p>
          <a:p>
            <a:r>
              <a:rPr lang="en-US" dirty="0" smtClean="0"/>
              <a:t>Time</a:t>
            </a:r>
          </a:p>
          <a:p>
            <a:pPr marL="285750" indent="-285750">
              <a:buFont typeface="Arial" panose="020B0604020202020204" pitchFamily="34" charset="0"/>
              <a:buChar char="•"/>
            </a:pPr>
            <a:r>
              <a:rPr lang="en-US" dirty="0" smtClean="0"/>
              <a:t>From January 20</a:t>
            </a:r>
            <a:r>
              <a:rPr lang="en-US" baseline="30000" dirty="0" smtClean="0"/>
              <a:t>th</a:t>
            </a:r>
            <a:r>
              <a:rPr lang="en-US" dirty="0" smtClean="0"/>
              <a:t>, 2001- January 20</a:t>
            </a:r>
            <a:r>
              <a:rPr lang="en-US" baseline="30000" dirty="0" smtClean="0"/>
              <a:t>th</a:t>
            </a:r>
            <a:r>
              <a:rPr lang="en-US" dirty="0" smtClean="0"/>
              <a:t>, 2009 George  W. Bush was president</a:t>
            </a:r>
          </a:p>
          <a:p>
            <a:r>
              <a:rPr lang="en-US" dirty="0" smtClean="0"/>
              <a:t>Situations</a:t>
            </a:r>
          </a:p>
          <a:p>
            <a:pPr marL="285750" indent="-285750">
              <a:buFont typeface="Arial" panose="020B0604020202020204" pitchFamily="34" charset="0"/>
              <a:buChar char="•"/>
            </a:pPr>
            <a:r>
              <a:rPr lang="en-US" dirty="0" smtClean="0"/>
              <a:t>It was 72 Degrees Fahrenheit in this room at 6 AM today</a:t>
            </a:r>
          </a:p>
          <a:p>
            <a:endParaRPr lang="en-US" dirty="0" smtClean="0"/>
          </a:p>
        </p:txBody>
      </p:sp>
      <p:sp>
        <p:nvSpPr>
          <p:cNvPr id="2" name="Date Placeholder 1"/>
          <p:cNvSpPr>
            <a:spLocks noGrp="1"/>
          </p:cNvSpPr>
          <p:nvPr>
            <p:ph type="dt" sz="half" idx="14"/>
          </p:nvPr>
        </p:nvSpPr>
        <p:spPr/>
        <p:txBody>
          <a:bodyPr/>
          <a:lstStyle/>
          <a:p>
            <a:r>
              <a:rPr lang="en-US" smtClean="0"/>
              <a:t>3/2014</a:t>
            </a:r>
            <a:endParaRPr lang="en-US" dirty="0"/>
          </a:p>
        </p:txBody>
      </p:sp>
      <p:sp>
        <p:nvSpPr>
          <p:cNvPr id="3" name="Slide Number Placeholder 2"/>
          <p:cNvSpPr>
            <a:spLocks noGrp="1"/>
          </p:cNvSpPr>
          <p:nvPr>
            <p:ph type="sldNum" sz="quarter" idx="15"/>
          </p:nvPr>
        </p:nvSpPr>
        <p:spPr/>
        <p:txBody>
          <a:bodyPr/>
          <a:lstStyle/>
          <a:p>
            <a:fld id="{987D7693-E132-40A2-A808-4CF056E677D9}" type="slidenum">
              <a:rPr lang="en-US" smtClean="0"/>
              <a:t>33</a:t>
            </a:fld>
            <a:endParaRPr lang="en-US" dirty="0"/>
          </a:p>
        </p:txBody>
      </p:sp>
      <p:sp>
        <p:nvSpPr>
          <p:cNvPr id="4" name="Footer Placeholder 3"/>
          <p:cNvSpPr>
            <a:spLocks noGrp="1"/>
          </p:cNvSpPr>
          <p:nvPr>
            <p:ph type="ftr" sz="quarter" idx="16"/>
          </p:nvPr>
        </p:nvSpPr>
        <p:spPr/>
        <p:txBody>
          <a:bodyPr>
            <a:normAutofit fontScale="77500" lnSpcReduction="20000"/>
          </a:bodyPr>
          <a:lstStyle/>
          <a:p>
            <a:r>
              <a:rPr lang="en-US" smtClean="0"/>
              <a:t>Copyright (c) 2012-2014 Data Access Technologies, Inc. as Model Driven Solutions</a:t>
            </a:r>
            <a:endParaRPr lang="en-US" dirty="0"/>
          </a:p>
        </p:txBody>
      </p:sp>
      <p:sp>
        <p:nvSpPr>
          <p:cNvPr id="5" name="Title 4"/>
          <p:cNvSpPr>
            <a:spLocks noGrp="1"/>
          </p:cNvSpPr>
          <p:nvPr>
            <p:ph type="title"/>
          </p:nvPr>
        </p:nvSpPr>
        <p:spPr/>
        <p:txBody>
          <a:bodyPr/>
          <a:lstStyle/>
          <a:p>
            <a:r>
              <a:rPr lang="en-US" dirty="0" smtClean="0"/>
              <a:t>A Few contextual dimensions </a:t>
            </a:r>
            <a:endParaRPr lang="en-US" dirty="0"/>
          </a:p>
        </p:txBody>
      </p:sp>
    </p:spTree>
    <p:extLst>
      <p:ext uri="{BB962C8B-B14F-4D97-AF65-F5344CB8AC3E}">
        <p14:creationId xmlns:p14="http://schemas.microsoft.com/office/powerpoint/2010/main" val="16171888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3/2014</a:t>
            </a:r>
            <a:endParaRPr lang="en-US" dirty="0"/>
          </a:p>
        </p:txBody>
      </p:sp>
      <p:sp>
        <p:nvSpPr>
          <p:cNvPr id="4" name="Slide Number Placeholder 3"/>
          <p:cNvSpPr>
            <a:spLocks noGrp="1"/>
          </p:cNvSpPr>
          <p:nvPr>
            <p:ph type="sldNum" sz="quarter" idx="11"/>
          </p:nvPr>
        </p:nvSpPr>
        <p:spPr/>
        <p:txBody>
          <a:bodyPr/>
          <a:lstStyle/>
          <a:p>
            <a:fld id="{987D7693-E132-40A2-A808-4CF056E677D9}" type="slidenum">
              <a:rPr lang="en-US" smtClean="0"/>
              <a:t>34</a:t>
            </a:fld>
            <a:endParaRPr lang="en-US" dirty="0"/>
          </a:p>
        </p:txBody>
      </p:sp>
      <p:sp>
        <p:nvSpPr>
          <p:cNvPr id="5" name="Footer Placeholder 4"/>
          <p:cNvSpPr>
            <a:spLocks noGrp="1"/>
          </p:cNvSpPr>
          <p:nvPr>
            <p:ph type="ftr" sz="quarter" idx="12"/>
          </p:nvPr>
        </p:nvSpPr>
        <p:spPr/>
        <p:txBody>
          <a:bodyPr>
            <a:normAutofit fontScale="77500" lnSpcReduction="20000"/>
          </a:bodyPr>
          <a:lstStyle/>
          <a:p>
            <a:r>
              <a:rPr lang="en-US" smtClean="0"/>
              <a:t>Copyright (c) 2012-2014 Data Access Technologies, Inc. as Model Driven Solutions</a:t>
            </a:r>
            <a:endParaRPr lang="en-US" dirty="0"/>
          </a:p>
        </p:txBody>
      </p:sp>
      <p:sp>
        <p:nvSpPr>
          <p:cNvPr id="6" name="Title 5"/>
          <p:cNvSpPr>
            <a:spLocks noGrp="1"/>
          </p:cNvSpPr>
          <p:nvPr>
            <p:ph type="title"/>
          </p:nvPr>
        </p:nvSpPr>
        <p:spPr/>
        <p:txBody>
          <a:bodyPr/>
          <a:lstStyle/>
          <a:p>
            <a:r>
              <a:rPr lang="en-US" dirty="0" smtClean="0"/>
              <a:t>Relation Types</a:t>
            </a:r>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48" y="2333846"/>
            <a:ext cx="6375452" cy="3866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047750"/>
            <a:ext cx="4371975" cy="5153025"/>
          </a:xfrm>
          <a:prstGeom prst="rect">
            <a:avLst/>
          </a:prstGeom>
          <a:noFill/>
          <a:ln w="9525">
            <a:solidFill>
              <a:schemeClr val="bg1">
                <a:lumMod val="65000"/>
                <a:lumOff val="35000"/>
              </a:schemeClr>
            </a:solidFill>
            <a:miter lim="800000"/>
            <a:headEnd/>
            <a:tailEnd/>
          </a:ln>
          <a:extLst>
            <a:ext uri="{909E8E84-426E-40DD-AFC4-6F175D3DCCD1}">
              <a14:hiddenFill xmlns:a14="http://schemas.microsoft.com/office/drawing/2010/main">
                <a:solidFill>
                  <a:schemeClr val="accent1"/>
                </a:solidFill>
              </a14:hiddenFill>
            </a:ext>
          </a:extLst>
        </p:spPr>
      </p:pic>
      <p:cxnSp>
        <p:nvCxnSpPr>
          <p:cNvPr id="9" name="Straight Arrow Connector 8"/>
          <p:cNvCxnSpPr/>
          <p:nvPr/>
        </p:nvCxnSpPr>
        <p:spPr>
          <a:xfrm flipV="1">
            <a:off x="4267200" y="3429000"/>
            <a:ext cx="3124200" cy="18430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101281" y="3724419"/>
            <a:ext cx="1461319" cy="1761981"/>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290503" y="4639592"/>
            <a:ext cx="5243897" cy="84680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290503" y="1640904"/>
            <a:ext cx="2252432" cy="1788096"/>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7644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35</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smtClean="0"/>
              <a:t>Copyright (c) 2012-2014 Data Access Technologies, Inc. as Model Driven Solutions</a:t>
            </a:r>
            <a:endParaRPr lang="en-US" dirty="0"/>
          </a:p>
        </p:txBody>
      </p:sp>
      <p:sp>
        <p:nvSpPr>
          <p:cNvPr id="5" name="Title 4"/>
          <p:cNvSpPr>
            <a:spLocks noGrp="1"/>
          </p:cNvSpPr>
          <p:nvPr>
            <p:ph type="title"/>
          </p:nvPr>
        </p:nvSpPr>
        <p:spPr/>
        <p:txBody>
          <a:bodyPr/>
          <a:lstStyle/>
          <a:p>
            <a:r>
              <a:rPr lang="en-US" dirty="0" smtClean="0"/>
              <a:t>Relations</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514600"/>
            <a:ext cx="8262671"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2660" y="-15240"/>
            <a:ext cx="4356100" cy="6299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8" name="Straight Arrow Connector 7"/>
          <p:cNvCxnSpPr/>
          <p:nvPr/>
        </p:nvCxnSpPr>
        <p:spPr>
          <a:xfrm flipV="1">
            <a:off x="3657600" y="2895600"/>
            <a:ext cx="2362200" cy="1385887"/>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114800" y="457200"/>
            <a:ext cx="3124200" cy="334264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158887" y="304800"/>
            <a:ext cx="6080113" cy="346456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856990" y="4485640"/>
            <a:ext cx="1096010" cy="92456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295400" y="4281487"/>
            <a:ext cx="3657600" cy="128111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019800" y="4947920"/>
            <a:ext cx="0" cy="3098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8576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36</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smtClean="0"/>
              <a:t>Copyright (c) 2012-2014 Data Access Technologies, Inc. as Model Driven Solutions</a:t>
            </a:r>
            <a:endParaRPr lang="en-US" dirty="0"/>
          </a:p>
        </p:txBody>
      </p:sp>
      <p:sp>
        <p:nvSpPr>
          <p:cNvPr id="5" name="Title 4"/>
          <p:cNvSpPr>
            <a:spLocks noGrp="1"/>
          </p:cNvSpPr>
          <p:nvPr>
            <p:ph type="title"/>
          </p:nvPr>
        </p:nvSpPr>
        <p:spPr>
          <a:xfrm>
            <a:off x="352426" y="228600"/>
            <a:ext cx="7680960" cy="638175"/>
          </a:xfrm>
        </p:spPr>
        <p:txBody>
          <a:bodyPr>
            <a:normAutofit fontScale="90000"/>
          </a:bodyPr>
          <a:lstStyle/>
          <a:p>
            <a:r>
              <a:rPr lang="en-US" dirty="0" smtClean="0"/>
              <a:t>Relation types and instances</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66775"/>
            <a:ext cx="9147416" cy="599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3688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endParaRPr lang="en-US"/>
          </a:p>
        </p:txBody>
      </p:sp>
      <p:sp>
        <p:nvSpPr>
          <p:cNvPr id="2" name="Date Placeholder 1"/>
          <p:cNvSpPr>
            <a:spLocks noGrp="1"/>
          </p:cNvSpPr>
          <p:nvPr>
            <p:ph type="dt" sz="half" idx="10"/>
          </p:nvPr>
        </p:nvSpPr>
        <p:spPr/>
        <p:txBody>
          <a:bodyPr/>
          <a:lstStyle/>
          <a:p>
            <a:r>
              <a:rPr lang="en-US" smtClean="0"/>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37</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smtClean="0"/>
              <a:t>Copyright (c) 2012-2014 Data Access Technologies, Inc. as Model Driven Solutions</a:t>
            </a:r>
            <a:endParaRPr lang="en-US" dirty="0"/>
          </a:p>
        </p:txBody>
      </p:sp>
      <p:sp>
        <p:nvSpPr>
          <p:cNvPr id="6" name="Title 5"/>
          <p:cNvSpPr>
            <a:spLocks noGrp="1"/>
          </p:cNvSpPr>
          <p:nvPr>
            <p:ph type="title"/>
          </p:nvPr>
        </p:nvSpPr>
        <p:spPr/>
        <p:txBody>
          <a:bodyPr/>
          <a:lstStyle/>
          <a:p>
            <a:r>
              <a:rPr lang="en-US" dirty="0" smtClean="0"/>
              <a:t>Spares</a:t>
            </a:r>
            <a:endParaRPr lang="en-US" dirty="0"/>
          </a:p>
        </p:txBody>
      </p:sp>
    </p:spTree>
    <p:extLst>
      <p:ext uri="{BB962C8B-B14F-4D97-AF65-F5344CB8AC3E}">
        <p14:creationId xmlns:p14="http://schemas.microsoft.com/office/powerpoint/2010/main" val="38036576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38</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smtClean="0"/>
              <a:t>Copyright (c) 2012-2014 Data Access Technologies, Inc. as Model Driven Solutions</a:t>
            </a:r>
            <a:endParaRPr lang="en-US" dirty="0"/>
          </a:p>
        </p:txBody>
      </p:sp>
      <p:sp>
        <p:nvSpPr>
          <p:cNvPr id="5" name="Title 4"/>
          <p:cNvSpPr>
            <a:spLocks noGrp="1"/>
          </p:cNvSpPr>
          <p:nvPr>
            <p:ph type="title"/>
          </p:nvPr>
        </p:nvSpPr>
        <p:spPr>
          <a:xfrm>
            <a:off x="352426" y="228600"/>
            <a:ext cx="7680960" cy="609600"/>
          </a:xfrm>
        </p:spPr>
        <p:txBody>
          <a:bodyPr>
            <a:normAutofit fontScale="90000"/>
          </a:bodyPr>
          <a:lstStyle/>
          <a:p>
            <a:r>
              <a:rPr lang="en-US" dirty="0" smtClean="0"/>
              <a:t>Properties</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838199"/>
            <a:ext cx="8458200" cy="5727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57009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39</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smtClean="0"/>
              <a:t>Copyright (c) 2012-2014 Data Access Technologies, Inc. as Model Driven Solutions</a:t>
            </a:r>
            <a:endParaRPr lang="en-US" dirty="0"/>
          </a:p>
        </p:txBody>
      </p:sp>
      <p:sp>
        <p:nvSpPr>
          <p:cNvPr id="5" name="Title 4"/>
          <p:cNvSpPr>
            <a:spLocks noGrp="1"/>
          </p:cNvSpPr>
          <p:nvPr>
            <p:ph type="title"/>
          </p:nvPr>
        </p:nvSpPr>
        <p:spPr/>
        <p:txBody>
          <a:bodyPr/>
          <a:lstStyle/>
          <a:p>
            <a:r>
              <a:rPr lang="en-US" dirty="0" smtClean="0"/>
              <a:t>Expressions</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387" y="1319981"/>
            <a:ext cx="8692444"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4303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en-US" dirty="0" err="1" smtClean="0"/>
              <a:t>SIMFTeam</a:t>
            </a:r>
            <a:r>
              <a:rPr lang="en-US" dirty="0" smtClean="0"/>
              <a:t> is one SIMF group, some are submitters, others contribute</a:t>
            </a:r>
          </a:p>
          <a:p>
            <a:pPr lvl="1"/>
            <a:r>
              <a:rPr lang="en-US" dirty="0" smtClean="0"/>
              <a:t>Model Driven Solutions - Cory Casanave, Tom Digre</a:t>
            </a:r>
          </a:p>
          <a:p>
            <a:pPr lvl="1"/>
            <a:r>
              <a:rPr lang="en-US" dirty="0"/>
              <a:t>PNA Group - Sjir Nijssen, </a:t>
            </a:r>
            <a:r>
              <a:rPr lang="nl-NL" dirty="0"/>
              <a:t>Bas van der Laar</a:t>
            </a:r>
            <a:r>
              <a:rPr lang="en-US" dirty="0" smtClean="0"/>
              <a:t>, </a:t>
            </a:r>
            <a:r>
              <a:rPr lang="nl-NL" dirty="0"/>
              <a:t>John Bulles</a:t>
            </a:r>
            <a:r>
              <a:rPr lang="en-US" dirty="0" smtClean="0"/>
              <a:t>, </a:t>
            </a:r>
            <a:r>
              <a:rPr lang="en-US" dirty="0"/>
              <a:t>Jean Paul </a:t>
            </a:r>
            <a:r>
              <a:rPr lang="en-US" dirty="0" err="1"/>
              <a:t>Koster</a:t>
            </a:r>
            <a:r>
              <a:rPr lang="en-US" dirty="0"/>
              <a:t>, Inge Lemmens</a:t>
            </a:r>
          </a:p>
          <a:p>
            <a:pPr lvl="1"/>
            <a:r>
              <a:rPr lang="en-US" dirty="0" smtClean="0"/>
              <a:t>TIBCO – Paul Brown</a:t>
            </a:r>
          </a:p>
          <a:p>
            <a:pPr lvl="1"/>
            <a:r>
              <a:rPr lang="en-US" dirty="0" err="1" smtClean="0"/>
              <a:t>TMForum</a:t>
            </a:r>
            <a:r>
              <a:rPr lang="en-US" dirty="0" smtClean="0"/>
              <a:t>  - </a:t>
            </a:r>
            <a:r>
              <a:rPr lang="en-US" dirty="0"/>
              <a:t>Alex </a:t>
            </a:r>
            <a:r>
              <a:rPr lang="en-US" dirty="0" smtClean="0"/>
              <a:t>Zhdankin (Cisco), </a:t>
            </a:r>
            <a:r>
              <a:rPr lang="en-US" dirty="0"/>
              <a:t>Nigel Davis (</a:t>
            </a:r>
            <a:r>
              <a:rPr lang="en-US" dirty="0" err="1"/>
              <a:t>Ciena</a:t>
            </a:r>
            <a:r>
              <a:rPr lang="en-US" dirty="0"/>
              <a:t>) </a:t>
            </a:r>
            <a:r>
              <a:rPr lang="en-US" dirty="0" smtClean="0"/>
              <a:t> </a:t>
            </a:r>
          </a:p>
          <a:p>
            <a:pPr lvl="1"/>
            <a:r>
              <a:rPr lang="en-US" dirty="0" smtClean="0"/>
              <a:t>European Space Agency - </a:t>
            </a:r>
            <a:r>
              <a:rPr lang="en-US" dirty="0"/>
              <a:t>Serge </a:t>
            </a:r>
            <a:r>
              <a:rPr lang="en-US" dirty="0" smtClean="0"/>
              <a:t>Valera</a:t>
            </a:r>
          </a:p>
          <a:p>
            <a:pPr lvl="1"/>
            <a:r>
              <a:rPr lang="en-US" dirty="0"/>
              <a:t>Laboratory for Applied Ontology (Brazil) – Giancarlo Guizzardi</a:t>
            </a:r>
          </a:p>
          <a:p>
            <a:pPr lvl="1"/>
            <a:r>
              <a:rPr lang="en-US" dirty="0" smtClean="0"/>
              <a:t>Deere – Roger Burkhart</a:t>
            </a:r>
          </a:p>
          <a:p>
            <a:pPr lvl="1"/>
            <a:r>
              <a:rPr lang="en-US" dirty="0"/>
              <a:t>Agile Birds SPRL - Sylvain </a:t>
            </a:r>
            <a:r>
              <a:rPr lang="en-US" dirty="0" err="1"/>
              <a:t>Guérin</a:t>
            </a:r>
            <a:endParaRPr lang="en-US" dirty="0"/>
          </a:p>
          <a:p>
            <a:pPr lvl="1"/>
            <a:r>
              <a:rPr lang="en-US" dirty="0" smtClean="0"/>
              <a:t>ABN </a:t>
            </a:r>
            <a:r>
              <a:rPr lang="en-US" dirty="0"/>
              <a:t>AMRO Bank - Andre Le Cat</a:t>
            </a:r>
          </a:p>
          <a:p>
            <a:pPr lvl="1"/>
            <a:r>
              <a:rPr lang="en-US" dirty="0" err="1"/>
              <a:t>Turien</a:t>
            </a:r>
            <a:r>
              <a:rPr lang="en-US" dirty="0"/>
              <a:t> Insurance - Jos </a:t>
            </a:r>
            <a:r>
              <a:rPr lang="en-US" dirty="0" err="1"/>
              <a:t>Rozendaal</a:t>
            </a:r>
            <a:endParaRPr lang="en-US" dirty="0"/>
          </a:p>
          <a:p>
            <a:pPr lvl="1"/>
            <a:r>
              <a:rPr lang="en-US" dirty="0" smtClean="0"/>
              <a:t>ING Bank - </a:t>
            </a:r>
            <a:r>
              <a:rPr lang="en-US" dirty="0" err="1" smtClean="0"/>
              <a:t>Lex</a:t>
            </a:r>
            <a:r>
              <a:rPr lang="en-US" dirty="0" smtClean="0"/>
              <a:t> </a:t>
            </a:r>
            <a:r>
              <a:rPr lang="en-US" dirty="0" err="1"/>
              <a:t>Bruil</a:t>
            </a:r>
            <a:endParaRPr lang="en-US" dirty="0"/>
          </a:p>
          <a:p>
            <a:pPr lvl="1"/>
            <a:r>
              <a:rPr lang="en-US" dirty="0" smtClean="0"/>
              <a:t>Pension Fund - </a:t>
            </a:r>
            <a:r>
              <a:rPr lang="en-US" dirty="0"/>
              <a:t>Jos </a:t>
            </a:r>
            <a:r>
              <a:rPr lang="en-US" dirty="0" err="1" smtClean="0"/>
              <a:t>Vos</a:t>
            </a:r>
            <a:endParaRPr lang="en-US" dirty="0" smtClean="0"/>
          </a:p>
          <a:p>
            <a:pPr lvl="1"/>
            <a:r>
              <a:rPr lang="en-US" dirty="0" smtClean="0"/>
              <a:t>NIST - Ed Barkmeyer (Comment)</a:t>
            </a:r>
          </a:p>
          <a:p>
            <a:pPr lvl="1"/>
            <a:r>
              <a:rPr lang="en-US" dirty="0" smtClean="0"/>
              <a:t>Individuals - </a:t>
            </a:r>
            <a:r>
              <a:rPr lang="en-US" dirty="0"/>
              <a:t>Miriam </a:t>
            </a:r>
            <a:r>
              <a:rPr lang="en-US" dirty="0" err="1"/>
              <a:t>Wesseling</a:t>
            </a:r>
            <a:endParaRPr lang="en-US" dirty="0"/>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err="1" smtClean="0"/>
              <a:t>SIMFTeam</a:t>
            </a:r>
            <a:r>
              <a:rPr lang="en-US" dirty="0" smtClean="0"/>
              <a:t> Introduction – who we are</a:t>
            </a:r>
            <a:endParaRPr lang="en-US" dirty="0"/>
          </a:p>
        </p:txBody>
      </p:sp>
      <p:sp>
        <p:nvSpPr>
          <p:cNvPr id="4" name="Date Placeholder 3"/>
          <p:cNvSpPr>
            <a:spLocks noGrp="1"/>
          </p:cNvSpPr>
          <p:nvPr>
            <p:ph type="dt" sz="half" idx="14"/>
          </p:nvPr>
        </p:nvSpPr>
        <p:spPr/>
        <p:txBody>
          <a:bodyPr/>
          <a:lstStyle/>
          <a:p>
            <a:r>
              <a:rPr lang="en-US" dirty="0" smtClean="0"/>
              <a:t>3/2014</a:t>
            </a:r>
            <a:endParaRPr lang="en-US" dirty="0"/>
          </a:p>
        </p:txBody>
      </p:sp>
      <p:sp>
        <p:nvSpPr>
          <p:cNvPr id="5" name="Footer Placeholder 4"/>
          <p:cNvSpPr>
            <a:spLocks noGrp="1"/>
          </p:cNvSpPr>
          <p:nvPr>
            <p:ph type="ftr" sz="quarter" idx="16"/>
          </p:nvPr>
        </p:nvSpPr>
        <p:spPr/>
        <p:txBody>
          <a:bodyPr>
            <a:normAutofit fontScale="77500" lnSpcReduction="20000"/>
          </a:bodyPr>
          <a:lstStyle/>
          <a:p>
            <a:r>
              <a:rPr lang="en-US" dirty="0" smtClean="0"/>
              <a:t>Copyright (c) 2012-2014 Data Access Technologies, Inc. as Model Driven Solutions</a:t>
            </a:r>
            <a:endParaRPr lang="en-US" dirty="0"/>
          </a:p>
        </p:txBody>
      </p:sp>
      <p:sp>
        <p:nvSpPr>
          <p:cNvPr id="6" name="Slide Number Placeholder 5"/>
          <p:cNvSpPr>
            <a:spLocks noGrp="1"/>
          </p:cNvSpPr>
          <p:nvPr>
            <p:ph type="sldNum" sz="quarter" idx="15"/>
          </p:nvPr>
        </p:nvSpPr>
        <p:spPr/>
        <p:txBody>
          <a:bodyPr/>
          <a:lstStyle/>
          <a:p>
            <a:fld id="{987D7693-E132-40A2-A808-4CF056E677D9}" type="slidenum">
              <a:rPr lang="en-US" smtClean="0"/>
              <a:t>4</a:t>
            </a:fld>
            <a:endParaRPr lang="en-US" dirty="0"/>
          </a:p>
        </p:txBody>
      </p:sp>
      <p:sp>
        <p:nvSpPr>
          <p:cNvPr id="8" name="Rounded Rectangle 7"/>
          <p:cNvSpPr/>
          <p:nvPr/>
        </p:nvSpPr>
        <p:spPr>
          <a:xfrm>
            <a:off x="4648200" y="4038599"/>
            <a:ext cx="4343400" cy="23622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400" dirty="0"/>
              <a:t>One of the SIMF </a:t>
            </a:r>
            <a:r>
              <a:rPr lang="nl-NL" sz="1400" dirty="0" smtClean="0"/>
              <a:t>submitters (PNA) </a:t>
            </a:r>
            <a:r>
              <a:rPr lang="nl-NL" sz="1400" dirty="0"/>
              <a:t>has very recently won an EU public tender from the Dutch Tax Office to annotate and explicitly model all the semantics explicitly and implicitly available (including context sensitivity) in laws and regulations to be used by legal experts, service providers and IT expert, to produce the precise, technology-independent  and  complete specifications, using a provisional version (to be part of the SIMF submission) of a what they call semantic-conceptual model and providing a Linked Open Data interface.</a:t>
            </a:r>
            <a:endParaRPr lang="en-US" sz="1400" dirty="0"/>
          </a:p>
        </p:txBody>
      </p:sp>
    </p:spTree>
    <p:extLst>
      <p:ext uri="{BB962C8B-B14F-4D97-AF65-F5344CB8AC3E}">
        <p14:creationId xmlns:p14="http://schemas.microsoft.com/office/powerpoint/2010/main" val="7394681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3/2014</a:t>
            </a:r>
            <a:endParaRPr lang="en-US" dirty="0"/>
          </a:p>
        </p:txBody>
      </p:sp>
      <p:sp>
        <p:nvSpPr>
          <p:cNvPr id="4" name="Slide Number Placeholder 3"/>
          <p:cNvSpPr>
            <a:spLocks noGrp="1"/>
          </p:cNvSpPr>
          <p:nvPr>
            <p:ph type="sldNum" sz="quarter" idx="11"/>
          </p:nvPr>
        </p:nvSpPr>
        <p:spPr/>
        <p:txBody>
          <a:bodyPr/>
          <a:lstStyle/>
          <a:p>
            <a:fld id="{987D7693-E132-40A2-A808-4CF056E677D9}" type="slidenum">
              <a:rPr lang="en-US" smtClean="0"/>
              <a:t>40</a:t>
            </a:fld>
            <a:endParaRPr lang="en-US" dirty="0"/>
          </a:p>
        </p:txBody>
      </p:sp>
      <p:sp>
        <p:nvSpPr>
          <p:cNvPr id="5" name="Footer Placeholder 4"/>
          <p:cNvSpPr>
            <a:spLocks noGrp="1"/>
          </p:cNvSpPr>
          <p:nvPr>
            <p:ph type="ftr" sz="quarter" idx="12"/>
          </p:nvPr>
        </p:nvSpPr>
        <p:spPr/>
        <p:txBody>
          <a:bodyPr>
            <a:normAutofit fontScale="77500" lnSpcReduction="20000"/>
          </a:bodyPr>
          <a:lstStyle/>
          <a:p>
            <a:r>
              <a:rPr lang="en-US" smtClean="0"/>
              <a:t>Copyright (c) 2012-2014 Data Access Technologies, Inc. as Model Driven Solutions</a:t>
            </a:r>
            <a:endParaRPr lang="en-US" dirty="0"/>
          </a:p>
        </p:txBody>
      </p:sp>
      <p:sp>
        <p:nvSpPr>
          <p:cNvPr id="6" name="Title 5"/>
          <p:cNvSpPr>
            <a:spLocks noGrp="1"/>
          </p:cNvSpPr>
          <p:nvPr>
            <p:ph type="title"/>
          </p:nvPr>
        </p:nvSpPr>
        <p:spPr/>
        <p:txBody>
          <a:bodyPr/>
          <a:lstStyle/>
          <a:p>
            <a:r>
              <a:rPr lang="en-US" dirty="0" smtClean="0"/>
              <a:t>Rules</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35332"/>
            <a:ext cx="8413617" cy="5013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06026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41</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smtClean="0"/>
              <a:t>Copyright (c) 2012-2014 Data Access Technologies, Inc. as Model Driven Solutions</a:t>
            </a:r>
            <a:endParaRPr lang="en-US" dirty="0"/>
          </a:p>
        </p:txBody>
      </p:sp>
      <p:sp>
        <p:nvSpPr>
          <p:cNvPr id="5" name="Title 4"/>
          <p:cNvSpPr>
            <a:spLocks noGrp="1"/>
          </p:cNvSpPr>
          <p:nvPr>
            <p:ph type="title"/>
          </p:nvPr>
        </p:nvSpPr>
        <p:spPr/>
        <p:txBody>
          <a:bodyPr/>
          <a:lstStyle/>
          <a:p>
            <a:r>
              <a:rPr lang="en-US" dirty="0" smtClean="0"/>
              <a:t>Foundation Relations</a:t>
            </a:r>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1371600"/>
            <a:ext cx="8147765"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Line Callout 2 6"/>
          <p:cNvSpPr/>
          <p:nvPr/>
        </p:nvSpPr>
        <p:spPr>
          <a:xfrm>
            <a:off x="6014164" y="5334000"/>
            <a:ext cx="2514600" cy="1143000"/>
          </a:xfrm>
          <a:prstGeom prst="borderCallout2">
            <a:avLst>
              <a:gd name="adj1" fmla="val 18750"/>
              <a:gd name="adj2" fmla="val -8333"/>
              <a:gd name="adj3" fmla="val 18750"/>
              <a:gd name="adj4" fmla="val -16667"/>
              <a:gd name="adj5" fmla="val -68981"/>
              <a:gd name="adj6" fmla="val 393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 relation that holds under some condition. E.g. "in the past": john liked sue (in the past is </a:t>
            </a:r>
            <a:r>
              <a:rPr lang="en-US" sz="1400" dirty="0" smtClean="0"/>
              <a:t>implied and  populates “qualified by”)</a:t>
            </a:r>
            <a:endParaRPr lang="en-US" sz="1400" dirty="0"/>
          </a:p>
        </p:txBody>
      </p:sp>
      <p:sp>
        <p:nvSpPr>
          <p:cNvPr id="8" name="Line Callout 2 7"/>
          <p:cNvSpPr/>
          <p:nvPr/>
        </p:nvSpPr>
        <p:spPr>
          <a:xfrm>
            <a:off x="838200" y="5029200"/>
            <a:ext cx="4191000" cy="1295400"/>
          </a:xfrm>
          <a:prstGeom prst="borderCallout2">
            <a:avLst>
              <a:gd name="adj1" fmla="val 18750"/>
              <a:gd name="adj2" fmla="val -8333"/>
              <a:gd name="adj3" fmla="val 18750"/>
              <a:gd name="adj4" fmla="val -16667"/>
              <a:gd name="adj5" fmla="val -119308"/>
              <a:gd name="adj6" fmla="val 4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 constrained relation type must specialize another relation. The constrained relation may introduce new roles and rules that correspond to subtypes of the more general relation. If the more general relation is used and any of the role types match the specialized relation, the specialized relation in used instead.</a:t>
            </a:r>
          </a:p>
        </p:txBody>
      </p:sp>
    </p:spTree>
    <p:extLst>
      <p:ext uri="{BB962C8B-B14F-4D97-AF65-F5344CB8AC3E}">
        <p14:creationId xmlns:p14="http://schemas.microsoft.com/office/powerpoint/2010/main" val="6519837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42</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smtClean="0"/>
              <a:t>Copyright (c) 2012-2014 Data Access Technologies, Inc. as Model Driven Solutions</a:t>
            </a:r>
            <a:endParaRPr lang="en-US" dirty="0"/>
          </a:p>
        </p:txBody>
      </p:sp>
      <p:sp>
        <p:nvSpPr>
          <p:cNvPr id="5" name="Title 4"/>
          <p:cNvSpPr>
            <a:spLocks noGrp="1"/>
          </p:cNvSpPr>
          <p:nvPr>
            <p:ph type="title"/>
          </p:nvPr>
        </p:nvSpPr>
        <p:spPr/>
        <p:txBody>
          <a:bodyPr/>
          <a:lstStyle/>
          <a:p>
            <a:r>
              <a:rPr lang="en-US" dirty="0" smtClean="0"/>
              <a:t>Quantifiers</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990600"/>
            <a:ext cx="4800600" cy="4255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321750"/>
            <a:ext cx="4371975"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p:cNvCxnSpPr/>
          <p:nvPr/>
        </p:nvCxnSpPr>
        <p:spPr>
          <a:xfrm flipV="1">
            <a:off x="1905000" y="1600200"/>
            <a:ext cx="2252432" cy="272155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895600" y="3962400"/>
            <a:ext cx="5105400" cy="96895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352800" y="4931350"/>
            <a:ext cx="1676400" cy="67973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309832" y="2133600"/>
            <a:ext cx="0" cy="34774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667000" y="2209800"/>
            <a:ext cx="2176232" cy="272155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0070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43</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smtClean="0"/>
              <a:t>Copyright (c) 2012-2014 Data Access Technologies, Inc. as Model Driven Solutions</a:t>
            </a:r>
            <a:endParaRPr lang="en-US" dirty="0"/>
          </a:p>
        </p:txBody>
      </p:sp>
      <p:sp>
        <p:nvSpPr>
          <p:cNvPr id="5" name="Title 4"/>
          <p:cNvSpPr>
            <a:spLocks noGrp="1"/>
          </p:cNvSpPr>
          <p:nvPr>
            <p:ph type="title"/>
          </p:nvPr>
        </p:nvSpPr>
        <p:spPr/>
        <p:txBody>
          <a:bodyPr/>
          <a:lstStyle/>
          <a:p>
            <a:r>
              <a:rPr lang="en-US" dirty="0" smtClean="0"/>
              <a:t>Representation</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799" y="1981200"/>
            <a:ext cx="7205785"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581400" y="5715000"/>
            <a:ext cx="1079142" cy="369332"/>
          </a:xfrm>
          <a:prstGeom prst="rect">
            <a:avLst/>
          </a:prstGeom>
          <a:noFill/>
        </p:spPr>
        <p:txBody>
          <a:bodyPr wrap="none" rtlCol="0">
            <a:spAutoFit/>
          </a:bodyPr>
          <a:lstStyle/>
          <a:p>
            <a:r>
              <a:rPr lang="en-US" dirty="0" smtClean="0"/>
              <a:t>Not done</a:t>
            </a:r>
            <a:endParaRPr lang="en-US" dirty="0"/>
          </a:p>
        </p:txBody>
      </p:sp>
    </p:spTree>
    <p:extLst>
      <p:ext uri="{BB962C8B-B14F-4D97-AF65-F5344CB8AC3E}">
        <p14:creationId xmlns:p14="http://schemas.microsoft.com/office/powerpoint/2010/main" val="27128108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3/2014</a:t>
            </a:r>
            <a:endParaRPr lang="en-US" dirty="0"/>
          </a:p>
        </p:txBody>
      </p:sp>
      <p:sp>
        <p:nvSpPr>
          <p:cNvPr id="4" name="Slide Number Placeholder 3"/>
          <p:cNvSpPr>
            <a:spLocks noGrp="1"/>
          </p:cNvSpPr>
          <p:nvPr>
            <p:ph type="sldNum" sz="quarter" idx="11"/>
          </p:nvPr>
        </p:nvSpPr>
        <p:spPr/>
        <p:txBody>
          <a:bodyPr/>
          <a:lstStyle/>
          <a:p>
            <a:fld id="{987D7693-E132-40A2-A808-4CF056E677D9}" type="slidenum">
              <a:rPr lang="en-US" smtClean="0"/>
              <a:t>44</a:t>
            </a:fld>
            <a:endParaRPr lang="en-US" dirty="0"/>
          </a:p>
        </p:txBody>
      </p:sp>
      <p:sp>
        <p:nvSpPr>
          <p:cNvPr id="5" name="Footer Placeholder 4"/>
          <p:cNvSpPr>
            <a:spLocks noGrp="1"/>
          </p:cNvSpPr>
          <p:nvPr>
            <p:ph type="ftr" sz="quarter" idx="12"/>
          </p:nvPr>
        </p:nvSpPr>
        <p:spPr/>
        <p:txBody>
          <a:bodyPr>
            <a:normAutofit fontScale="77500" lnSpcReduction="20000"/>
          </a:bodyPr>
          <a:lstStyle/>
          <a:p>
            <a:r>
              <a:rPr lang="en-US" smtClean="0"/>
              <a:t>Copyright (c) 2012-2014 Data Access Technologies, Inc. as Model Driven Solutions</a:t>
            </a:r>
            <a:endParaRPr lang="en-US" dirty="0"/>
          </a:p>
        </p:txBody>
      </p:sp>
      <p:sp>
        <p:nvSpPr>
          <p:cNvPr id="6" name="Title 5"/>
          <p:cNvSpPr>
            <a:spLocks noGrp="1"/>
          </p:cNvSpPr>
          <p:nvPr>
            <p:ph type="title"/>
          </p:nvPr>
        </p:nvSpPr>
        <p:spPr>
          <a:xfrm>
            <a:off x="352426" y="228600"/>
            <a:ext cx="7680960" cy="762000"/>
          </a:xfrm>
        </p:spPr>
        <p:txBody>
          <a:bodyPr/>
          <a:lstStyle/>
          <a:p>
            <a:r>
              <a:rPr lang="en-US" dirty="0" smtClean="0"/>
              <a:t>Model Structure &amp; Lexical Scope</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14400"/>
            <a:ext cx="7858125" cy="570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36733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45</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smtClean="0"/>
              <a:t>Copyright (c) 2012-2014 Data Access Technologies, Inc. as Model Driven Solutions</a:t>
            </a:r>
            <a:endParaRPr lang="en-US" dirty="0"/>
          </a:p>
        </p:txBody>
      </p:sp>
      <p:sp>
        <p:nvSpPr>
          <p:cNvPr id="5" name="Title 4"/>
          <p:cNvSpPr>
            <a:spLocks noGrp="1"/>
          </p:cNvSpPr>
          <p:nvPr>
            <p:ph type="title"/>
          </p:nvPr>
        </p:nvSpPr>
        <p:spPr/>
        <p:txBody>
          <a:bodyPr/>
          <a:lstStyle/>
          <a:p>
            <a:r>
              <a:rPr lang="en-US" dirty="0" smtClean="0"/>
              <a:t>Naming</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600200"/>
            <a:ext cx="6475413" cy="455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95821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ormAutofit lnSpcReduction="10000"/>
          </a:bodyPr>
          <a:lstStyle/>
          <a:p>
            <a:pPr marL="285750" indent="-285750">
              <a:buFont typeface="Arial" pitchFamily="34" charset="0"/>
              <a:buChar char="•"/>
            </a:pPr>
            <a:r>
              <a:rPr lang="en-US" dirty="0" smtClean="0"/>
              <a:t>Linked data provides a platform for data to be ubiquitously available and linked</a:t>
            </a:r>
          </a:p>
          <a:p>
            <a:pPr marL="285750" indent="-285750">
              <a:buFont typeface="Arial" pitchFamily="34" charset="0"/>
              <a:buChar char="•"/>
            </a:pPr>
            <a:r>
              <a:rPr lang="en-US" dirty="0" smtClean="0"/>
              <a:t>The linking and semantics of the links is not well defined</a:t>
            </a:r>
          </a:p>
          <a:p>
            <a:pPr marL="285750" indent="-285750">
              <a:buFont typeface="Arial" pitchFamily="34" charset="0"/>
              <a:buChar char="•"/>
            </a:pPr>
            <a:r>
              <a:rPr lang="en-US" dirty="0" smtClean="0"/>
              <a:t>OWL has largely not proved successful for wide-scale federation of independently conceived data – it is fragile, lacks </a:t>
            </a:r>
            <a:r>
              <a:rPr lang="en-US" dirty="0" err="1" smtClean="0"/>
              <a:t>expressability</a:t>
            </a:r>
            <a:r>
              <a:rPr lang="en-US" dirty="0" smtClean="0"/>
              <a:t> and is not stakeholder friendly</a:t>
            </a:r>
          </a:p>
          <a:p>
            <a:pPr marL="285750" indent="-285750">
              <a:buFont typeface="Arial" pitchFamily="34" charset="0"/>
              <a:buChar char="•"/>
            </a:pPr>
            <a:r>
              <a:rPr lang="en-US" dirty="0" smtClean="0"/>
              <a:t>Linked Data (RDF) could become the delivery platform for data described using SIMF</a:t>
            </a:r>
          </a:p>
          <a:p>
            <a:pPr marL="285750" indent="-285750">
              <a:buFont typeface="Arial" pitchFamily="34" charset="0"/>
              <a:buChar char="•"/>
            </a:pPr>
            <a:r>
              <a:rPr lang="en-US" dirty="0" smtClean="0"/>
              <a:t>OWL </a:t>
            </a:r>
            <a:r>
              <a:rPr lang="en-US" dirty="0"/>
              <a:t>and </a:t>
            </a:r>
            <a:r>
              <a:rPr lang="en-US" dirty="0" err="1"/>
              <a:t>RuleML</a:t>
            </a:r>
            <a:r>
              <a:rPr lang="en-US" dirty="0"/>
              <a:t> Semantics can contribute to SIMF semantics, perhaps also be used as part of an implementation</a:t>
            </a:r>
          </a:p>
          <a:p>
            <a:pPr marL="285750" indent="-285750">
              <a:buFont typeface="Arial" pitchFamily="34" charset="0"/>
              <a:buChar char="•"/>
            </a:pPr>
            <a:r>
              <a:rPr lang="en-US" dirty="0"/>
              <a:t>XSD Data structures will be federated with the SIMF conceptual model</a:t>
            </a:r>
          </a:p>
          <a:p>
            <a:pPr marL="285750" indent="-285750">
              <a:buFont typeface="Arial" pitchFamily="34" charset="0"/>
              <a:buChar char="•"/>
            </a:pPr>
            <a:r>
              <a:rPr lang="en-US" dirty="0"/>
              <a:t>RDF representation of SIMF models provide for a SEMWEB definition</a:t>
            </a:r>
          </a:p>
          <a:p>
            <a:pPr marL="285750" indent="-285750">
              <a:buFont typeface="Arial" pitchFamily="34" charset="0"/>
              <a:buChar char="•"/>
            </a:pPr>
            <a:r>
              <a:rPr lang="en-US" dirty="0"/>
              <a:t>Perhaps this could become the design language for </a:t>
            </a:r>
            <a:r>
              <a:rPr lang="en-US" dirty="0">
                <a:solidFill>
                  <a:srgbClr val="FF0000"/>
                </a:solidFill>
              </a:rPr>
              <a:t>S</a:t>
            </a:r>
            <a:r>
              <a:rPr lang="en-US" dirty="0"/>
              <a:t>emantically </a:t>
            </a:r>
            <a:r>
              <a:rPr lang="en-US" dirty="0">
                <a:solidFill>
                  <a:srgbClr val="FF0000"/>
                </a:solidFill>
              </a:rPr>
              <a:t>L</a:t>
            </a:r>
            <a:r>
              <a:rPr lang="en-US" dirty="0"/>
              <a:t>inked </a:t>
            </a:r>
            <a:r>
              <a:rPr lang="en-US" dirty="0">
                <a:solidFill>
                  <a:srgbClr val="FF0000"/>
                </a:solidFill>
              </a:rPr>
              <a:t>D</a:t>
            </a:r>
            <a:r>
              <a:rPr lang="en-US" dirty="0"/>
              <a:t>ata (SDL)?</a:t>
            </a:r>
          </a:p>
          <a:p>
            <a:endParaRPr lang="en-US" dirty="0" smtClean="0"/>
          </a:p>
          <a:p>
            <a:endParaRPr lang="en-US" dirty="0"/>
          </a:p>
        </p:txBody>
      </p:sp>
      <p:sp>
        <p:nvSpPr>
          <p:cNvPr id="5" name="Title 4"/>
          <p:cNvSpPr>
            <a:spLocks noGrp="1"/>
          </p:cNvSpPr>
          <p:nvPr>
            <p:ph type="title"/>
          </p:nvPr>
        </p:nvSpPr>
        <p:spPr/>
        <p:txBody>
          <a:bodyPr/>
          <a:lstStyle/>
          <a:p>
            <a:r>
              <a:rPr lang="en-US" dirty="0" smtClean="0"/>
              <a:t>SIMF and Linked Data</a:t>
            </a:r>
            <a:endParaRPr lang="en-US" dirty="0"/>
          </a:p>
        </p:txBody>
      </p:sp>
      <p:sp>
        <p:nvSpPr>
          <p:cNvPr id="2" name="Date Placeholder 1"/>
          <p:cNvSpPr>
            <a:spLocks noGrp="1"/>
          </p:cNvSpPr>
          <p:nvPr>
            <p:ph type="dt" sz="half" idx="14"/>
          </p:nvPr>
        </p:nvSpPr>
        <p:spPr/>
        <p:txBody>
          <a:bodyPr/>
          <a:lstStyle/>
          <a:p>
            <a:r>
              <a:rPr lang="en-US" dirty="0" smtClean="0"/>
              <a:t>3/2014</a:t>
            </a:r>
            <a:endParaRPr lang="en-US" dirty="0"/>
          </a:p>
        </p:txBody>
      </p:sp>
      <p:sp>
        <p:nvSpPr>
          <p:cNvPr id="3" name="Footer Placeholder 2"/>
          <p:cNvSpPr>
            <a:spLocks noGrp="1"/>
          </p:cNvSpPr>
          <p:nvPr>
            <p:ph type="ftr" sz="quarter" idx="16"/>
          </p:nvPr>
        </p:nvSpPr>
        <p:spPr/>
        <p:txBody>
          <a:bodyPr>
            <a:normAutofit fontScale="77500" lnSpcReduction="20000"/>
          </a:bodyPr>
          <a:lstStyle/>
          <a:p>
            <a:r>
              <a:rPr lang="en-US" dirty="0" smtClean="0"/>
              <a:t>Copyright (c) 2012-2014 Data Access Technologies, Inc. as Model Driven Solutions</a:t>
            </a:r>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46</a:t>
            </a:fld>
            <a:endParaRPr lang="en-US" dirty="0"/>
          </a:p>
        </p:txBody>
      </p:sp>
    </p:spTree>
    <p:extLst>
      <p:ext uri="{BB962C8B-B14F-4D97-AF65-F5344CB8AC3E}">
        <p14:creationId xmlns:p14="http://schemas.microsoft.com/office/powerpoint/2010/main" val="561255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r>
              <a:rPr lang="en-US" dirty="0" smtClean="0"/>
              <a:t>Submissions due this meeting, a decision was made not to submit yet</a:t>
            </a:r>
          </a:p>
          <a:p>
            <a:pPr marL="285750" indent="-285750">
              <a:buFont typeface="Arial" panose="020B0604020202020204" pitchFamily="34" charset="0"/>
              <a:buChar char="•"/>
            </a:pPr>
            <a:r>
              <a:rPr lang="en-US" dirty="0" smtClean="0"/>
              <a:t>The submission group was on a path to create initial submissions</a:t>
            </a:r>
          </a:p>
          <a:p>
            <a:pPr marL="285750" indent="-285750">
              <a:buFont typeface="Arial" panose="020B0604020202020204" pitchFamily="34" charset="0"/>
              <a:buChar char="•"/>
            </a:pPr>
            <a:r>
              <a:rPr lang="en-US" dirty="0" smtClean="0"/>
              <a:t>We decided that it was better not to submit yet, to enable us to do outreach and bring in more participants</a:t>
            </a:r>
          </a:p>
          <a:p>
            <a:pPr marL="285750" indent="-285750">
              <a:buFont typeface="Arial" panose="020B0604020202020204" pitchFamily="34" charset="0"/>
              <a:buChar char="•"/>
            </a:pPr>
            <a:r>
              <a:rPr lang="en-US" dirty="0" smtClean="0"/>
              <a:t>We will be publishing interim results on the AESIG wiki</a:t>
            </a:r>
          </a:p>
          <a:p>
            <a:pPr marL="457200" lvl="1" indent="-285750"/>
            <a:r>
              <a:rPr lang="en-US" dirty="0">
                <a:hlinkClick r:id="rId2"/>
              </a:rPr>
              <a:t>http://</a:t>
            </a:r>
            <a:r>
              <a:rPr lang="en-US" dirty="0" smtClean="0">
                <a:hlinkClick r:id="rId2"/>
              </a:rPr>
              <a:t>www.omgwiki.org/architecture-ecosystem/doku.php</a:t>
            </a:r>
            <a:endParaRPr lang="en-US" dirty="0" smtClean="0"/>
          </a:p>
          <a:p>
            <a:pPr marL="285750" indent="-285750">
              <a:buFont typeface="Arial" panose="020B0604020202020204" pitchFamily="34" charset="0"/>
              <a:buChar char="•"/>
            </a:pPr>
            <a:r>
              <a:rPr lang="en-US" dirty="0" smtClean="0"/>
              <a:t>Prototype implementations are being developed</a:t>
            </a:r>
          </a:p>
          <a:p>
            <a:pPr marL="457200" lvl="1" indent="-285750"/>
            <a:r>
              <a:rPr lang="en-US" dirty="0" err="1" smtClean="0"/>
              <a:t>Tibco</a:t>
            </a:r>
            <a:r>
              <a:rPr lang="en-US" dirty="0" smtClean="0"/>
              <a:t>, PNA &amp; MDS</a:t>
            </a:r>
          </a:p>
          <a:p>
            <a:pPr marL="285750" indent="-285750">
              <a:buFont typeface="Arial" panose="020B0604020202020204" pitchFamily="34" charset="0"/>
              <a:buChar char="•"/>
            </a:pPr>
            <a:r>
              <a:rPr lang="en-US" dirty="0" smtClean="0"/>
              <a:t>We propose submissions be moved as follows</a:t>
            </a:r>
          </a:p>
          <a:p>
            <a:pPr marL="457200" lvl="1" indent="-285750"/>
            <a:r>
              <a:rPr lang="en-US" dirty="0" smtClean="0"/>
              <a:t>LOI Deadline</a:t>
            </a:r>
            <a:r>
              <a:rPr lang="en-US" dirty="0"/>
              <a:t>: </a:t>
            </a:r>
            <a:r>
              <a:rPr lang="en-US" dirty="0" smtClean="0"/>
              <a:t>October 1</a:t>
            </a:r>
            <a:r>
              <a:rPr lang="en-US" baseline="30000" dirty="0" smtClean="0"/>
              <a:t>st</a:t>
            </a:r>
            <a:r>
              <a:rPr lang="en-US" dirty="0" smtClean="0"/>
              <a:t> , 2014</a:t>
            </a:r>
          </a:p>
          <a:p>
            <a:pPr marL="457200" lvl="1" indent="-285750"/>
            <a:r>
              <a:rPr lang="en-US"/>
              <a:t>Initial submissions &amp; Voting list : </a:t>
            </a:r>
            <a:r>
              <a:rPr lang="en-US" dirty="0" smtClean="0"/>
              <a:t>November 10</a:t>
            </a:r>
            <a:r>
              <a:rPr lang="en-US" baseline="30000" dirty="0" smtClean="0"/>
              <a:t>th</a:t>
            </a:r>
            <a:r>
              <a:rPr lang="en-US" dirty="0" smtClean="0"/>
              <a:t>, 2014</a:t>
            </a:r>
          </a:p>
          <a:p>
            <a:pPr marL="457200" lvl="1" indent="-285750"/>
            <a:r>
              <a:rPr lang="en-US" dirty="0" smtClean="0"/>
              <a:t>Revised submissions:  August 24</a:t>
            </a:r>
            <a:r>
              <a:rPr lang="en-US" baseline="30000" dirty="0" smtClean="0"/>
              <a:t>th</a:t>
            </a:r>
            <a:r>
              <a:rPr lang="en-US" dirty="0" smtClean="0"/>
              <a:t> 2015</a:t>
            </a:r>
          </a:p>
          <a:p>
            <a:pPr marL="285750" indent="-285750"/>
            <a:endParaRPr lang="en-US" dirty="0" smtClean="0"/>
          </a:p>
          <a:p>
            <a:pPr marL="285750" indent="-285750"/>
            <a:r>
              <a:rPr lang="en-US" dirty="0" smtClean="0"/>
              <a:t>What follows is intended to show progress to motivate participation</a:t>
            </a:r>
            <a:endParaRPr lang="en-US" dirty="0"/>
          </a:p>
        </p:txBody>
      </p:sp>
      <p:sp>
        <p:nvSpPr>
          <p:cNvPr id="3" name="Date Placeholder 2"/>
          <p:cNvSpPr>
            <a:spLocks noGrp="1"/>
          </p:cNvSpPr>
          <p:nvPr>
            <p:ph type="dt" sz="half" idx="14"/>
          </p:nvPr>
        </p:nvSpPr>
        <p:spPr/>
        <p:txBody>
          <a:bodyPr/>
          <a:lstStyle/>
          <a:p>
            <a:r>
              <a:rPr lang="en-US" smtClean="0"/>
              <a:t>3/2014</a:t>
            </a:r>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5</a:t>
            </a:fld>
            <a:endParaRPr lang="en-US" dirty="0"/>
          </a:p>
        </p:txBody>
      </p:sp>
      <p:sp>
        <p:nvSpPr>
          <p:cNvPr id="5" name="Footer Placeholder 4"/>
          <p:cNvSpPr>
            <a:spLocks noGrp="1"/>
          </p:cNvSpPr>
          <p:nvPr>
            <p:ph type="ftr" sz="quarter" idx="16"/>
          </p:nvPr>
        </p:nvSpPr>
        <p:spPr/>
        <p:txBody>
          <a:bodyPr>
            <a:normAutofit fontScale="77500" lnSpcReduction="20000"/>
          </a:bodyPr>
          <a:lstStyle/>
          <a:p>
            <a:r>
              <a:rPr lang="en-US" smtClean="0"/>
              <a:t>Copyright (c) 2012-2014 Data Access Technologies, Inc. as Model Driven Solutions</a:t>
            </a:r>
            <a:endParaRPr lang="en-US" dirty="0"/>
          </a:p>
        </p:txBody>
      </p:sp>
      <p:sp>
        <p:nvSpPr>
          <p:cNvPr id="6" name="Title 5"/>
          <p:cNvSpPr>
            <a:spLocks noGrp="1"/>
          </p:cNvSpPr>
          <p:nvPr>
            <p:ph type="title"/>
          </p:nvPr>
        </p:nvSpPr>
        <p:spPr/>
        <p:txBody>
          <a:bodyPr/>
          <a:lstStyle/>
          <a:p>
            <a:r>
              <a:rPr lang="en-US" dirty="0" smtClean="0"/>
              <a:t>Status and strategy</a:t>
            </a:r>
            <a:endParaRPr lang="en-US" dirty="0"/>
          </a:p>
        </p:txBody>
      </p:sp>
    </p:spTree>
    <p:extLst>
      <p:ext uri="{BB962C8B-B14F-4D97-AF65-F5344CB8AC3E}">
        <p14:creationId xmlns:p14="http://schemas.microsoft.com/office/powerpoint/2010/main" val="3330057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r>
              <a:rPr lang="en-US" smtClean="0"/>
              <a:t>3/2014</a:t>
            </a:r>
            <a:endParaRPr lang="en-US" dirty="0"/>
          </a:p>
        </p:txBody>
      </p:sp>
      <p:sp>
        <p:nvSpPr>
          <p:cNvPr id="4" name="Slide Number Placeholder 3"/>
          <p:cNvSpPr>
            <a:spLocks noGrp="1"/>
          </p:cNvSpPr>
          <p:nvPr>
            <p:ph type="sldNum" sz="quarter" idx="11"/>
          </p:nvPr>
        </p:nvSpPr>
        <p:spPr/>
        <p:txBody>
          <a:bodyPr/>
          <a:lstStyle/>
          <a:p>
            <a:fld id="{987D7693-E132-40A2-A808-4CF056E677D9}" type="slidenum">
              <a:rPr lang="en-US" smtClean="0"/>
              <a:t>6</a:t>
            </a:fld>
            <a:endParaRPr lang="en-US" dirty="0"/>
          </a:p>
        </p:txBody>
      </p:sp>
      <p:sp>
        <p:nvSpPr>
          <p:cNvPr id="5" name="Footer Placeholder 4"/>
          <p:cNvSpPr>
            <a:spLocks noGrp="1"/>
          </p:cNvSpPr>
          <p:nvPr>
            <p:ph type="ftr" sz="quarter" idx="12"/>
          </p:nvPr>
        </p:nvSpPr>
        <p:spPr/>
        <p:txBody>
          <a:bodyPr>
            <a:normAutofit fontScale="77500" lnSpcReduction="20000"/>
          </a:bodyPr>
          <a:lstStyle/>
          <a:p>
            <a:r>
              <a:rPr lang="en-US" smtClean="0"/>
              <a:t>Copyright (c) 2012-2014 Data Access Technologies, Inc. as Model Driven Solutions</a:t>
            </a:r>
            <a:endParaRPr lang="en-US" dirty="0"/>
          </a:p>
        </p:txBody>
      </p:sp>
      <p:sp>
        <p:nvSpPr>
          <p:cNvPr id="7" name="Title 6"/>
          <p:cNvSpPr>
            <a:spLocks noGrp="1"/>
          </p:cNvSpPr>
          <p:nvPr>
            <p:ph type="title"/>
          </p:nvPr>
        </p:nvSpPr>
        <p:spPr/>
        <p:txBody>
          <a:bodyPr/>
          <a:lstStyle/>
          <a:p>
            <a:r>
              <a:rPr lang="en-US" dirty="0" smtClean="0"/>
              <a:t>SIMF Update</a:t>
            </a:r>
            <a:endParaRPr lang="en-US" dirty="0"/>
          </a:p>
        </p:txBody>
      </p:sp>
    </p:spTree>
    <p:extLst>
      <p:ext uri="{BB962C8B-B14F-4D97-AF65-F5344CB8AC3E}">
        <p14:creationId xmlns:p14="http://schemas.microsoft.com/office/powerpoint/2010/main" val="1641219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04800" y="1219200"/>
            <a:ext cx="7680960" cy="4724400"/>
          </a:xfrm>
        </p:spPr>
        <p:txBody>
          <a:bodyPr>
            <a:noAutofit/>
          </a:bodyPr>
          <a:lstStyle/>
          <a:p>
            <a:r>
              <a:rPr lang="en-US" sz="1600" dirty="0" smtClean="0">
                <a:solidFill>
                  <a:srgbClr val="FF0000"/>
                </a:solidFill>
              </a:rPr>
              <a:t>Problem statement</a:t>
            </a:r>
          </a:p>
          <a:p>
            <a:pPr marL="285750" indent="-285750">
              <a:buFont typeface="Arial" pitchFamily="34" charset="0"/>
              <a:buChar char="•"/>
            </a:pPr>
            <a:r>
              <a:rPr lang="en-US" sz="1600" dirty="0" smtClean="0">
                <a:solidFill>
                  <a:srgbClr val="FFFF00"/>
                </a:solidFill>
              </a:rPr>
              <a:t>Federation</a:t>
            </a:r>
            <a:r>
              <a:rPr lang="en-US" sz="1600" dirty="0" smtClean="0"/>
              <a:t> (information sharing, interoperability, shared services, etc.) is the </a:t>
            </a:r>
            <a:r>
              <a:rPr lang="en-US" sz="1600" dirty="0" smtClean="0">
                <a:solidFill>
                  <a:srgbClr val="FFFF00"/>
                </a:solidFill>
              </a:rPr>
              <a:t>problem of this decade </a:t>
            </a:r>
            <a:r>
              <a:rPr lang="en-US" sz="1600" dirty="0" smtClean="0"/>
              <a:t>– it is costing productivity, lives and </a:t>
            </a:r>
            <a:r>
              <a:rPr lang="en-US" sz="1600" strike="sngStrike" dirty="0" smtClean="0"/>
              <a:t>billions</a:t>
            </a:r>
            <a:r>
              <a:rPr lang="en-US" sz="1600" dirty="0" smtClean="0"/>
              <a:t> trillions of dollars annually.  It is the pre-requisite to solving many problems in the large.  It is a problem faced by most CIOs in government and industry.</a:t>
            </a:r>
          </a:p>
          <a:p>
            <a:pPr marL="285750" indent="-285750">
              <a:buFont typeface="Arial" pitchFamily="34" charset="0"/>
              <a:buChar char="•"/>
            </a:pPr>
            <a:r>
              <a:rPr lang="en-US" sz="1600" dirty="0" smtClean="0"/>
              <a:t>We are calling this the “data problem”</a:t>
            </a:r>
          </a:p>
          <a:p>
            <a:r>
              <a:rPr lang="en-US" sz="1600" dirty="0" smtClean="0">
                <a:solidFill>
                  <a:srgbClr val="FF0000"/>
                </a:solidFill>
              </a:rPr>
              <a:t>A problem not solved…</a:t>
            </a:r>
          </a:p>
          <a:p>
            <a:pPr marL="285750" indent="-285750">
              <a:buFont typeface="Arial" pitchFamily="34" charset="0"/>
              <a:buChar char="•"/>
            </a:pPr>
            <a:r>
              <a:rPr lang="en-US" sz="1600" dirty="0" smtClean="0">
                <a:solidFill>
                  <a:srgbClr val="FFFF00"/>
                </a:solidFill>
              </a:rPr>
              <a:t>None of the standards we have </a:t>
            </a:r>
            <a:r>
              <a:rPr lang="en-US" sz="1600" u="sng" dirty="0" smtClean="0">
                <a:solidFill>
                  <a:srgbClr val="FFFF00"/>
                </a:solidFill>
              </a:rPr>
              <a:t>directly</a:t>
            </a:r>
            <a:r>
              <a:rPr lang="en-US" sz="1600" dirty="0" smtClean="0">
                <a:solidFill>
                  <a:srgbClr val="FFFF00"/>
                </a:solidFill>
              </a:rPr>
              <a:t> target this problem</a:t>
            </a:r>
            <a:r>
              <a:rPr lang="en-US" sz="1600" dirty="0" smtClean="0"/>
              <a:t>.  Not: UML, OWL, </a:t>
            </a:r>
            <a:r>
              <a:rPr lang="en-US" sz="1600" dirty="0" err="1" smtClean="0"/>
              <a:t>LoD</a:t>
            </a:r>
            <a:r>
              <a:rPr lang="en-US" sz="1600" dirty="0" smtClean="0"/>
              <a:t>, E/R, SOA, </a:t>
            </a:r>
            <a:r>
              <a:rPr lang="en-US" sz="1600" dirty="0" err="1" smtClean="0"/>
              <a:t>DoDAF</a:t>
            </a:r>
            <a:r>
              <a:rPr lang="en-US" sz="1600" dirty="0" smtClean="0"/>
              <a:t>, XML Schema, Common Logic or SBVR , etc.  </a:t>
            </a:r>
            <a:endParaRPr lang="en-US" sz="1600" dirty="0"/>
          </a:p>
          <a:p>
            <a:pPr marL="285750" indent="-285750">
              <a:buFont typeface="Arial" pitchFamily="34" charset="0"/>
              <a:buChar char="•"/>
            </a:pPr>
            <a:r>
              <a:rPr lang="en-US" sz="1600" dirty="0"/>
              <a:t>W</a:t>
            </a:r>
            <a:r>
              <a:rPr lang="en-US" sz="1600" dirty="0" smtClean="0"/>
              <a:t>ith </a:t>
            </a:r>
            <a:r>
              <a:rPr lang="en-US" sz="1600" dirty="0"/>
              <a:t>all these solutions – we still have a pervasive </a:t>
            </a:r>
            <a:r>
              <a:rPr lang="en-US" sz="1600" dirty="0" smtClean="0"/>
              <a:t>problem!</a:t>
            </a:r>
            <a:endParaRPr lang="en-US" sz="1600" dirty="0"/>
          </a:p>
          <a:p>
            <a:pPr marL="285750" indent="-285750">
              <a:buFont typeface="Arial" pitchFamily="34" charset="0"/>
              <a:buChar char="•"/>
            </a:pPr>
            <a:r>
              <a:rPr lang="en-US" sz="1600" dirty="0" smtClean="0">
                <a:solidFill>
                  <a:srgbClr val="FFFF00"/>
                </a:solidFill>
              </a:rPr>
              <a:t>While not ideal, the standards above can and are used for federation</a:t>
            </a:r>
            <a:r>
              <a:rPr lang="en-US" sz="1600" dirty="0" smtClean="0"/>
              <a:t>, but, they are all built for other purposes and </a:t>
            </a:r>
            <a:r>
              <a:rPr lang="en-US" sz="1600" dirty="0" smtClean="0">
                <a:solidFill>
                  <a:srgbClr val="FFFF00"/>
                </a:solidFill>
              </a:rPr>
              <a:t>repurposed to solve the data problem</a:t>
            </a:r>
            <a:r>
              <a:rPr lang="en-US" sz="1600" dirty="0" smtClean="0"/>
              <a:t>.  Experts can pull these technologies together to solve a specific problem, we want to make it easy to do so with an integrated and standardized approach supporting mainstream solutions and </a:t>
            </a:r>
            <a:r>
              <a:rPr lang="en-US" sz="1600" dirty="0" smtClean="0">
                <a:solidFill>
                  <a:srgbClr val="FFFF00"/>
                </a:solidFill>
              </a:rPr>
              <a:t>internet-scale federation</a:t>
            </a:r>
            <a:r>
              <a:rPr lang="en-US" sz="1600" dirty="0" smtClean="0"/>
              <a:t>.</a:t>
            </a:r>
          </a:p>
          <a:p>
            <a:r>
              <a:rPr lang="en-US" sz="1600" dirty="0" smtClean="0">
                <a:solidFill>
                  <a:srgbClr val="FFFF00"/>
                </a:solidFill>
              </a:rPr>
              <a:t>We can make a substantial dent in the data problem </a:t>
            </a:r>
            <a:r>
              <a:rPr lang="en-US" sz="1600" dirty="0" smtClean="0"/>
              <a:t>with new standards derived from current technologies and practices.  This is the “SIMF” Initiative.</a:t>
            </a:r>
            <a:endParaRPr lang="en-US" sz="1600" dirty="0"/>
          </a:p>
        </p:txBody>
      </p:sp>
      <p:sp>
        <p:nvSpPr>
          <p:cNvPr id="3" name="Title 2"/>
          <p:cNvSpPr>
            <a:spLocks noGrp="1"/>
          </p:cNvSpPr>
          <p:nvPr>
            <p:ph type="title"/>
          </p:nvPr>
        </p:nvSpPr>
        <p:spPr>
          <a:xfrm>
            <a:off x="352426" y="228600"/>
            <a:ext cx="7680960" cy="838200"/>
          </a:xfrm>
        </p:spPr>
        <p:txBody>
          <a:bodyPr>
            <a:normAutofit/>
          </a:bodyPr>
          <a:lstStyle/>
          <a:p>
            <a:r>
              <a:rPr lang="en-US" dirty="0" smtClean="0"/>
              <a:t>Proposition</a:t>
            </a:r>
            <a:endParaRPr lang="en-US" dirty="0"/>
          </a:p>
        </p:txBody>
      </p:sp>
      <p:sp>
        <p:nvSpPr>
          <p:cNvPr id="4" name="Date Placeholder 3"/>
          <p:cNvSpPr>
            <a:spLocks noGrp="1"/>
          </p:cNvSpPr>
          <p:nvPr>
            <p:ph type="dt" sz="half" idx="14"/>
          </p:nvPr>
        </p:nvSpPr>
        <p:spPr/>
        <p:txBody>
          <a:bodyPr/>
          <a:lstStyle/>
          <a:p>
            <a:r>
              <a:rPr lang="en-US" dirty="0" smtClean="0"/>
              <a:t>3/2014</a:t>
            </a:r>
            <a:endParaRPr lang="en-US" dirty="0"/>
          </a:p>
        </p:txBody>
      </p:sp>
      <p:sp>
        <p:nvSpPr>
          <p:cNvPr id="5" name="Footer Placeholder 4"/>
          <p:cNvSpPr>
            <a:spLocks noGrp="1"/>
          </p:cNvSpPr>
          <p:nvPr>
            <p:ph type="ftr" sz="quarter" idx="16"/>
          </p:nvPr>
        </p:nvSpPr>
        <p:spPr/>
        <p:txBody>
          <a:bodyPr>
            <a:normAutofit fontScale="77500" lnSpcReduction="20000"/>
          </a:bodyPr>
          <a:lstStyle/>
          <a:p>
            <a:r>
              <a:rPr lang="en-US" dirty="0" smtClean="0"/>
              <a:t>Copyright (c) 2012-2014 Data Access Technologies, Inc. as Model Driven Solutions</a:t>
            </a:r>
            <a:endParaRPr lang="en-US" dirty="0"/>
          </a:p>
        </p:txBody>
      </p:sp>
      <p:sp>
        <p:nvSpPr>
          <p:cNvPr id="6" name="Slide Number Placeholder 5"/>
          <p:cNvSpPr>
            <a:spLocks noGrp="1"/>
          </p:cNvSpPr>
          <p:nvPr>
            <p:ph type="sldNum" sz="quarter" idx="15"/>
          </p:nvPr>
        </p:nvSpPr>
        <p:spPr/>
        <p:txBody>
          <a:bodyPr/>
          <a:lstStyle/>
          <a:p>
            <a:fld id="{987D7693-E132-40A2-A808-4CF056E677D9}" type="slidenum">
              <a:rPr lang="en-US" smtClean="0"/>
              <a:t>7</a:t>
            </a:fld>
            <a:endParaRPr lang="en-US" dirty="0"/>
          </a:p>
        </p:txBody>
      </p:sp>
    </p:spTree>
    <p:extLst>
      <p:ext uri="{BB962C8B-B14F-4D97-AF65-F5344CB8AC3E}">
        <p14:creationId xmlns:p14="http://schemas.microsoft.com/office/powerpoint/2010/main" val="3531834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lvl="2"/>
            <a:r>
              <a:rPr lang="nl-NL" sz="1800" dirty="0" smtClean="0"/>
              <a:t>The intent of SIMF is </a:t>
            </a:r>
            <a:r>
              <a:rPr lang="nl-NL" sz="1800" dirty="0"/>
              <a:t>not to replace other standards but to make it economically more feasible that various standards can cooperate.</a:t>
            </a:r>
            <a:endParaRPr lang="en-US" sz="1800" dirty="0"/>
          </a:p>
          <a:p>
            <a:pPr lvl="2"/>
            <a:r>
              <a:rPr lang="nl-NL" sz="1800" dirty="0"/>
              <a:t>In that sense SIMF is not a competitor to any existing OMG standard.</a:t>
            </a:r>
            <a:endParaRPr lang="en-US" sz="1800" dirty="0"/>
          </a:p>
          <a:p>
            <a:pPr lvl="2"/>
            <a:r>
              <a:rPr lang="nl-NL" sz="1800" dirty="0"/>
              <a:t>It is the aim of SIMF to extend the economic life of existing </a:t>
            </a:r>
            <a:r>
              <a:rPr lang="nl-NL" sz="1800" dirty="0" smtClean="0"/>
              <a:t>applications as well as to support new applications</a:t>
            </a:r>
            <a:endParaRPr lang="en-US" sz="1800" dirty="0"/>
          </a:p>
          <a:p>
            <a:pPr lvl="2"/>
            <a:r>
              <a:rPr lang="nl-NL" sz="1800" dirty="0" smtClean="0"/>
              <a:t>It </a:t>
            </a:r>
            <a:r>
              <a:rPr lang="nl-NL" sz="1800" dirty="0"/>
              <a:t>is the intention of the submission team to extensively test the proposed standard set of concepts and languages before submission and make the  test results available</a:t>
            </a:r>
            <a:r>
              <a:rPr lang="nl-NL" sz="1800" dirty="0" smtClean="0"/>
              <a:t>.</a:t>
            </a:r>
          </a:p>
          <a:p>
            <a:pPr lvl="2"/>
            <a:r>
              <a:rPr lang="nl-NL" sz="1800" dirty="0" smtClean="0"/>
              <a:t>SIMF </a:t>
            </a:r>
            <a:r>
              <a:rPr lang="nl-NL" sz="1800" u="sng" dirty="0" smtClean="0">
                <a:solidFill>
                  <a:srgbClr val="00B050"/>
                </a:solidFill>
              </a:rPr>
              <a:t>does</a:t>
            </a:r>
            <a:r>
              <a:rPr lang="nl-NL" sz="1800" dirty="0" smtClean="0"/>
              <a:t> use conceptual models (reference models) as “pivot points” between different representations. </a:t>
            </a:r>
          </a:p>
          <a:p>
            <a:pPr lvl="2"/>
            <a:r>
              <a:rPr lang="nl-NL" sz="1800" dirty="0" smtClean="0"/>
              <a:t>SIMF </a:t>
            </a:r>
            <a:r>
              <a:rPr lang="nl-NL" sz="1800" u="sng" dirty="0" smtClean="0">
                <a:solidFill>
                  <a:srgbClr val="00B050"/>
                </a:solidFill>
              </a:rPr>
              <a:t>does</a:t>
            </a:r>
            <a:r>
              <a:rPr lang="nl-NL" sz="1800" dirty="0" smtClean="0"/>
              <a:t> assume that </a:t>
            </a:r>
            <a:r>
              <a:rPr lang="nl-NL" sz="1800" u="sng" dirty="0" smtClean="0"/>
              <a:t>some</a:t>
            </a:r>
            <a:r>
              <a:rPr lang="nl-NL" sz="1800" dirty="0" smtClean="0"/>
              <a:t> concepts will be agreed on by </a:t>
            </a:r>
            <a:r>
              <a:rPr lang="nl-NL" sz="1800" u="sng" dirty="0" smtClean="0"/>
              <a:t>some</a:t>
            </a:r>
            <a:r>
              <a:rPr lang="nl-NL" sz="1800" dirty="0" smtClean="0"/>
              <a:t> communities as </a:t>
            </a:r>
            <a:r>
              <a:rPr lang="nl-NL" sz="1800" u="sng" dirty="0" smtClean="0"/>
              <a:t>some</a:t>
            </a:r>
            <a:r>
              <a:rPr lang="nl-NL" sz="1800" dirty="0" smtClean="0"/>
              <a:t> agreement is </a:t>
            </a:r>
            <a:r>
              <a:rPr lang="nl-NL" sz="1800" u="sng" dirty="0" smtClean="0"/>
              <a:t>required</a:t>
            </a:r>
            <a:r>
              <a:rPr lang="nl-NL" sz="1800" dirty="0" smtClean="0"/>
              <a:t> for </a:t>
            </a:r>
            <a:r>
              <a:rPr lang="nl-NL" sz="1800" u="sng" dirty="0" smtClean="0"/>
              <a:t>any</a:t>
            </a:r>
            <a:r>
              <a:rPr lang="nl-NL" sz="1800" dirty="0" smtClean="0"/>
              <a:t> communication.</a:t>
            </a:r>
          </a:p>
          <a:p>
            <a:pPr lvl="2"/>
            <a:r>
              <a:rPr lang="nl-NL" sz="1800" dirty="0" smtClean="0"/>
              <a:t>SIMF </a:t>
            </a:r>
            <a:r>
              <a:rPr lang="nl-NL" sz="1800" u="sng" dirty="0" smtClean="0">
                <a:solidFill>
                  <a:srgbClr val="FF0000"/>
                </a:solidFill>
              </a:rPr>
              <a:t>does not</a:t>
            </a:r>
            <a:r>
              <a:rPr lang="nl-NL" sz="1800" dirty="0" smtClean="0">
                <a:solidFill>
                  <a:srgbClr val="FF0000"/>
                </a:solidFill>
              </a:rPr>
              <a:t> </a:t>
            </a:r>
            <a:r>
              <a:rPr lang="nl-NL" sz="1800" dirty="0" smtClean="0"/>
              <a:t>assume any universal or all encompassing conceptual model</a:t>
            </a:r>
          </a:p>
          <a:p>
            <a:pPr lvl="2"/>
            <a:endParaRPr lang="en-US" sz="1800" dirty="0"/>
          </a:p>
          <a:p>
            <a:endParaRPr lang="en-US" dirty="0"/>
          </a:p>
        </p:txBody>
      </p:sp>
      <p:sp>
        <p:nvSpPr>
          <p:cNvPr id="3" name="Date Placeholder 2"/>
          <p:cNvSpPr>
            <a:spLocks noGrp="1"/>
          </p:cNvSpPr>
          <p:nvPr>
            <p:ph type="dt" sz="half" idx="14"/>
          </p:nvPr>
        </p:nvSpPr>
        <p:spPr/>
        <p:txBody>
          <a:bodyPr/>
          <a:lstStyle/>
          <a:p>
            <a:r>
              <a:rPr lang="en-US" smtClean="0"/>
              <a:t>3/2014</a:t>
            </a:r>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8</a:t>
            </a:fld>
            <a:endParaRPr lang="en-US" dirty="0"/>
          </a:p>
        </p:txBody>
      </p:sp>
      <p:sp>
        <p:nvSpPr>
          <p:cNvPr id="5" name="Footer Placeholder 4"/>
          <p:cNvSpPr>
            <a:spLocks noGrp="1"/>
          </p:cNvSpPr>
          <p:nvPr>
            <p:ph type="ftr" sz="quarter" idx="16"/>
          </p:nvPr>
        </p:nvSpPr>
        <p:spPr/>
        <p:txBody>
          <a:bodyPr>
            <a:normAutofit fontScale="77500" lnSpcReduction="20000"/>
          </a:bodyPr>
          <a:lstStyle/>
          <a:p>
            <a:r>
              <a:rPr lang="en-US" smtClean="0"/>
              <a:t>Copyright (c) 2012-2014 Data Access Technologies, Inc. as Model Driven Solutions</a:t>
            </a:r>
            <a:endParaRPr lang="en-US" dirty="0"/>
          </a:p>
        </p:txBody>
      </p:sp>
      <p:sp>
        <p:nvSpPr>
          <p:cNvPr id="6" name="Title 5"/>
          <p:cNvSpPr>
            <a:spLocks noGrp="1"/>
          </p:cNvSpPr>
          <p:nvPr>
            <p:ph type="title"/>
          </p:nvPr>
        </p:nvSpPr>
        <p:spPr/>
        <p:txBody>
          <a:bodyPr/>
          <a:lstStyle/>
          <a:p>
            <a:r>
              <a:rPr lang="en-US" dirty="0" smtClean="0"/>
              <a:t>SIMF Principles</a:t>
            </a:r>
            <a:endParaRPr lang="en-US" dirty="0"/>
          </a:p>
        </p:txBody>
      </p:sp>
    </p:spTree>
    <p:extLst>
      <p:ext uri="{BB962C8B-B14F-4D97-AF65-F5344CB8AC3E}">
        <p14:creationId xmlns:p14="http://schemas.microsoft.com/office/powerpoint/2010/main" val="2095891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dirty="0" smtClean="0">
                <a:solidFill>
                  <a:srgbClr val="FFFF00"/>
                </a:solidFill>
              </a:rPr>
              <a:t>The conceptual pivoting approach</a:t>
            </a:r>
          </a:p>
          <a:p>
            <a:pPr marL="285750" indent="-285750">
              <a:buFont typeface="Arial" pitchFamily="34" charset="0"/>
              <a:buChar char="•"/>
            </a:pPr>
            <a:r>
              <a:rPr lang="en-US" dirty="0" smtClean="0"/>
              <a:t>A common and growing approach to the data problem leverages abstraction: Defining a domain focused vocabulary with integrity rules and assertions as part of a </a:t>
            </a:r>
            <a:r>
              <a:rPr lang="en-US" dirty="0" smtClean="0">
                <a:solidFill>
                  <a:srgbClr val="FFC000"/>
                </a:solidFill>
              </a:rPr>
              <a:t>conceptual model that captures domain semantics</a:t>
            </a:r>
            <a:r>
              <a:rPr lang="en-US" dirty="0" smtClean="0"/>
              <a:t>.  Federation and integration is achieved by relating various logical and physical information structures to the conceptual model</a:t>
            </a:r>
          </a:p>
          <a:p>
            <a:pPr marL="285750" indent="-285750">
              <a:buFont typeface="Arial" pitchFamily="34" charset="0"/>
              <a:buChar char="•"/>
            </a:pPr>
            <a:r>
              <a:rPr lang="en-US" dirty="0" smtClean="0"/>
              <a:t>Information federation and integration is achieved via a “</a:t>
            </a:r>
            <a:r>
              <a:rPr lang="en-US" dirty="0" smtClean="0">
                <a:solidFill>
                  <a:srgbClr val="FFC000"/>
                </a:solidFill>
              </a:rPr>
              <a:t>pivot</a:t>
            </a:r>
            <a:r>
              <a:rPr lang="en-US" dirty="0" smtClean="0"/>
              <a:t>” through this conceptual semantic layer</a:t>
            </a:r>
          </a:p>
          <a:p>
            <a:pPr marL="285750" indent="-285750">
              <a:buFont typeface="Arial" pitchFamily="34" charset="0"/>
              <a:buChar char="•"/>
            </a:pPr>
            <a:r>
              <a:rPr lang="en-US" dirty="0" smtClean="0"/>
              <a:t>This approach is used, in part,  in existing standards such as CCTS (Core Components), ISO 20022 and is currently being utilized in OMG for finance.</a:t>
            </a:r>
          </a:p>
          <a:p>
            <a:pPr marL="285750" indent="-285750">
              <a:buFont typeface="Arial" pitchFamily="34" charset="0"/>
              <a:buChar char="•"/>
            </a:pPr>
            <a:r>
              <a:rPr lang="en-US" dirty="0" smtClean="0"/>
              <a:t>In the majority of cases the “tool” used to represent these common semantics and links is a spreadsheet, but UML and OWL are also used.</a:t>
            </a:r>
          </a:p>
        </p:txBody>
      </p:sp>
      <p:sp>
        <p:nvSpPr>
          <p:cNvPr id="5" name="Title 4"/>
          <p:cNvSpPr>
            <a:spLocks noGrp="1"/>
          </p:cNvSpPr>
          <p:nvPr>
            <p:ph type="title"/>
          </p:nvPr>
        </p:nvSpPr>
        <p:spPr/>
        <p:txBody>
          <a:bodyPr>
            <a:normAutofit fontScale="90000"/>
          </a:bodyPr>
          <a:lstStyle/>
          <a:p>
            <a:r>
              <a:rPr lang="en-US" dirty="0" smtClean="0"/>
              <a:t>Pivoting through a conceptual model</a:t>
            </a:r>
            <a:endParaRPr lang="en-US" dirty="0"/>
          </a:p>
        </p:txBody>
      </p:sp>
      <p:sp>
        <p:nvSpPr>
          <p:cNvPr id="2" name="Date Placeholder 1"/>
          <p:cNvSpPr>
            <a:spLocks noGrp="1"/>
          </p:cNvSpPr>
          <p:nvPr>
            <p:ph type="dt" sz="half" idx="14"/>
          </p:nvPr>
        </p:nvSpPr>
        <p:spPr/>
        <p:txBody>
          <a:bodyPr/>
          <a:lstStyle/>
          <a:p>
            <a:r>
              <a:rPr lang="en-US" dirty="0" smtClean="0"/>
              <a:t>3/2014</a:t>
            </a:r>
            <a:endParaRPr lang="en-US" dirty="0"/>
          </a:p>
        </p:txBody>
      </p:sp>
      <p:sp>
        <p:nvSpPr>
          <p:cNvPr id="3" name="Footer Placeholder 2"/>
          <p:cNvSpPr>
            <a:spLocks noGrp="1"/>
          </p:cNvSpPr>
          <p:nvPr>
            <p:ph type="ftr" sz="quarter" idx="16"/>
          </p:nvPr>
        </p:nvSpPr>
        <p:spPr/>
        <p:txBody>
          <a:bodyPr>
            <a:normAutofit fontScale="77500" lnSpcReduction="20000"/>
          </a:bodyPr>
          <a:lstStyle/>
          <a:p>
            <a:r>
              <a:rPr lang="en-US" dirty="0" smtClean="0"/>
              <a:t>Copyright (c) 2012-2014 Data Access Technologies, Inc. as Model Driven Solutions</a:t>
            </a:r>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9</a:t>
            </a:fld>
            <a:endParaRPr lang="en-US" dirty="0"/>
          </a:p>
        </p:txBody>
      </p:sp>
    </p:spTree>
    <p:extLst>
      <p:ext uri="{BB962C8B-B14F-4D97-AF65-F5344CB8AC3E}">
        <p14:creationId xmlns:p14="http://schemas.microsoft.com/office/powerpoint/2010/main" val="27487083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TC101790491[[fn=Mylar]]</Template>
  <TotalTime>8294</TotalTime>
  <Words>3118</Words>
  <Application>Microsoft Office PowerPoint</Application>
  <PresentationFormat>On-screen Show (4:3)</PresentationFormat>
  <Paragraphs>417</Paragraphs>
  <Slides>46</Slides>
  <Notes>0</Notes>
  <HiddenSlides>0</HiddenSlides>
  <MMClips>0</MMClips>
  <ScaleCrop>false</ScaleCrop>
  <HeadingPairs>
    <vt:vector size="6" baseType="variant">
      <vt:variant>
        <vt:lpstr>Theme</vt:lpstr>
      </vt:variant>
      <vt:variant>
        <vt:i4>1</vt:i4>
      </vt:variant>
      <vt:variant>
        <vt:lpstr>Links</vt:lpstr>
      </vt:variant>
      <vt:variant>
        <vt:i4>2</vt:i4>
      </vt:variant>
      <vt:variant>
        <vt:lpstr>Slide Titles</vt:lpstr>
      </vt:variant>
      <vt:variant>
        <vt:i4>46</vt:i4>
      </vt:variant>
    </vt:vector>
  </HeadingPairs>
  <TitlesOfParts>
    <vt:vector size="49" baseType="lpstr">
      <vt:lpstr>Mylar</vt:lpstr>
      <vt:lpstr>C:\Users\Cory-c\Documents\Standards\OMG\SIMF\SIMFTeam\root\Examples\Cory\SIMFMarriage.vsd\Drawing\~Traditional Marriage\Note Callout.45</vt:lpstr>
      <vt:lpstr>C:\Users\Cory-c\Documents\Standards\OMG\SIMF\SIMFTeam\root\Examples\Cory\SIMFMarriage.vsd\Drawing\~Traditional Marriage\Note Callout.45</vt:lpstr>
      <vt:lpstr>Semantic Information Modeling for Federation</vt:lpstr>
      <vt:lpstr>What is SIMF?</vt:lpstr>
      <vt:lpstr>AESIG/SIMF History</vt:lpstr>
      <vt:lpstr>SIMFTeam Introduction – who we are</vt:lpstr>
      <vt:lpstr>Status and strategy</vt:lpstr>
      <vt:lpstr>SIMF Update</vt:lpstr>
      <vt:lpstr>Proposition</vt:lpstr>
      <vt:lpstr>SIMF Principles</vt:lpstr>
      <vt:lpstr>Pivoting through a conceptual model</vt:lpstr>
      <vt:lpstr>Example of “Pivoting” through a conceptual model</vt:lpstr>
      <vt:lpstr>Two use cases</vt:lpstr>
      <vt:lpstr>Questions SIMF needs to address</vt:lpstr>
      <vt:lpstr>SIMF Architecture</vt:lpstr>
      <vt:lpstr>SIMF Language Definition</vt:lpstr>
      <vt:lpstr>Summary of SIMF Requirements</vt:lpstr>
      <vt:lpstr>How does SIMF relate to…</vt:lpstr>
      <vt:lpstr>MDS Submission</vt:lpstr>
      <vt:lpstr>Pivoting with a Semantic Hook </vt:lpstr>
      <vt:lpstr>“Simple” Example Name &amp; Address</vt:lpstr>
      <vt:lpstr>Person name and address - FPML</vt:lpstr>
      <vt:lpstr>Person name and address – “NIEM*”</vt:lpstr>
      <vt:lpstr>Foundational domain concept - Person (People)</vt:lpstr>
      <vt:lpstr>Specialized (constrained) relations</vt:lpstr>
      <vt:lpstr>Path between classes</vt:lpstr>
      <vt:lpstr>Path between properties/relations</vt:lpstr>
      <vt:lpstr>Conceptual Model Example</vt:lpstr>
      <vt:lpstr>PowerPoint Presentation</vt:lpstr>
      <vt:lpstr>Concepts &amp; Meta Model</vt:lpstr>
      <vt:lpstr>Example of SIMF concepts</vt:lpstr>
      <vt:lpstr>Context</vt:lpstr>
      <vt:lpstr>Context</vt:lpstr>
      <vt:lpstr>PowerPoint Presentation</vt:lpstr>
      <vt:lpstr>A Few contextual dimensions </vt:lpstr>
      <vt:lpstr>Relation Types</vt:lpstr>
      <vt:lpstr>Relations</vt:lpstr>
      <vt:lpstr>Relation types and instances</vt:lpstr>
      <vt:lpstr>Spares</vt:lpstr>
      <vt:lpstr>Properties</vt:lpstr>
      <vt:lpstr>Expressions</vt:lpstr>
      <vt:lpstr>Rules</vt:lpstr>
      <vt:lpstr>Foundation Relations</vt:lpstr>
      <vt:lpstr>Quantifiers</vt:lpstr>
      <vt:lpstr>Representation</vt:lpstr>
      <vt:lpstr>Model Structure &amp; Lexical Scope</vt:lpstr>
      <vt:lpstr>Naming</vt:lpstr>
      <vt:lpstr>SIMF and Linked Data</vt:lpstr>
    </vt:vector>
  </TitlesOfParts>
  <Company>Model Driven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AESIG Update</dc:title>
  <dc:creator>Cory Casanave</dc:creator>
  <cp:lastModifiedBy>Cory Casanave</cp:lastModifiedBy>
  <cp:revision>451</cp:revision>
  <cp:lastPrinted>2011-10-30T17:23:59Z</cp:lastPrinted>
  <dcterms:created xsi:type="dcterms:W3CDTF">2011-03-23T03:11:03Z</dcterms:created>
  <dcterms:modified xsi:type="dcterms:W3CDTF">2015-04-02T22:50:22Z</dcterms:modified>
</cp:coreProperties>
</file>