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1"/>
  </p:notesMasterIdLst>
  <p:sldIdLst>
    <p:sldId id="475" r:id="rId2"/>
    <p:sldId id="476" r:id="rId3"/>
    <p:sldId id="477" r:id="rId4"/>
    <p:sldId id="459" r:id="rId5"/>
    <p:sldId id="294" r:id="rId6"/>
    <p:sldId id="458" r:id="rId7"/>
    <p:sldId id="381" r:id="rId8"/>
    <p:sldId id="492" r:id="rId9"/>
    <p:sldId id="478" r:id="rId10"/>
    <p:sldId id="479" r:id="rId11"/>
    <p:sldId id="493" r:id="rId12"/>
    <p:sldId id="480" r:id="rId13"/>
    <p:sldId id="482" r:id="rId14"/>
    <p:sldId id="483" r:id="rId15"/>
    <p:sldId id="484" r:id="rId16"/>
    <p:sldId id="485" r:id="rId17"/>
    <p:sldId id="481" r:id="rId18"/>
    <p:sldId id="486" r:id="rId19"/>
    <p:sldId id="487" r:id="rId20"/>
    <p:sldId id="496" r:id="rId21"/>
    <p:sldId id="499" r:id="rId22"/>
    <p:sldId id="498" r:id="rId23"/>
    <p:sldId id="495" r:id="rId24"/>
    <p:sldId id="497" r:id="rId25"/>
    <p:sldId id="488" r:id="rId26"/>
    <p:sldId id="489" r:id="rId27"/>
    <p:sldId id="490" r:id="rId28"/>
    <p:sldId id="491" r:id="rId29"/>
    <p:sldId id="494" r:id="rId3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  <p:embeddedFont>
      <p:font typeface="Tunga" panose="020B0604020202020204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3741" autoAdjust="0"/>
  </p:normalViewPr>
  <p:slideViewPr>
    <p:cSldViewPr>
      <p:cViewPr varScale="1">
        <p:scale>
          <a:sx n="72" d="100"/>
          <a:sy n="72" d="100"/>
        </p:scale>
        <p:origin x="91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0C8A-D2E4-4495-AF9F-052BC1FF86B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0839-A752-4026-B076-2AA4A81C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8096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q29clvk" TargetMode="External"/><Relationship Id="rId7" Type="http://schemas.openxmlformats.org/officeDocument/2006/relationships/hyperlink" Target="http://conceptlibraries.org/" TargetMode="External"/><Relationship Id="rId2" Type="http://schemas.openxmlformats.org/officeDocument/2006/relationships/hyperlink" Target="https://github.com/ModelDriven/ThreatRisk/tree/master/CurrentSpec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delDriven/SIMF/tree/master/NextSubmission" TargetMode="External"/><Relationship Id="rId5" Type="http://schemas.openxmlformats.org/officeDocument/2006/relationships/hyperlink" Target="http://threatrisk.org/" TargetMode="External"/><Relationship Id="rId4" Type="http://schemas.openxmlformats.org/officeDocument/2006/relationships/hyperlink" Target="http://www.threatrisk.org/spec/Threat%20Risk%20Model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common risk concepts across operational, security, business and financial risks.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Risky Business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2866" y="5174877"/>
            <a:ext cx="390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Cory Casanave, Model Driven Solutions</a:t>
            </a:r>
          </a:p>
          <a:p>
            <a:r>
              <a:rPr lang="en-US" dirty="0"/>
              <a:t>Cory-c@modeldriven.com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37" y="1596838"/>
            <a:ext cx="1876425" cy="243840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3767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Relationships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" y="1016625"/>
            <a:ext cx="9144000" cy="5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665"/>
            <a:ext cx="9144000" cy="47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risk is assessed with respect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the risk is a </a:t>
            </a:r>
            <a:r>
              <a:rPr lang="en-US" b="1" dirty="0"/>
              <a:t>risk for </a:t>
            </a:r>
            <a:r>
              <a:rPr lang="en-US" dirty="0"/>
              <a:t>– the </a:t>
            </a:r>
            <a:r>
              <a:rPr lang="en-US" b="1" dirty="0"/>
              <a:t>risk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the risk </a:t>
            </a:r>
            <a:r>
              <a:rPr lang="en-US" b="1" dirty="0"/>
              <a:t>measures the risk to </a:t>
            </a:r>
            <a:r>
              <a:rPr lang="en-US" dirty="0"/>
              <a:t>– the </a:t>
            </a:r>
            <a:r>
              <a:rPr lang="en-US" b="1" dirty="0"/>
              <a:t>valued asset(s)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the  risk </a:t>
            </a:r>
            <a:r>
              <a:rPr lang="en-US" b="1" dirty="0"/>
              <a:t>measures the risk of </a:t>
            </a:r>
            <a:r>
              <a:rPr lang="en-US" dirty="0"/>
              <a:t>– the </a:t>
            </a:r>
            <a:r>
              <a:rPr lang="en-US" b="1" dirty="0"/>
              <a:t>undesirable situation</a:t>
            </a:r>
            <a:r>
              <a:rPr lang="en-US" dirty="0"/>
              <a:t>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is assessed based on supporting relations,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the </a:t>
            </a:r>
            <a:r>
              <a:rPr lang="en-US" b="1" dirty="0"/>
              <a:t>undesirable situation</a:t>
            </a:r>
            <a:r>
              <a:rPr lang="en-US" dirty="0"/>
              <a:t>(s) </a:t>
            </a:r>
            <a:r>
              <a:rPr lang="en-US" b="1" dirty="0"/>
              <a:t>harms</a:t>
            </a:r>
            <a:r>
              <a:rPr lang="en-US" dirty="0"/>
              <a:t> </a:t>
            </a:r>
            <a:r>
              <a:rPr lang="en-US" b="1" dirty="0"/>
              <a:t>resources</a:t>
            </a:r>
            <a:r>
              <a:rPr lang="en-US" dirty="0"/>
              <a:t> that are </a:t>
            </a:r>
            <a:r>
              <a:rPr lang="en-US" b="1" dirty="0"/>
              <a:t>valued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risk owners (as stakeholders) </a:t>
            </a:r>
            <a:r>
              <a:rPr lang="en-US" b="1" dirty="0"/>
              <a:t>have objectives</a:t>
            </a:r>
          </a:p>
          <a:p>
            <a:pPr marL="514350" lvl="1" indent="-342900"/>
            <a:r>
              <a:rPr lang="en-US" dirty="0"/>
              <a:t>That some of these are </a:t>
            </a:r>
            <a:r>
              <a:rPr lang="en-US" b="1" dirty="0"/>
              <a:t>objectives to protect assets</a:t>
            </a:r>
          </a:p>
          <a:p>
            <a:pPr marL="514350" lvl="1" indent="-342900"/>
            <a:r>
              <a:rPr lang="en-US" dirty="0"/>
              <a:t>These objectives </a:t>
            </a:r>
            <a:r>
              <a:rPr lang="en-US" b="1" dirty="0"/>
              <a:t>values</a:t>
            </a:r>
            <a:r>
              <a:rPr lang="en-US" dirty="0"/>
              <a:t> a </a:t>
            </a:r>
            <a:r>
              <a:rPr lang="en-US" b="1" dirty="0"/>
              <a:t>valued asset </a:t>
            </a:r>
            <a:r>
              <a:rPr lang="en-US" dirty="0"/>
              <a:t>– thus rounding the circle.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causality, parthood and other dependencies – not shown</a:t>
            </a:r>
          </a:p>
          <a:p>
            <a:r>
              <a:rPr lang="en-US" dirty="0"/>
              <a:t>Note: Every relationship can have confidence, context, temporality and provenance.</a:t>
            </a:r>
          </a:p>
          <a:p>
            <a:pPr marL="514350" lvl="1" indent="-342900"/>
            <a:endParaRPr lang="en-US" dirty="0"/>
          </a:p>
          <a:p>
            <a:pPr marL="342900" indent="-342900"/>
            <a:r>
              <a:rPr lang="en-US" dirty="0"/>
              <a:t>Reminder: These define the concepts, not what may be needed in some schema or known in a specific situation.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70595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2426" y="4343400"/>
            <a:ext cx="7680960" cy="1844040"/>
          </a:xfrm>
        </p:spPr>
        <p:txBody>
          <a:bodyPr/>
          <a:lstStyle/>
          <a:p>
            <a:r>
              <a:rPr lang="en-US" dirty="0"/>
              <a:t>Take Away: A </a:t>
            </a:r>
            <a:r>
              <a:rPr lang="en-US" b="1" dirty="0"/>
              <a:t>risk treatment strategy </a:t>
            </a:r>
            <a:r>
              <a:rPr lang="en-US" dirty="0"/>
              <a:t>(a strategy) </a:t>
            </a:r>
            <a:r>
              <a:rPr lang="en-US" b="1" dirty="0"/>
              <a:t>modifies risk </a:t>
            </a:r>
            <a:r>
              <a:rPr lang="en-US" dirty="0"/>
              <a:t>of one or more risks.</a:t>
            </a:r>
          </a:p>
          <a:p>
            <a:r>
              <a:rPr lang="en-US" dirty="0"/>
              <a:t>It is </a:t>
            </a:r>
            <a:r>
              <a:rPr lang="en-US" b="1" dirty="0"/>
              <a:t>imposed by </a:t>
            </a:r>
            <a:r>
              <a:rPr lang="en-US" dirty="0"/>
              <a:t>a risk owner.</a:t>
            </a:r>
          </a:p>
          <a:p>
            <a:r>
              <a:rPr lang="en-US" dirty="0"/>
              <a:t>There are 4 widely accepted strategies: </a:t>
            </a:r>
            <a:r>
              <a:rPr lang="en-US" b="1" dirty="0"/>
              <a:t>Avoid danger, transfer risk, accept risk or impose a risk mitigation strategy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914400"/>
          </a:xfrm>
        </p:spPr>
        <p:txBody>
          <a:bodyPr>
            <a:normAutofit/>
          </a:bodyPr>
          <a:lstStyle/>
          <a:p>
            <a:r>
              <a:rPr lang="en-US" dirty="0"/>
              <a:t>Risk Treatment Strategies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1228794"/>
            <a:ext cx="9144000" cy="29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6" y="89832"/>
            <a:ext cx="768096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Risk Mitigation and Countermeasures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300250"/>
            <a:ext cx="87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risk mitigation requires countermeasures that reduce impact and/or likelihood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660"/>
            <a:ext cx="9144000" cy="56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3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89734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Vulnerabilities relate a sources of danger to vulnerable resources that may be a condition for an undesirable situation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" y="904468"/>
            <a:ext cx="9144000" cy="4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Indicators – of any situation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" y="1006415"/>
            <a:ext cx="9130158" cy="3974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191" y="5216574"/>
            <a:ext cx="863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Indicators indicate a potential situation based on specific conditions and sightings that match those conditions.</a:t>
            </a:r>
          </a:p>
          <a:p>
            <a:r>
              <a:rPr lang="en-US" dirty="0"/>
              <a:t>Indicators may be used for risks, benefits or any other potential situation.</a:t>
            </a:r>
          </a:p>
        </p:txBody>
      </p:sp>
    </p:spTree>
    <p:extLst>
      <p:ext uri="{BB962C8B-B14F-4D97-AF65-F5344CB8AC3E}">
        <p14:creationId xmlns:p14="http://schemas.microsoft.com/office/powerpoint/2010/main" val="23839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Nothing is what has been discussed so far is domain or “Operational” specific, it could apply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 a terrorist breaching an airport and causing loss of life with respect to the airport as the risk owner.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mortgage not being paid and loosing value with respect to a mortgage holder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reputation loss due to a faulty product with respect to a manufacturer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reactor shutdown due to a faulty pump with respect to a power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child being hurt by falling down an open hole with respect to the child’s parents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information loss due to a system security vulnerability exploitation with respect to an information owner</a:t>
            </a:r>
          </a:p>
          <a:p>
            <a:r>
              <a:rPr lang="en-US" b="1" dirty="0"/>
              <a:t>Conclusion to be tested: These risk concepts are general and cross-domain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“Risk” Domain Specific?</a:t>
            </a:r>
          </a:p>
        </p:txBody>
      </p:sp>
    </p:spTree>
    <p:extLst>
      <p:ext uri="{BB962C8B-B14F-4D97-AF65-F5344CB8AC3E}">
        <p14:creationId xmlns:p14="http://schemas.microsoft.com/office/powerpoint/2010/main" val="345374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informally referred to as “kinds of risk”.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Terrorism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Reputation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risk</a:t>
            </a:r>
          </a:p>
          <a:p>
            <a:r>
              <a:rPr lang="en-US" dirty="0"/>
              <a:t>Are actually different kinds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Undesirable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Valued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Danger sources, including threat actors</a:t>
            </a:r>
          </a:p>
          <a:p>
            <a:r>
              <a:rPr lang="en-US" b="1" dirty="0"/>
              <a:t>This impacts the methodology for assisting likelihood and impact, not the concepts of risk, mitigation strategies, vulnerabilities or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“Kinds of Risk”?</a:t>
            </a:r>
          </a:p>
        </p:txBody>
      </p:sp>
    </p:spTree>
    <p:extLst>
      <p:ext uri="{BB962C8B-B14F-4D97-AF65-F5344CB8AC3E}">
        <p14:creationId xmlns:p14="http://schemas.microsoft.com/office/powerpoint/2010/main" val="31475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426" y="-17721"/>
            <a:ext cx="8562974" cy="685800"/>
          </a:xfrm>
        </p:spPr>
        <p:txBody>
          <a:bodyPr>
            <a:normAutofit/>
          </a:bodyPr>
          <a:lstStyle/>
          <a:p>
            <a:r>
              <a:rPr lang="en-US" sz="2800" dirty="0"/>
              <a:t>Example of Specialization – Threat Actors and Attacks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68079"/>
            <a:ext cx="7758730" cy="5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Operational threat/risk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Focused on operational risk but utilizes an approach that defines operational risk in terms of general concepts</a:t>
            </a:r>
          </a:p>
          <a:p>
            <a:r>
              <a:rPr lang="en-US" dirty="0"/>
              <a:t>Multiple sources of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Intentional Physical Risks – e.g. terrorism &amp;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Unintentional Risks – Safety &amp; Natural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Risks – e.g. FIBO</a:t>
            </a:r>
          </a:p>
          <a:p>
            <a:endParaRPr lang="en-US" dirty="0"/>
          </a:p>
          <a:p>
            <a:r>
              <a:rPr lang="en-US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domain specific concepts in terms of more general concepts that are domain and application independent. </a:t>
            </a:r>
            <a:r>
              <a:rPr lang="en-US" i="1" dirty="0"/>
              <a:t>Most information sharing and federation crosses domains.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Represented in SMIF profile of UML using </a:t>
            </a:r>
            <a:r>
              <a:rPr lang="en-US" dirty="0" err="1"/>
              <a:t>Magicdraw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However, we have not had sufficient review of generic risk concepts – so operational bias may be seen.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Note that what is presented is a </a:t>
            </a:r>
            <a:r>
              <a:rPr lang="en-US" b="1" dirty="0"/>
              <a:t>subset of the models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21817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specialization of Vulnerabilities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27567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Categories can specialize: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(this is the most typical for business risk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of a 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may fail</a:t>
            </a:r>
          </a:p>
          <a:p>
            <a:endParaRPr lang="en-US" dirty="0"/>
          </a:p>
          <a:p>
            <a:r>
              <a:rPr lang="en-US" dirty="0"/>
              <a:t>The following are categories identified in operational threat/risk</a:t>
            </a:r>
          </a:p>
          <a:p>
            <a:r>
              <a:rPr lang="en-US" dirty="0"/>
              <a:t>Business risk would add additional categories,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risk, credit risk, Legal risk,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also provide domain insight</a:t>
            </a:r>
          </a:p>
        </p:txBody>
      </p:sp>
    </p:spTree>
    <p:extLst>
      <p:ext uri="{BB962C8B-B14F-4D97-AF65-F5344CB8AC3E}">
        <p14:creationId xmlns:p14="http://schemas.microsoft.com/office/powerpoint/2010/main" val="135299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Categories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10610"/>
            <a:ext cx="7549587" cy="5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danger categories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21" y="911260"/>
            <a:ext cx="6363498" cy="59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Failure Categories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43471"/>
            <a:ext cx="4926984" cy="53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Threat/Risk Packages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21403"/>
            <a:ext cx="6330464" cy="5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7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Concept Library Packages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680" y="1182425"/>
            <a:ext cx="6705600" cy="5066644"/>
          </a:xfrm>
          <a:prstGeom prst="rect">
            <a:avLst/>
          </a:prstGeom>
        </p:spPr>
        <p:txBody>
          <a:bodyPr wrap="square" numCol="3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Composite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Corporations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Occurrences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Geopolitical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Identifiers and Coordinates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Quantities and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Quantity Kinds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Situations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Vendors and Producers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&amp; Temporal Entities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5874" y="4317165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Topics related to sharing and federating information relative to threats and risks but not specific to threats or risks</a:t>
            </a:r>
          </a:p>
        </p:txBody>
      </p:sp>
    </p:spTree>
    <p:extLst>
      <p:ext uri="{BB962C8B-B14F-4D97-AF65-F5344CB8AC3E}">
        <p14:creationId xmlns:p14="http://schemas.microsoft.com/office/powerpoint/2010/main" val="11670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Lets provide a foundation for federation of risk concepts, not more stovepipes</a:t>
            </a:r>
          </a:p>
          <a:p>
            <a:r>
              <a:rPr lang="en-US" dirty="0"/>
              <a:t>Work together to define generic cross-domain concept libraries</a:t>
            </a:r>
          </a:p>
          <a:p>
            <a:r>
              <a:rPr lang="en-US" dirty="0"/>
              <a:t>Specialize these for domain and application specific needs</a:t>
            </a:r>
          </a:p>
          <a:p>
            <a:r>
              <a:rPr lang="en-US" dirty="0"/>
              <a:t>Thus providing for cross-domain information sharing, integration and federation.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“Domains” are a myth with respect to broad base sharing and federation!</a:t>
            </a:r>
          </a:p>
          <a:p>
            <a:r>
              <a:rPr lang="en-US" dirty="0"/>
              <a:t>Threat/risk and its generic concept library provides a starting point, there are other starting points as well, such as FIBO.</a:t>
            </a:r>
          </a:p>
          <a:p>
            <a:r>
              <a:rPr lang="en-US" dirty="0"/>
              <a:t>To help with this we are starting to publish conceptual models as open source concept libraries.</a:t>
            </a:r>
          </a:p>
          <a:p>
            <a:r>
              <a:rPr lang="en-US" dirty="0"/>
              <a:t>These can then be pulled into OMG vertical specifications as they are needed, but defined and published as cross-domain assets.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116763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Federating data and systems with concept models requires, well, concept models.</a:t>
            </a:r>
          </a:p>
          <a:p>
            <a:r>
              <a:rPr lang="en-US" dirty="0"/>
              <a:t>To be mapped, data elements need to be mapped through the same concept or concept pattern</a:t>
            </a:r>
          </a:p>
          <a:p>
            <a:r>
              <a:rPr lang="en-US" dirty="0"/>
              <a:t>There is no expectation of any single “true” concept model</a:t>
            </a:r>
          </a:p>
          <a:p>
            <a:r>
              <a:rPr lang="en-US" dirty="0"/>
              <a:t>We need to collect and curate a library of reference concepts</a:t>
            </a:r>
          </a:p>
          <a:p>
            <a:r>
              <a:rPr lang="en-US" dirty="0"/>
              <a:t>ConceptLibraries.org (a </a:t>
            </a:r>
            <a:r>
              <a:rPr lang="en-US" dirty="0" err="1"/>
              <a:t>github</a:t>
            </a:r>
            <a:r>
              <a:rPr lang="en-US" dirty="0"/>
              <a:t> site) is intended for this purpose</a:t>
            </a:r>
          </a:p>
          <a:p>
            <a:r>
              <a:rPr lang="en-US" dirty="0"/>
              <a:t>ConceptLibraries.org is being announced, we invite your participations</a:t>
            </a:r>
          </a:p>
          <a:p>
            <a:r>
              <a:rPr lang="en-US" dirty="0"/>
              <a:t>The models are open source and intended for community use, refinement and extension</a:t>
            </a:r>
          </a:p>
          <a:p>
            <a:r>
              <a:rPr lang="en-US" dirty="0"/>
              <a:t>It is “seeded” with three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domain independent federated concept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FIBO financial business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draft OMG threat/risk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5/2017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Copyright (c) 2012-2017 Data Access Technologies, Inc. as Model Driven Solutions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ConceptLibraries.org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86" y="-10160"/>
            <a:ext cx="1971554" cy="124602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150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federation, sharing and integration about threats, risks and the threatened entities, systems and environments</a:t>
            </a:r>
          </a:p>
          <a:p>
            <a:endParaRPr lang="en-US" dirty="0"/>
          </a:p>
          <a:p>
            <a:r>
              <a:rPr lang="en-US" dirty="0"/>
              <a:t>Less focus on design of secure systems or systems assurance (UAF).</a:t>
            </a:r>
          </a:p>
          <a:p>
            <a:endParaRPr lang="en-US" dirty="0"/>
          </a:p>
          <a:p>
            <a:r>
              <a:rPr lang="en-US" dirty="0"/>
              <a:t>However, both of these goals share concepts</a:t>
            </a:r>
          </a:p>
          <a:p>
            <a:endParaRPr lang="en-US" dirty="0"/>
          </a:p>
          <a:p>
            <a:r>
              <a:rPr lang="en-US" dirty="0"/>
              <a:t>We are focusing on </a:t>
            </a:r>
            <a:r>
              <a:rPr lang="en-US" b="1" dirty="0"/>
              <a:t>conceptual reference models </a:t>
            </a:r>
            <a:r>
              <a:rPr lang="en-US" dirty="0"/>
              <a:t>– not a data model, application model,  tooling model or model of what we may know. These reference concepts are then used as a pivot point between communities, organizations, systems and data models.</a:t>
            </a:r>
          </a:p>
          <a:p>
            <a:r>
              <a:rPr lang="en-US" dirty="0"/>
              <a:t>Therefore, it is not expected that elements of these models are known or required for any particular application – only that if they are known or required, what the data is representing is semantically well grounded. Models are typically </a:t>
            </a:r>
            <a:r>
              <a:rPr lang="en-US" b="1" dirty="0"/>
              <a:t>referenced, not imported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2585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7687" y="675155"/>
            <a:ext cx="768096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Shift in Information Sharing, Integration and Federation Approach</a:t>
            </a:r>
          </a:p>
        </p:txBody>
      </p:sp>
      <p:pic>
        <p:nvPicPr>
          <p:cNvPr id="7" name="Picture 6" descr="My way or the Highway_edited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960276"/>
            <a:ext cx="2743200" cy="1810374"/>
          </a:xfrm>
          <a:prstGeom prst="rect">
            <a:avLst/>
          </a:prstGeom>
        </p:spPr>
      </p:pic>
      <p:pic>
        <p:nvPicPr>
          <p:cNvPr id="9" name="Picture 8" descr="Speeddate je presentatie, mooi onderwijs? » Speed date im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7" y="1960276"/>
            <a:ext cx="2810656" cy="190500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697607" y="2255863"/>
            <a:ext cx="1341120" cy="1219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853" y="4017006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and system to adapt to </a:t>
            </a:r>
            <a:r>
              <a:rPr lang="en-US" dirty="0">
                <a:solidFill>
                  <a:srgbClr val="FF0000"/>
                </a:solidFill>
              </a:rPr>
              <a:t>externally imposed fixed schema</a:t>
            </a:r>
            <a:r>
              <a:rPr lang="en-US" dirty="0"/>
              <a:t>, change in schema or systems requires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2055" y="415550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to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b="1" dirty="0">
                <a:solidFill>
                  <a:srgbClr val="00B050"/>
                </a:solidFill>
              </a:rPr>
              <a:t>their </a:t>
            </a:r>
            <a:r>
              <a:rPr lang="en-US" dirty="0">
                <a:solidFill>
                  <a:srgbClr val="00B050"/>
                </a:solidFill>
              </a:rPr>
              <a:t>schema </a:t>
            </a:r>
            <a:r>
              <a:rPr lang="en-US" dirty="0"/>
              <a:t>to shared concepts, data mappings are automated, n-way &amp; agile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7232" y="146620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Based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4127" y="148041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4601" y="5986793"/>
            <a:ext cx="664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Supported by SMIF – Semantic Modeling for Information Federation</a:t>
            </a:r>
          </a:p>
        </p:txBody>
      </p:sp>
    </p:spTree>
    <p:extLst>
      <p:ext uri="{BB962C8B-B14F-4D97-AF65-F5344CB8AC3E}">
        <p14:creationId xmlns:p14="http://schemas.microsoft.com/office/powerpoint/2010/main" val="39966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2011363"/>
            <a:ext cx="3886200" cy="373697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Construct a </a:t>
            </a:r>
            <a:r>
              <a:rPr lang="en-US" sz="2000" u="sng" dirty="0"/>
              <a:t>conceptual reference model </a:t>
            </a:r>
            <a:r>
              <a:rPr lang="en-US" sz="2000" dirty="0"/>
              <a:t>informed by existing schema, ontologies, research and best practices</a:t>
            </a:r>
          </a:p>
          <a:p>
            <a:pPr lvl="1"/>
            <a:r>
              <a:rPr lang="en-US" sz="1800" dirty="0"/>
              <a:t>This conceptual reference model is independent of specific data structures, technologies and terminologies</a:t>
            </a:r>
          </a:p>
          <a:p>
            <a:r>
              <a:rPr lang="en-US" sz="2000" dirty="0"/>
              <a:t>Define mapping models between the conceptual model and purpose/technology schema</a:t>
            </a:r>
          </a:p>
          <a:p>
            <a:r>
              <a:rPr lang="en-US" sz="2000" dirty="0"/>
              <a:t>Non operational sources are included.</a:t>
            </a:r>
          </a:p>
          <a:p>
            <a:r>
              <a:rPr lang="en-US" sz="2000" dirty="0"/>
              <a:t>Make both models sufficiently precise that they can drive </a:t>
            </a:r>
            <a:r>
              <a:rPr lang="en-US" sz="2000" dirty="0">
                <a:solidFill>
                  <a:srgbClr val="FF0000"/>
                </a:solidFill>
              </a:rPr>
              <a:t>automated  data bridging between any mapped schema</a:t>
            </a:r>
          </a:p>
        </p:txBody>
      </p:sp>
      <p:sp>
        <p:nvSpPr>
          <p:cNvPr id="5" name="Oval 4"/>
          <p:cNvSpPr/>
          <p:nvPr/>
        </p:nvSpPr>
        <p:spPr>
          <a:xfrm>
            <a:off x="4763607" y="3253331"/>
            <a:ext cx="2811780" cy="1005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Conceptual Model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960456" y="176176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112856" y="191416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Cyber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486366" y="4874486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Criminal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4638766" y="5026886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Criminal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6904827" y="490464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057227" y="5057049"/>
            <a:ext cx="134493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Infrastructure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495127" y="140548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5647527" y="155788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Terrorism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7351502" y="180222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7503902" y="195462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Disasters</a:t>
            </a:r>
          </a:p>
        </p:txBody>
      </p:sp>
      <p:sp>
        <p:nvSpPr>
          <p:cNvPr id="17" name="Left-Right Arrow 16"/>
          <p:cNvSpPr/>
          <p:nvPr/>
        </p:nvSpPr>
        <p:spPr>
          <a:xfrm rot="18151234">
            <a:off x="4895942" y="422449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18" name="Left-Right Arrow 17"/>
          <p:cNvSpPr/>
          <p:nvPr/>
        </p:nvSpPr>
        <p:spPr>
          <a:xfrm rot="5400000">
            <a:off x="5698961" y="233702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19" name="Left-Right Arrow 18"/>
          <p:cNvSpPr/>
          <p:nvPr/>
        </p:nvSpPr>
        <p:spPr>
          <a:xfrm rot="2714953">
            <a:off x="4541074" y="2562075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0" name="Left-Right Arrow 19"/>
          <p:cNvSpPr/>
          <p:nvPr/>
        </p:nvSpPr>
        <p:spPr>
          <a:xfrm rot="18581492">
            <a:off x="6708886" y="2561393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1" name="Left-Right Arrow 20"/>
          <p:cNvSpPr/>
          <p:nvPr/>
        </p:nvSpPr>
        <p:spPr>
          <a:xfrm rot="3264445">
            <a:off x="6556212" y="4231352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2728" y="838200"/>
            <a:ext cx="259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O(N) vs. O(N^2)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5</a:t>
            </a:fld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4" name="Flowchart: Document 23"/>
          <p:cNvSpPr/>
          <p:nvPr/>
        </p:nvSpPr>
        <p:spPr>
          <a:xfrm>
            <a:off x="7941448" y="331738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8200296" y="349494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Safety</a:t>
            </a:r>
          </a:p>
        </p:txBody>
      </p:sp>
      <p:sp>
        <p:nvSpPr>
          <p:cNvPr id="26" name="Left-Right Arrow 20"/>
          <p:cNvSpPr/>
          <p:nvPr/>
        </p:nvSpPr>
        <p:spPr>
          <a:xfrm>
            <a:off x="7277476" y="339620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</p:spTree>
    <p:extLst>
      <p:ext uri="{BB962C8B-B14F-4D97-AF65-F5344CB8AC3E}">
        <p14:creationId xmlns:p14="http://schemas.microsoft.com/office/powerpoint/2010/main" val="331352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3352800" y="1524000"/>
            <a:ext cx="1698231" cy="38268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Mappings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to Capabilities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8" y="2734717"/>
            <a:ext cx="2943225" cy="17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896" y="2119035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Conceptual Model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3555269" y="3086340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5182496" y="2028921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Vocabularies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5160084" y="2976658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Ontologies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155602" y="3819026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Schema</a:t>
            </a:r>
          </a:p>
        </p:txBody>
      </p:sp>
      <p:sp>
        <p:nvSpPr>
          <p:cNvPr id="12" name="Arrow: Right 11"/>
          <p:cNvSpPr/>
          <p:nvPr/>
        </p:nvSpPr>
        <p:spPr>
          <a:xfrm rot="20438750">
            <a:off x="3492215" y="2464724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1154649">
            <a:off x="3443920" y="4426547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ultidocument 13"/>
          <p:cNvSpPr/>
          <p:nvPr/>
        </p:nvSpPr>
        <p:spPr>
          <a:xfrm>
            <a:off x="7011296" y="3925438"/>
            <a:ext cx="1752600" cy="1169894"/>
          </a:xfrm>
          <a:prstGeom prst="flowChartMulti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STIX, NIEM, EDXL, Others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5133190" y="4645021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Transformations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3517861" y="3848281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5280" y="5547953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 and services implementing the standards provide the capacities for information sharing, federation and analytics based on mappings to data-focused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733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038974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Specification Documents: </a:t>
            </a:r>
            <a:r>
              <a:rPr lang="en-US" b="1" dirty="0">
                <a:hlinkClick r:id="rId2"/>
              </a:rPr>
              <a:t>https://github.com/ModelDriven/ThreatRisk/tree/master/CurrentSpecification</a:t>
            </a:r>
            <a:endParaRPr lang="en-US" b="1" dirty="0"/>
          </a:p>
          <a:p>
            <a:r>
              <a:rPr lang="en-US" dirty="0"/>
              <a:t>Web view of models: </a:t>
            </a:r>
            <a:r>
              <a:rPr lang="en-US" dirty="0">
                <a:hlinkClick r:id="rId3"/>
              </a:rPr>
              <a:t>http://tinyurl.com/q29clvk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http://www.threatrisk.org/spec/Threat%20Risk%20Model.html</a:t>
            </a:r>
            <a:endParaRPr lang="en-US" dirty="0"/>
          </a:p>
          <a:p>
            <a:pPr lvl="0"/>
            <a:r>
              <a:rPr lang="en-US" dirty="0"/>
              <a:t>Community portal: </a:t>
            </a:r>
            <a:r>
              <a:rPr lang="en-US" u="sng" dirty="0">
                <a:hlinkClick r:id="rId5"/>
              </a:rPr>
              <a:t>http://threatrisk.org/</a:t>
            </a:r>
            <a:endParaRPr lang="en-US" u="sng" dirty="0"/>
          </a:p>
          <a:p>
            <a:pPr lvl="0"/>
            <a:endParaRPr lang="en-US" u="sng" dirty="0"/>
          </a:p>
          <a:p>
            <a:pPr lvl="0"/>
            <a:r>
              <a:rPr lang="en-US" u="sng" dirty="0">
                <a:solidFill>
                  <a:srgbClr val="FFFF00"/>
                </a:solidFill>
              </a:rPr>
              <a:t>Status: Revised submission due for December, POC Implementation in progress (Model Driven Solutions).</a:t>
            </a:r>
          </a:p>
          <a:p>
            <a:pPr lvl="0"/>
            <a:endParaRPr lang="en-US" u="sng" dirty="0"/>
          </a:p>
          <a:p>
            <a:pPr lvl="0"/>
            <a:r>
              <a:rPr lang="en-US" u="sng" dirty="0"/>
              <a:t>SMIF (Semantic Modeling for Information Federation) Documents: </a:t>
            </a:r>
            <a:r>
              <a:rPr lang="en-US" u="sng" dirty="0">
                <a:hlinkClick r:id="rId6"/>
              </a:rPr>
              <a:t>https://github.com/ModelDriven/SIMF/tree/master/NextSubmission</a:t>
            </a:r>
            <a:endParaRPr lang="en-US" u="sng" dirty="0"/>
          </a:p>
          <a:p>
            <a:pPr lvl="0"/>
            <a:endParaRPr lang="en-US" u="sng" dirty="0"/>
          </a:p>
          <a:p>
            <a:pPr lvl="0"/>
            <a:r>
              <a:rPr lang="en-US" u="sng" dirty="0"/>
              <a:t>See also: </a:t>
            </a:r>
            <a:r>
              <a:rPr lang="en-US" u="sng" dirty="0">
                <a:hlinkClick r:id="rId7"/>
              </a:rPr>
              <a:t>http://ConceptLibraries.org</a:t>
            </a:r>
            <a:r>
              <a:rPr lang="en-US" u="sng" dirty="0"/>
              <a:t> (More on this below)</a:t>
            </a:r>
          </a:p>
          <a:p>
            <a:pPr lvl="0"/>
            <a:endParaRPr lang="en-US" u="sng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Draft threat/risk specification artifacts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372439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 of Risk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Risky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752600"/>
            <a:ext cx="2857500" cy="260985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17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76692" cy="449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93" y="5729972"/>
            <a:ext cx="900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take-away: Risk is not the “bad thing” but an assessment of the likelihood and impact of bad things </a:t>
            </a:r>
            <a:r>
              <a:rPr lang="en-US" i="1" dirty="0"/>
              <a:t>as it relates to a stakeholder </a:t>
            </a:r>
            <a:r>
              <a:rPr lang="en-US" dirty="0"/>
              <a:t>– the “risk owner”.</a:t>
            </a:r>
          </a:p>
        </p:txBody>
      </p:sp>
    </p:spTree>
    <p:extLst>
      <p:ext uri="{BB962C8B-B14F-4D97-AF65-F5344CB8AC3E}">
        <p14:creationId xmlns:p14="http://schemas.microsoft.com/office/powerpoint/2010/main" val="257729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1735</Words>
  <Application>Microsoft Office PowerPoint</Application>
  <PresentationFormat>On-screen Show (4:3)</PresentationFormat>
  <Paragraphs>298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Tahoma</vt:lpstr>
      <vt:lpstr>Calibri</vt:lpstr>
      <vt:lpstr>Corbel</vt:lpstr>
      <vt:lpstr>Tunga</vt:lpstr>
      <vt:lpstr>Arial</vt:lpstr>
      <vt:lpstr>Mylar</vt:lpstr>
      <vt:lpstr>Risky Business</vt:lpstr>
      <vt:lpstr>Foundations</vt:lpstr>
      <vt:lpstr>Focus</vt:lpstr>
      <vt:lpstr>Shift in Information Sharing, Integration and Federation Approach</vt:lpstr>
      <vt:lpstr>Source of Concepts</vt:lpstr>
      <vt:lpstr>Models to Capabilities</vt:lpstr>
      <vt:lpstr>Draft threat/risk specification artifacts</vt:lpstr>
      <vt:lpstr>Lets Get Risky</vt:lpstr>
      <vt:lpstr>Definitions</vt:lpstr>
      <vt:lpstr>Fundamental Relationships</vt:lpstr>
      <vt:lpstr>Supporting Relationships</vt:lpstr>
      <vt:lpstr>Take Away</vt:lpstr>
      <vt:lpstr>Risk Treatment Strategies </vt:lpstr>
      <vt:lpstr>Risk Mitigation and Countermeasures</vt:lpstr>
      <vt:lpstr>Vulnerabilities</vt:lpstr>
      <vt:lpstr>Indicators – of any situation</vt:lpstr>
      <vt:lpstr>Is “Risk” Domain Specific?</vt:lpstr>
      <vt:lpstr>What are “Kinds of Risk”?</vt:lpstr>
      <vt:lpstr>Example of Specialization – Threat Actors and Attacks</vt:lpstr>
      <vt:lpstr>Example specialization of Vulnerabilities</vt:lpstr>
      <vt:lpstr>Categories also provide domain insight</vt:lpstr>
      <vt:lpstr>Impact Categories</vt:lpstr>
      <vt:lpstr>Source of danger categories</vt:lpstr>
      <vt:lpstr>Failure Categories</vt:lpstr>
      <vt:lpstr>Threat/Risk Packages</vt:lpstr>
      <vt:lpstr>Generic Concept Library Packages</vt:lpstr>
      <vt:lpstr>Proposed Approach</vt:lpstr>
      <vt:lpstr>ConceptLibraries.org</vt:lpstr>
      <vt:lpstr>Discussion</vt:lpstr>
    </vt:vector>
  </TitlesOfParts>
  <Company>Model Driven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Threat/Risk Information Sharing and Analytics</dc:title>
  <dc:creator>Cory Casanave</dc:creator>
  <cp:lastModifiedBy>Cory Casanave</cp:lastModifiedBy>
  <cp:revision>373</cp:revision>
  <dcterms:created xsi:type="dcterms:W3CDTF">2014-12-22T21:21:42Z</dcterms:created>
  <dcterms:modified xsi:type="dcterms:W3CDTF">2017-06-05T11:26:06Z</dcterms:modified>
</cp:coreProperties>
</file>