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29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4848" y="143253"/>
            <a:ext cx="8016240" cy="951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0D0D0D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379806" y="6396293"/>
            <a:ext cx="42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8F96AA"/>
                </a:solidFill>
                <a:latin typeface="Franklin Gothic Book"/>
              </a:rPr>
              <a:pPr algn="ctr"/>
              <a:t>‹#›</a:t>
            </a:fld>
            <a:endParaRPr lang="en-US" b="1" dirty="0">
              <a:solidFill>
                <a:srgbClr val="8F96AA"/>
              </a:solidFill>
              <a:latin typeface="Franklin Gothic Book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09794" y="6490138"/>
            <a:ext cx="1512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F2F2F2"/>
                </a:solidFill>
                <a:latin typeface="Century Gothic"/>
                <a:cs typeface="Century Gothic"/>
              </a:rPr>
              <a:t>#ISC2Congress</a:t>
            </a:r>
          </a:p>
        </p:txBody>
      </p:sp>
    </p:spTree>
    <p:extLst>
      <p:ext uri="{BB962C8B-B14F-4D97-AF65-F5344CB8AC3E}">
        <p14:creationId xmlns:p14="http://schemas.microsoft.com/office/powerpoint/2010/main" val="130966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7725"/>
            <a:ext cx="87433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39552" y="1125538"/>
            <a:ext cx="83536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5536" y="6172200"/>
            <a:ext cx="8510339" cy="0"/>
          </a:xfrm>
          <a:prstGeom prst="line">
            <a:avLst/>
          </a:prstGeom>
          <a:ln w="76200">
            <a:solidFill>
              <a:srgbClr val="D1D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epositphotos_2721359_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2425" y="47625"/>
            <a:ext cx="1619672" cy="77724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510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57AC-365D-4B38-BFFD-620770C26E7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5E29E-9856-4184-9E20-FED4436A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9.jpeg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12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11" Type="http://schemas.openxmlformats.org/officeDocument/2006/relationships/image" Target="../media/image17.jpeg"/><Relationship Id="rId5" Type="http://schemas.openxmlformats.org/officeDocument/2006/relationships/image" Target="../media/image7.jpeg"/><Relationship Id="rId10" Type="http://schemas.openxmlformats.org/officeDocument/2006/relationships/image" Target="../media/image4.gif"/><Relationship Id="rId4" Type="http://schemas.openxmlformats.org/officeDocument/2006/relationships/image" Target="../media/image10.gif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Threat/Risk Submission Pictures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8E0D-FE22-42CA-9D02-05162CCF70A3}" type="datetime1">
              <a:rPr lang="en-US" smtClean="0"/>
              <a:t>5/19/2016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Threat &amp; Risk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Layering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3722914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Concepts – Provides concepts and links across multiple viewpoints, not just threat/risk. E.G. Person,  Objective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95400" y="4637314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Foundational Concepts –  Fundamental concepts for modeling anything: Entities, Roles, Relations, Types, Information, Rules, Identity, Etc…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95400" y="2819400"/>
            <a:ext cx="640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Threat and Risk Specific Concepts – Fundamental “wide and shallow” risk and threat concepts/ E.G. Risk, threat, danger, consequence</a:t>
            </a:r>
          </a:p>
        </p:txBody>
      </p:sp>
    </p:spTree>
    <p:extLst>
      <p:ext uri="{BB962C8B-B14F-4D97-AF65-F5344CB8AC3E}">
        <p14:creationId xmlns:p14="http://schemas.microsoft.com/office/powerpoint/2010/main" val="5021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Critical Infrastructure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31895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Terrorism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4525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7155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Cyber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9521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Disasters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Integrating Framework for Threats and Risks</a:t>
            </a:r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7765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3203" y="2743200"/>
            <a:ext cx="6934200" cy="1905000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Capabilities</a:t>
            </a:r>
          </a:p>
        </p:txBody>
      </p:sp>
      <p:pic>
        <p:nvPicPr>
          <p:cNvPr id="19" name="Picture 2" descr="C:\Users\Cory\AppData\Local\Microsoft\Windows\Temporary Internet Files\Content.IE5\2E2TCEXO\big-data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11627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70808" y="4648200"/>
            <a:ext cx="6934200" cy="1905000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14400" y="838200"/>
            <a:ext cx="6934200" cy="1905000"/>
          </a:xfrm>
          <a:prstGeom prst="roundRect">
            <a:avLst/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Stakeholder Knowledge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1219200" y="241655"/>
            <a:ext cx="6477000" cy="6311545"/>
          </a:xfrm>
          <a:prstGeom prst="triangl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 descr="C:\Users\Cory\AppData\Local\Microsoft\Windows\Temporary Internet Files\Content.IE5\2E2TCEXO\nri1154-f1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36427"/>
            <a:ext cx="1284214" cy="1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62" y="1114736"/>
            <a:ext cx="1314276" cy="135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ory\AppData\Local\Microsoft\Windows\Temporary Internet Files\Content.IE5\ER8PH0AL\MP90020220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77" y="4826816"/>
            <a:ext cx="1193514" cy="8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C:\Users\Cory\AppData\Local\Microsoft\Windows\Temporary Internet Files\Content.IE5\636D9IYS\threat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64893"/>
            <a:ext cx="103012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https://encrypted-tbn1.gstatic.com/images?q=tbn:ANd9GcQlNNJpvmdojzxQdRzFk3MOJQQKfRqLVOQ-Mbn-7VIkBbAI5TCzX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11296"/>
            <a:ext cx="1578808" cy="15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C:\Users\Cory\AppData\Local\Microsoft\Windows\Temporary Internet Files\Content.IE5\636D9IYS\eHealth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3747"/>
            <a:ext cx="1685874" cy="10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Cory\AppData\Local\Microsoft\Windows\Temporary Internet Files\Content.IE5\636D9IYS\Cyber_Security[1]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04" y="2743200"/>
            <a:ext cx="1553010" cy="11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ory\AppData\Local\Microsoft\Windows\Temporary Internet Files\Content.IE5\M23DN4D3\38623_chronamut_cosmic-circle-fusion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65" y="3319529"/>
            <a:ext cx="1727740" cy="138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59138" y="2950197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1405" y="4003094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2929" y="4000922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46382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46133" y="5844477"/>
            <a:ext cx="8101231" cy="4455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 &amp; Service Providers</a:t>
            </a:r>
          </a:p>
        </p:txBody>
      </p:sp>
      <p:pic>
        <p:nvPicPr>
          <p:cNvPr id="33" name="Picture 4" descr="C:\Users\Cory\AppData\Local\Microsoft\Windows\Temporary Internet Files\Content.IE5\ER8PH0AL\MP90020220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03" y="3830656"/>
            <a:ext cx="1193514" cy="8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>
            <a:off x="327033" y="5048496"/>
            <a:ext cx="8534400" cy="8382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74792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 roles in our community</a:t>
            </a:r>
          </a:p>
        </p:txBody>
      </p:sp>
      <p:pic>
        <p:nvPicPr>
          <p:cNvPr id="1026" name="Picture 2" descr="C:\Users\Cory\AppData\Local\Microsoft\Windows\Temporary Internet Files\Content.IE5\M23DN4D3\cyber_security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296" y="1558344"/>
            <a:ext cx="1613959" cy="16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ry\AppData\Local\Microsoft\Windows\Temporary Internet Files\Content.IE5\636D9IYS\Cyber_Security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81" y="3576642"/>
            <a:ext cx="1748631" cy="13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Cory\AppData\Local\Microsoft\Windows\Temporary Internet Files\Content.IE5\636D9IYS\threa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1" y="1784783"/>
            <a:ext cx="103012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ory\AppData\Local\Microsoft\Windows\Temporary Internet Files\Content.IE5\B0O4UG11\MC90038406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394" y="3240197"/>
            <a:ext cx="1182707" cy="106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Cory\AppData\Local\Microsoft\Windows\Temporary Internet Files\Content.IE5\WZDPHL4N\MP900422425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4" y="1003392"/>
            <a:ext cx="1025576" cy="15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Cory\AppData\Local\Microsoft\Windows\Temporary Internet Files\Content.IE5\I43GK64V\MC90008306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4" y="2455717"/>
            <a:ext cx="1054817" cy="9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 descr="C:\Users\Cory\AppData\Local\Microsoft\Windows\Temporary Internet Files\Content.IE5\8HTUHAU1\4808301740_f518be9399_z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901" y="3412900"/>
            <a:ext cx="1368542" cy="9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Cory\AppData\Local\Microsoft\Windows\Temporary Internet Files\Content.IE5\2E2TCEXO\nri1154-f1[1]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98" y="1185645"/>
            <a:ext cx="1284214" cy="13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Cory\AppData\Local\Microsoft\Windows\Temporary Internet Files\Content.IE5\WZDPHL4N\MP900409629[1]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53" y="1978461"/>
            <a:ext cx="781705" cy="11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8" descr="data:image/jpeg;base64,/9j/4AAQSkZJRgABAQAAAQABAAD/2wCEAAkGBxQSEhUTExQWFhUWGB8aGBgYGB0eIBwdIRgcIBwgIB4aIighHyAlHh8bIjIjJSkrMC4uHCIzODMsNygtLisBCgoKDg0OGhAQGzQkICYsNC8sLCw0OCwsLCwsLCwsLCwsLCw0LCwsNCwvNCwsLCwsLCwsLCwsLCwsLCwsLCwsLP/AABEIALcBEwMBIgACEQEDEQH/xAAcAAABBQEBAQAAAAAAAAAAAAAEAAIDBQYHAQj/xABBEAACAgAFAwIEBQIDBwMDBQABAgMRAAQSITEFE0EiUQYyYXEUI0KBkQehM1JiFRYkcsHR4YKx8FNj8TRDkqLC/8QAGAEAAwEBAAAAAAAAAAAAAAAAAAECAwT/xAAqEQACAgICAAUEAgMBAAAAAAAAAQIRITESQQMiUWHwE3GBoVKxMsHxkf/aAAwDAQACEQMRAD8A45nVbkyKwUgCjubWwa+2xJ38YkywJAJm0iuBZPzVVbff7YjzMsjCig9dOKH6VUqKPtQN/UYJihnpVCrQAA9S7WwYWb2OojY++NVsh6B44m1aBKo1Egm9tvJP1/64cZGRQEmJ1ABh7WorffxttVcYdls/NFIJABqhYt6gDRY0bvnfHssExFaAujSTuLNICDRO50b+n74EAlygsFZvFAmxvRsc7DYi/rxiNoAxJM1k7bjlvbngDz/bDznJEIUIqk0yijyy7EWTyD5xGcw4v0Ls/sdm3+v3+mL8hPmHQhmQAy0DfpJJ21b/AN968849lDaQe8Dp3TwaAG9+COAD7bYeO8kakxjSuoAnmtfq2ButW119LxGk7sAqxj1AqtA3XkD34wsVnYZsiXL0+hpKVfVqFkDYGwNt+P4w/wDCAC1lGq6I42ba7vf6j2wxC5YMEvuegADY0ACBXnj+cSrm5GDKqjYAtQ4VDf8AAOEuNFOx2YdwDctstjSPYNpJv3v96xF2ga1ynSOaGojbagSL9uRgjMZeY3qRRquzYH69RHOxsjbnHkvePzKnqq7KjgAC9xp2rY1iq9mTZF2iGC93YuYyQTQAIF/8u9/zhQxmUkPKfSQik78kgedl9zv9sePNMXN3qR2kI22axqP8gbYLigzMRJAUEuD8yn8xSaGx+YE/L/bEpW8Ibddg+VyuwPeChquibB1kLY28jVfiwcNzkbWCZNTbKfpe439v+uCEzU6KE0owqx8pI0s0nINggkkg+MCnNO+4UbMGNDzwP/xgxVdhmx+ZhLkkyq1ITZ2+U8Ae/ke+BDmnIILMQedzv98S592umCgjwpvk2bon+MSxdDzLDUuXmYHyInI/sMRJ5wVFYAWcnknHl4dLEykqwKsOQRRH3BwzEFE/4t6rW1WTyeTz/OJ3Hdk3kJGmyzCiKFkVfP774BwsVYqDZoyjMRICQwNgnexYP7efriYwawzma206pBXjagN/UbI28VgOfNM5JaiTVmgPlFDj6YtvwmYj1KYQNSaWJPgadrugw9O3O+NI0yHaRXvlAGKmRSA1EjcHYmx7+2PY4FLN+YQoXUTW542q6v8AfxjwZiQuzVvZZhXGxB2/fBEkE8Z3TTqBiI2raiyHfYjYkHfBS6QWyPqGWCsQZS5HnxV1zd39KxA8ZAk/MBpgCLPq+b1D3Arz/mGDMy2YcamAPc0qSCt7nUgIBtbqxYHGAjI76xVljqbb2sn7Dc4UqvCHG6yEfh6QES+pgA60QArHbe/VwCRW1DnD48pQoSiySaF1StQJ3G/JAr/3w945wEBi50gGrJ07gEXsa8bGsOTPyvREa/qFgHgtrYc1QvnwPOKSjeUS26IqJahKSrKSSbGwB2q+dvfzidYTe0x2VStkg0xG3O1XuBiBGk10FClUIqxQQ3e5PB1c35wUTOTvV0iVa2FStG13QobnFrPRDdHseVUn0ua0sfUOSORseDgrIpa2ZGDerTXjSoO5uxfArCWCZaJCi0OmiptWFkrub23xLkVlKhUCmyaFjVuNLEC+NqusWlkzbJ0QgCpPAPJ8i8LHqpPQpSRQoiiKrbcc7YWLokyLvWiwRSkb+bLEEfTcf3wYucSyRGQNQNWTRFbX9aP84kz+aFipdY/Mo1wpQBRvx5FeP3wP06YKN30jexV3dAffzzxjmTp1Z1POaIJ5PU5K0X3rfa2vzzgpM2ANJVwwGwBPPbCG/bi9vtxj2HMKCoaQ1SgkLfEuo880N9/th34galqTcRsNVeSzUL54I38XXjCX3D8AEr2VYKQAAPO5A338fbHs0wOugRqbUN7rnY+535xY5nMqTYk9NrsARuDudP28+cC52RT3QrWDLaiqser1fTxt9cElT2NO+gifqCGMgxsCVZV9RqmlD3ud6HpqqN3zgOCcKYyQ3pJJo1Y+ntg+LMDWhMwrerBIUGOqrxZ2offD4M6w06Jgvy6fVRX0qGrf03v/AM2+Kq3sm6WipSUAIKPpYsd/Hp49jsd/th2WmCsxIJBVhsa3KkA/YE/vizyuYUCSnQAyMT6a1Loatr3F/p8HfEnS80mlQZFU6kLWn6Ar6hdjUPl9Pnb2xKXuNv2B85n4XLaVdAXLgXqq69O7b8fNz9MR5rOxsW9LjUQTZutl23O/B3PvhkcwLQWw9K0fT8vrer99qN/X6YdmJrD6pAzGNbPzFiHG2r3C+fpWK5uti4qyKOe3lcRkhgxqz6bN2T9MGP1CM0e3JpEhfn9RN6bvivPOGx5r/LLppF1bEXUdFfrvth3fj/DKvd37bAx6P196xv59G+rx8uEnx0wavoDOaTUCA3kkE1uVraj/AHxcfBXRBOzyS61giW3ZOSQy0q7jc+d9hvzV1bP3GkVW1NIy6RW7m/7bnHVcx0+fJZYRHtvI5PcAqtTIr0dx+mOM2D+k+9YFbldlLRkM3lpUnjAzaqO80aINQVKdAuw2pi13/pu74H+MyssgkSRWTtF01WGpZmjIqyL1KWG423oY861mczGY5pAq6ZTLGfSfzG0SesAmjQQhSBscCTpmpgQsFBEEOkD1HVN3dgxLM5d72ugwGwwUreAsuchqlRI828Eq/liPUrM/5kXcVTKGV0RRzRIDGqOPR8G5bOQrNkphG7AkwTG6o1QcbjzQYG+bxW/7VzOXBDZdAUVWD0SFAiGXDWG0tdEe2st7UAIupzwBIdGlwgVSQwYo7rMoq69RIN1wRheXTDPRXdV6XNlpDFPG0bjej5B4II2YH3BIwHjs+Rzw6hlmg6lCqiIELKGQSJopHZQTqpWADUCp84538YfB0/T3/Mp4mP5cy/K21gH/ACtXKn9rG+IlGik7M5gzL5vbS9katV73e1+fNc4DwsKMmngGrCRMNTmj6g1b8XxfvgnN9QVjfrNyM51Mf1ACuT7fNyf2wD3Tp07Vd8Dmq5/6YkizrrIJQfWG1XQ5u+OP2xSk0LiTvmYzppW5TUL29Io1vyedxteBVcBid6N/3BrD4M2UFDbckHyDpI5waM1qjZS4rRekg/PqXcb7tV+r2vD3mxaxRJmOpoSCpkFyByL4pQNiTufriDpmcRAwbX6ldfSarUmkbeRfI8jEeVYflfJtJvqHi1+b3X/zgudR2z6o9OhjQ/z94iq51aaI8aaxSfYmloiGbQs9hqaMIDZsEaN6vcHSdr2v6YJXOoH103FVfj3u7v6Yr55Pzb9PK8AVwPA2wYZxU4td3BFDn1NuvsP+4xUZNWRKKaDI8/GAtK3oUgfW002d9t96GCOn5xE0k6tQBFDbYm7u7v6fTHnTs0AAe4g9a6xpAtO353GoXtp998V2UzFJILAsDY8n1DjGjdGfEuY+qooCgMQABeoi/wBgdsLAE84sbp8q8Af5R7eRxhYvk/Uz4FRmIfQ7BVFSlbB+h2r225xPHlvTG3bBLIDzdjuupJHjZa+lX5wyHKR+jV3PWo4FUxZh5B1AafHO/th2VyCMoYuw1aRshoFnZTvvYAW9ubrxjkpnZfRJk4gR6URjR2u9u4ATVe3nwN8M6pDSX21X1UpB5XTv/wAwv9X7YGyuVDPpJb5guyk8tR2548YfmcsgGpdYtNYBH/3CvNCxtzXO2Ku46FXm2WWSykbJqMS1R1EScVl9Sne6t9/qfTiCDLgqAIlOpVLG/lGkkmz8tnz+2AuwO6saswV9AJK0fUATsDvRO3vhwyoGu2b0uVIAO4AY8+DY4PvgTt6E1jZHn4wO2dIW4wdiTe5F78E1xg7NZMCMkRV85LauKcADnahtR3POIJ8pGEJUvYXWLG1awtcc2fm2G1cnEUEAOgGQgPeoUTRHG173hVTaHdqw6LKI8zp26HcQAB/lBaiLY73fJ4wyHKDVZi//AGTIEvawxANXdfS7w5+mIApE/q1RhvSdtcesEefT8pvzuNsAZcszM5kYOqlg1myR9eR98Gug/JZvkwrFezelS3JO41bbNuONudsQ5vLAJfar8sPqs7HWB5PHIrne/GB7I01M3yGTYnZt9uedufrh3VIgnpWVn9RDg3RYfqHuDfJ3xUpJrQkneyTLw7E9oNSArzuaF/8ANzwMT5rJgFvyhpDqBTbbsbW/PttxitKUTTn0oGHPJAsfTn+2JWyw2UyGjF3Bsfm0k6a++2rA5KqoKzs0PwH0cS5p2KEpl3V2IJ2pzpXbks2lR9L54Or+K+oO7amyzoEbU3zDfthE/SNN/NRuycRf0zZYci8rWNc1kjnShiP78PX1rEWZ+IcurRXOw7evhCR6ilEDRvVNdm7X08714VVd0ORkPijqKP6AkiPqDOGJpaijQAAmz8t2QDuBVDE+T69l1kjlKzXHJqChvmBSFT6tQKsDGx2BuwNqw+Lqcf43KO09iONVklZWYWNV7EWw3Av/ALYOy/Uj2dKZuNX7UIg9TKYiERZdLagIjd6v8+5xMH5rsJLBn811GLR24+4VGXEQJ2tvxImJK6jS8irO4B+1fnZw7qQGoJGps7+mNVbc3tYNewr7YtPiLMo4IR0YfiswRpTSdDdrSxsn0tRocij77XWV6kojirMRLpXLCUAaSUX8QXUjUO5VoGUfMSvtvC3V4H1YDnPiCOVZAkcvcZJUA1sRUmYMuokGzS+krVE+om8anof9Q4njfLz5YNEb9DMGVlKoAGtbtStgiqLeKxU9I6qqR5dRmY0YRw6qGkqi5mdpFJuiQChK/qDAVsTih+GsxGGmMuYMKuFBCpqLXPGTtVUqgtz488Fp6BosPjf4R/Dhczl1k/DS8LIpDxMeFawLUjdX80R4s5AoRyCMdA/3kTKNL2cw0rMkrm60M8kgpSFX1EKA+rUADxXGGy/1MzcUUcUUyOpjtw0Q9DlmsAsLNDSb33xMkloabMBhY6c7Q9UmmuCBlQhYWguKZxrAJq2WgoYjuR+wBHGK7qH9McwBqhDn/Q6mxtx3FuP93Mf0BwqwOzBYWC+pdMmy76J4nib2dSt/UXyPqNsCYkZ7iSLTvqvg1Xv4v6YiwsNOhFrmcnHtoD13QlnyKBv7/TD+ygo9tqLFBufDVfPP04xVCQ1Vmgb/AH98HJmHb1d31bA3tQJ5v++NYyV6IcX6kwgUdr0t6pGVt+QGUCvY0Tf7Y9yoQF9SlgCABZHLVuRvdYFEbdwRat1cqDewOqrB+pA3wTEGjBZZaf8AUPpqrng74qP2JkvcNgykZG4kuyNiPDEDx7YWKydmjZk1fKSNjtz4wsJyyJRJsxDNGAC6kKGQcGtBtgLHILmiPc0cNZZo6QOPSCKH6dFuRuOQWJBHk7HDeo5gk7whKLhtv1MBf0AHIXxeFNIZGtIK2ZiAP8y1YoClFWB98TgvIPlgwt1fSw3G5sld7BHkc74nky8pZ11q2lVBo7FSy0B9NRBxAgZV0mM2QaNeCN9vtvfjE0zup1tEFDqoG23p0n++nf7nAqWxijikaQMHBZFDh9/SqDncX6a9vGHZxZoy5dh/iHVuN2Kkk1zRBP8AOGDNKrn8qlKldLGyL8gkbHyDWPOpylme4hHZDaQCNIqq+3198J1tBnsNfLzsChdADQbYCiSCqEhbAujQ9Ni8CZWKW0plXTq0kkbb0f5O2JhnkHzQH1aWO4G43FenZD5G9++I8rIFDGSIldxtYptQI3qhXFe2L8reycpaJozmZFFV6GG21lo0ofU6E/tgdcrLHrqiDG2ogqRo1BW/vth8E+kEmJrDtRFgWwoqft/O+GTZpAWUI3yFfUaIJa7ofxWJdVY82QrHJqRQN2Wl4+U3/wCecG9QTMStTgMSwYkV6jJw1jm65G22BIJ9LRuVbSo0nfnm6P78YMTPojahG7INAGpiNlNkGtt/YHbCVVTY8+gOcvLudS7pV2PUq1sP/wCP9sO/OZVex/hhFFC9BYpsK97F84Yc1HVaG9IIXfkm92/nx7Y039N+iHOZuCNV06PzHd/lMccoc0K3YkhfajhviGTc5lY8llkygdDoAAJA9T9mZmPr4HdPnayvtjCtAWzEumKJ2qAMKVgB2wJzWkr816mUek7rjc/F2SR5DqiBQyInLC1YrfDC25o8b73jB/G8MaIBGmipZIubsRrHRPs1tRA24xq1xSYnnAs7kVGnVBELXNaOVuNMsrROKA176irm9ZsHi8VvS8nHJPkkMY0ygBx3CNZ7rqSTfpJoCh7fXFjF8O5csyVmeZWVtO+mN9OkgKRZF29gKaFHEGZ6JAIi6GdW7QnWwCFH5XpNKNW7n8wFRsNt8TJPLr5aEukGx9FiaUI2XCErliyGRhpLyAOPU1jUDVMbH0wxekIYA7ZPQTHOzkNIO2UiDR7O502d6ay3C4rJOkoepfhWlkKGYR9zQS5F0DpO9/Tx9cTxZOIoxkfMtpjSSUA1r1LagEqdOmx6m1A+K2wo5tUN47PP9nRjLrIYOEjbua29RaUhlO+n5dqABFXgnq/S0jhl05eNQiue7rYkSDONGEu9N9sfJVkeu8DT9IiQSeqdkjzDpprTaLGzLuVIDmqNrsN69gYenK+YMK93QUZ1XTbX2C6CgN96XUBuN6GJ4tK6HeQoZfTmswI4o2KA6E+dVJZBYDA6wAx+YbCz4xJmIID2/wApb70/cVH302giH+ldRKg7A746T8Pf07ymX6bLnppEkMmVLK7DUseqPlVrdtRrcH2xzKWfNQvLIyqHjMcch0rSGNl0KK25iA25AOGmn0Kn6hOVaGORBGdIpzI3ce6iU2V0MlGTSwAN/pxq+jfFwheQPMwWodBMsjUZF1EMJXkUaeCVHP8AbIZKfMu6yJBH22ieMKWKx9stUnrdww9b1qL2S1eaxDnxm8y8ncjoySktYCKrRLpK2xAVUVgPUdrG+Hi8IPyd8hz8U0ZSWiNILo7d1Da3XrDKRxuNt8ZH4s/pXBmFMmRUQzAAmKz23JFkLq3Q77fp+ijfGGPWs9BE1xRhVWpQSCWUMqKxUPq0hlADLSk7b4uPhj4wz1rI5GiQu5kNADQRrJA4A1AceQBhyjF4Em9nOM/kpIJGilRkkQ0ysKIP2wPj6B630zK9YRkm0x5mPSqTrzbKWQMKBZCBdEAjeq3GOJfEfw/PkZjDmE0typG6uvhlPkH+R5o7YxlFx2aJ2VePVaseYWJGFKzM7SBbptZAGw3v+MSPmtSEdsDYKWHtdj7HxeBIpCpsGj/3FH+2JYpAI3WzZK0PBq7xcZEtDs5MWdmI0ljekeLwse5mYM12x2G5+wwsU0vUS+xP1LNo4OkyEmQsNVVp0gD/ANVg/tWCY87FojGuQFQha1BFrJIaX/0stX51X4wLniuk0Y/8U/LzWlf30+31vBeekGr1dogiULVbLp9B2Hv8t784Fd3YsVQEMwoawzG9R22ILJVfzsfph/Uc0rKArMxJDEHavQFr6nbn2x7kwNKGl2J1E+TY0g46d8NfCnS/wEOcz8xQygq1kaSySMKXQNWqgLFm8OV1b7BVeDkubkDNYJOw3POygHEuXzPpdWZv8PSoHBPcDUfp8x+9Y6zmupfDCKyLFJKXGkuEkJW9tQMhFEc7DxjlXUMkcrmXicBjFIVN3TBW5/5WG/2OM7zZdYIs9mdZQgk6Y1XcAUVHArwPBxY5vqCONRkLEawFKgE6pS4Y7V5vc3e3GK+YqUYhV/xNiDvVHavbFmmXsxqY46JbQTS6h275r1AHcE3vti4t5oiVE8ueTuCTvA+pydrssbDVVb877jAJzijMZdxJ/h9vU4Xgq2592r384KXJfl+mFWY6SpHqJUoNVAfNRu/bAuUgUh/y9Q1OLvgBCRXtR3vzjSfJ0RDirHx5hQYm7orUljTZXS9sSv05+uPc9mFKEiYEEEBNNG++WuvHp3v61hZfJqSmmKywQEE82jW30s0fpiFMovcywMZqRAxF/N6nF/S64xD5UUqB0nC5guHIGskOB4s719R4xoPhr4m/BOJAwcPGI3jqjp0kNvWxBpgRd1vil6hAAARHpLRKx34JciwL2vYUcFdOyiOyjtAglA3qHHaJJsn02d7/AGwkmNtbL6T4rSZXbuvE4WSkIOlr0EAODdk3sV4Wr3wDmumnMyFDnFdIXEaszsw09uRi6gkgLUVaQeSo9sUMafk/4Yqidfm7G1+NvGNz/TvoPe6hmssjdkCFmGr1BfVGu4PPpkdb5pjvvgelZSdsosomZ7jxDNqFpH1tZDd4qyjgsNRcFl4u7vDZTnHSOMzIVzAkUAaRpEZAZLVbVT21IRTRobY3U3wIy5t0V4HH4aKQdxWRQEKRxDbU4NqLBu739sYvqXRs9l5VjkyqB8uHJrSQ2tibJDeo7+lRvQG2H7CcWmU+amnDxZ5pAZJXZ1YVYZGFkrVDeiBi0ihzKxi5oVCrGEBQMZNUOtUJ7Z1BUNVIaHA4xTOsrrl4OzTbmOkIaQOwo7/MLFAj64vAZ4lcyZNGMYSmsUuiERk0Ce4CuljRoEk7XsvD3kJXRMOmZtmps3FUmYIJaypzBDoQRoNAgMtkaa+mDvgHpUzH/aTxCVVmjRQUJJPdjDFQPSqqp02RW9DgkBHq0g1SfgVURMJaNCpGDPqKkWyU16PArcY6d/RTJE5PVMf+HRtUYatOtZNTODzQdVIvhlJ9rcl6CQd/WOePL9NXKRIFErLGoGyoiEOTXHKqP/V5xwrrPUkc5jTdyzB1N3Sgykht929ab78HfffpP9ZevK+d7SzRVHlZVorq3kQGgQdmYaa9q3sHGC+EZhoaPVEGM8TL3Fs7RZjzY9OooN9tTIdq3lOlVlMi6f1TLjLiGTvjUhVyu4F5iOQ0pcA2iAePVR3oHDT1mJjMW7w7zTGw113GjIsahr2VgbO+x3qsXMGfVp/zny+vuZUSO9G2UOzkkHcBgFc3Xy/TFJ1p6nyxZ4mkVE7rCnGruMfWVJVyF03W1UMPKQtk/WOtQSRyCPva3VUAc7BVkLAlu4SxIr0laBuieSH0/qcSRdt0c6kdWYNxqeNgVU7cJRuvmvwMWWfzv5EoE0RjKMuhQPVJ+MLghC9g9vfuaa0ejnfAfUeoh3zrCRSJStUpGv8AMB9P+UCiaxT/AMrv5sS1okj+JAGkdYaLzrICH+RQkiqgtT/m1XwSg9PtvOg9dj6tE2RzsDhEA7c1FmiJXZi4UAE+dgCK2xzdc2oyDw9z1NmUft6fCxONWr7sBWL/ADHVYTmDOM0SI5naypDuGVEDKNPlV31Efzgg+WJPASxlIoPiv4bm6fmGgmH1Rxw6+GH8VXggjFNjt2Yly3V8p+HeVHmQlo5hqAVjwPUqnS3DbVwRwMcYz2TeGR4pVKOjFWU8gjGU48WWnZBgnIyqCdShrBq/DUa4538YFx6MSnTsGrLuTKLe6AGhY1VvQvbxv48YWKUm8LHSvHj/ABXz8GL8KX8vn/pPNGAvBDB2BN7UAKFe4N/zi1yvS0IjJWRu4EG21FzJZHvWjYHnf2xW5jL1ppw1prP0J5X/AJsF5ZJAAFmrUqgDUfOohfpW/wBr+uMorOjR62RQ5RdIZg++kbD/ADFwT/8A12HnfGq6VKMx0rOZIBtWXcZuG/IWkn+wCsGr3v64x0MrhSQ9DZav3s8ew33+uL34W6ocrnVllYPHG3bmHIaJ7R62tvSSf2GG2nHQd7MxjS/Eyd7L5XOiiWT8PN79yEAKT/zQmM/cNiv+Kukfg83Nlr1CNyFb/Mp3Q/upB/fB/wALETQZvJn5nj70PJ/NhDMQB7tEZR99PPGMSzOxiyAeLxZZzIJGv69VFrKkChKY6oj6Xqur9POK+FLI3C/U8e/jB7SzPcJYHYsb08C5CNVXV22m6vxeNI60S9j8plQ0rRh3VVkIB07hfVZocHYCvr9MRnKoGb1OE0BqrcgsAB7ebvg1glcnPE5kLAHV6jf6iAaPvYf7bnDpBOzq2lGLARaNq4tVI2A4BH2xrx8ujO87BmyaKXHcb0/NQ+b2A+v3w7MdMVEd1lBaMKwFEXblQB7EVqxHBm5ZLAVXJ+bbdrIAvffcjjBmbOakuNl9THS1EWxDE6TvuQ17c4Hxa8qBck8sBbKqSSXNigbG5Jrj6b+cenKKDp7jfOqsdJqje4G3FcHEkckx3CiiASTte/pO55sbYi/Eysdh6kIdjW9g0C180T/fCfHpDV+osllg6HU5A1hQoBq2Deo+KGn7740fwR1xum5nvxFXLI8Th7rYLJtXuVA3+v3xR5NJ1BVNJDMGrUD6xqC1v84tqH1xHHnJtSldjTMK82pVmP10g4VJLKyFu8M6In9QzJmu46Q6WiEOhnYKRYcAuSSDdes7CqOxsalviwS2Jsksn4gq2qKXUHKNpQxMoIDKy16WJv2xw8ZmR19KikILEDzsqk2fsNqxadA6tLBJCkhk7Ubh6ViSilxqK0a53r39ibxD9jZT6kavqPwpmO5FPl8pmVSMugRdbELqc0hI1WupgbO9e+MxJ1CGNGj1T6o0kiVSum9cYUlhq9FEbrvY2x1vP/HOSQygyT3IkkVImqg0kpV7sca607MKI8Y5T8SyPnP+J5uNSNRAdhFEkTvQ2FmPUQTtYAvk2rppES43YOM2mZeONDMZWCRRqaIZ2y8UJsl/SNS7bG1IBqqx9I/C+UVctNEQGCyzLXAFG6A/Qtk6RZ9JXc44r8JZw5bMo0pI7EmWjlVUAa7lRRasQwCsHP8AmKjyN7r45kkyJlgyc7rJnH15gMR6WKAkR6VtSwYFm52FVRwm5NUJJWZr+o2SQZ7qLvHQV4lQq1lfSoHpv9Sqd24+uK6DKQuYIRC4UyZVX0uA0neiLPZY1er5aoVzR3wN1XoCRCUHOB5BbUotX0hS1sW5tiBsbo8YDzEMi61/E6hlgrx0716mQfl38tFgTwdv4Ka2gu+y0TpkKw6jlyxSESly5Gos0gAYCStFAVoAbbnEOU6UhkkJy7sFMAEerYNLpsX3A+/q07nxqPnAOWnmXLpKubZAk2hIxI4KWllwAdhyNhfP7nS9MMMrj8Ywm7joWTgqspRmZ9YIJrUBRseRil5qSQnjLZ5D02MB2XLO/bafZnBB0tCFDBGBOnub6eSQbIsBnxB0tIo5mWEppzIjBL3Q7RYpQNHfe/2v3BZO1JEIsw2lwG1C1ZNTaTYVjR9IJptxWJun9JWaQxtOR+foPpJsU5L81fprzzziMvFD1my9zPSlDwI2UUKJ8vEtkr3Q8f5mp1I1W1HUPl4xWfD+UV4kIhWSQyT6bJJbRldSLooghXpgK9ROk2MDdR6fHo1JNIyrAsqIwsjVKEZCboV81gb2BisjgQwtJqOsSKumttJViTd82oFV++C/YZr+k5h4M6e2irJ+HRjGv/1DGhakAADgliUql39sXX9QOjpm8uucjZTmY1qZQd2UDk+7pv8AdR9AMYyXosInzUXcciIDttoI1XNGlstEjZya2s+eAdH0XqMUalYw66XZfW2qwukA/KtE3xW1Y1S5RpmbdOznWFi7+J+k9lllVahm1GPjlTTqPoCRX0I+uKTHM1To2TFhYWFhAWM8UtqpUAkFRxVC7F8WPJ8YJXPSWi9lCUVVX0+QHKsTdE0xPsQAfGIZs6hZa7gUa73sjXfAutr9xq84fH1JQWrVpJFe9CJk/wD9ce22N1V7M3daA2DIpVk2sAkjg7kb/UH9xh8sMtm4yDIQa019RQ+o3+2Cs51BGDgFjfZ0k0P8OPSx24+n0wRmuro2li8jMXRmutgsQT9ztt4rCx6hn0LT4rX8V0/J5/8AWn/Bz/VkXVC31uPYn/TjK9MzrQTRzJ80bq4+6kH+Mav4FlGYjzPTiCTmYS0I/wDvxAvFR/1DWv7gYxZxnKrwWi7+LelrBm5Ej/wnqWEgbGKRQ6V70p0n6g4ClJDlzH6aqq2FpQ399wcXOdJzPToZat8m/wCHc2Se3IWeEn2Abupf1UYp45vQwLbBaUeSWo/2rn7YqOhMLbqCMN8uaBBcqa3pQP00oNcb8nfDznVYK3aYtrDVfJXbStDgrZ+hGCJOooyuxm9REoIKD1a40C1t5IIJ8UD5xDks0KU61sRhVFkURfkcXdasdEZNvjf9GLSWaKrK5gI4YrxWwJHBB5G4OLRurQ9xXCSbOZKLHcksdN6rAFgahuausD9SmYu0a6WuQMpVTZYqBsPr7VzgDN5aRGIkR0byGUg/3GMXJxbSNElJWyeHNoF0kNwu4J5DMeLqjY+1fXEeWzIUuSpOoUN6o6gd/fYH+cQSxMppgVNXRBGx4O+GYjky+KLfL56JGUhZCFYON9JJ32sHYb8jfAeXzCqVLKSFVgd6skNR+lWP4w2PNuK3vTdWLqxR/t/GJVz7nSAAdJBUabqlrb6eSPffFudk8SPJZhUDg6vUFqjXDqTfvsD+9YIjzUaNsXIC8j0knWGrnYf9d8VxGLrJdDC5pIM24gW/zSeUGnVW+2sigB4LC8QpNYQ3FBkMQzDM0b6QkndZn1ba5PSDoVm1WQNVVibOZKWNkyYhE0qxsEbLnuB1kJskKpLEWa3BBG+FD1bLRwtFBlSJpZRpZn1FUAXSoYVvrGojSAb8AAY6l8T9Si+H8guXgps/NHTSAWy2SWkJ8KHLBFO1m96OL+o6EoIx+QyckOaifMxSADNrIMojqzM5GmDVb+n1qR6xwWHmjWfF3Us51BzN2o4UlJbSJFsAoq6pGYghSsYFkKDpxUdP61GrZdu1I7pJG0lN8wjfV6a3DEE2SdvGJG69l3Uh1lQyIEYr6tAHcrTbjVeoWDpqjzilw7YvN6E0s2czBnjOWjMuoqXrSVMhB0L6gjF9B0iix30+MVq/iMw0jBFHdjUNZVBpVkC6S5AstGBXJ3oYN6f8QwLJI7ievxCTJpdiW0BwEa5AVJ1A9y2IogXeAukdThRNEvdHyG0N2UkdqrWoAIYercqQSBvibi3lhlaQKxmWBIjH6JJS6Wu7MvoIHmr2r3xdZ3O5syO8kMRkJklLXwO6ZJV9L6a1kgj5hwCMVUnVQVywVWuF3cguaJaQMK322ABI3wRmupozjspI4CzWWsE90ML0qzUE1Xz6q3wRaTtMbV7QyaCecxzaUiQRgxm6RUR9Hks3+Jt6rJJ9qxP0nKZzvSGKlkWajekapakpRtVkdzbYf2wPlsxcaRPBKwMbC0Y2w7qvqUFSKFV55vDsp1mIPJI8Nlpe6iqaAPq9JsXpGrx7YFWxZFmWzUzIKUCeCkVdKr2o2JoX8vqjJrkn71iuaCRYFex2pZGAFjd41W7HIoSj72cHZYys2X7WWZmhjorpZ9f5kjFiK2FNX7XgVYZHiSNYGJEkh1KhLN6Y7U0P0aQa8dw++JZSDkizEjNO86oZUEjSFjv+dpUHtgkN3IwarbSDtiwlyk7PqmmhBQKXUKF0q6mUNSKqsxA3qydgT7VnTJ7/ACjlmkKppIjFPaytJqJ0MeCVIobAbisGS9QYBWbJlRKsak0VVwsbRro9OxYWSQW1EE42hwSz/siXId1SNWQIsmsOutbXSQwZgARZAJAPBOzD7DK4u55ZZdTiMqmXVUIANRjUQoYtveonncm/bFTmx6iRwd/55/veMvFy7KhjBDhYWFjIssOozhrAKkdxyKWtjp3+xrjxg6OVdCnVF8qB1ogldL3e9HfTdb3WGnIKGlqMlRKY1JaytBj4Is7c7jEp6SoMWqKQCRYz8yn5o2JYb+SLAPAvG6u7MsNUNyqpbCTtn8p6uv8AMCKr9VXWG/EaBWTZdmetIq01DRtQ2rgnc4rkgUsoAYgpqI2vYEmq8bYfmMsgVmGoEGOhW1OhY2fcECvcXhyk2ngFGmsmj6bnOxKJYljDI7EMG2DB1Me9bewHBBN4H/qX05Ys60kf+FmlXMx/QSWSP2cOv7YBzHTVWKxrNiRqKEVocLzW/O58cYus4n4npA5MnT5FskV+RmACPvpmsD6OMLxXYeGqAfgGcNM+Uc1HnYzDZ4WSw0DV9JQg+zHFDR1hGXcMAVO24NUfb2xBDKUYMpplIII8EGwcaP46USTJnEACZyMTUOFksrOv7Shj9mGMUzSiFcoLK9kUO4b92DMAL80ABX/fBvRej5eV5ZMw/bWJI2/DoR3JSwoiOztR9R2YgeMUUDR6VuVxRPpH6Tt6h4rn67YbBTEnW/dJOmgSSfG/NtwMbSaaSIiqlbO9/BbRifMJ07L5VYo0RY5rtnkZUYjuEMz+nucbXXvixznxK0K5hbjZ1fMCNe9rulRoxTc1biqr01is+HPgePL5KPL5tpJW9czxpIVUFUS11BlPpUqNjVsfa8XPwb0zIPreHIxqIq0u5DsTRPLk0QPJPB5xjdM6UvLZWfFXxrlJBLF3cvKPytIYCQG5H7o3UggLp+12MYf4i6R0qWQmGOUDuSD/AIYtWgAdo1KrKdTah6SoA3x2LOfEBQkfhWYghLGnTrYAqoPLWCDYFbjGA+I/imd83MJ4tGVy6lCLoGQlfO4LagADXGoecOKbYm0lo59n/gekZohmCVNaJY9BO4Gz0YydxsXBPgY13RPhbJ5bps0sspfMhNZRWZVBKalTWmky0FYkI1bN7asCN1mSYoriRFlaV7UMp20EUdtq1gb7kAWN8V/VpEfIQ6e7oUxg7AFkjSRH21GmIY0LI9R3xovDRk3Zms90SWSR1SERuNIEKyaySUDUgLM7HSQSLaia2O2N58J/0rzOZZp+qySIuoeksGkk2FktZ0rW3k7eKvHVsrB06XKIkYg7Uy/lq1WwO1+o6iSPN3jEf1F+L3h1ZHJyCJYoqZlb1giQLQb9J0Anbf1XYrEpcnSFlbPPj34O6WkCxJPDlsytNE7BVPP6+0gKqf8AMRtzvvis/qP0yZsrHmswyO80Uayds2DoDNdjYcg7Eiy29UMZbqGYjl/EINDOIYWMuuyXIjLab3JNtqPI3/dfBuVGjW6iVAHGnUxLW8KAaQQKGth4A16j8uNIwp4YnL1KjoeYBiESZlYn0yUWITRqlgupDW5RWO3sR+rD36qjZmFxJFQzsspYx0AjvHRYGjpIBIF2PcYM6l0KONZimUcmIR6AWJDB40LFtD2TbbaaA2vzikTpsffzkfbeog+gBhaETIoLGwDQJHncg4coyivnzolNMN67mwcvEO7Ey1l+2i0dGmAib0hiUPcPq1KO4fUNhgmXNyGQ3mYr7mq+6hHY1MdIp6rj8kb8bbY9zHSouVyjaTmTB8zbIG+a+4fzK2J/w/pjO9SyqrBlnVSC6vqJIIYrKwBAB2pdIogcXinKXh5JSU8GozedBjkVc3ErSEGEra6E0x2LUkxD01oI3rFf0/qKCedhmBGpzKS6tBGtFaS6AU70w9BoG9+MFZTpSERlMtqDRQ9zltKlHLvvejUQvq2rcCrxH8PdIDrGwgDllj1D5vS2YlV3rfTSpWr9NX5wnKTpv58saSyepnV4XNqpZi4PqGlLT0E1sxo+gbfXfFN1HPK6QjWWCSSErprSrOrCvBv1GvH748hgiEuYQhSq6u3qeqqVeGBAYlbG+294sphEAJB2NDTQ9sFUBCaZDIrBfCEqjMwtqUjbEylKaz8yNJRY/PdUglGYjE8ipPM0il02QBiVDKgPIO2nYeww2Hq8TRshnkTW+ZrUPSqyCAoW0KT6ir6gt1QoCyTU5oJ+HsdvUMw/BGvSUWvrosGvqT74NyUMZbKemI6oJdYLAWQ04UvY9LABa5ulPnEubeBqKWTx87HJPKTMUVmRld1Pq0bHZEJs8jYD3wT1bqsTWyTyNrky7adIDKsMJT1EIo1C6XSSKu7ODMvkXMDMmXiLMi/hjSMzGkEmlWQ939ZN/KRsdsU2bijXPTqqxFA0oUBtSABWrSxq68bc1jR8lS+dkqnbGf7STt5wXIWndShuhpEhZtYB3Py0KO98YrppVMaALTKW1Nd6ga0ivFU33vGm6Nl17MBUQ910zIQ2NRcaQl2NmFnTZ/jzXdfk1SFXdC6wIHK73IqiwW3t7sFga2xk1aLujP4WPTjzGRYdMhjXaW9TMrKpP6SOfcG9vscF/hmWPV+IADBVoMb3QsFIv5VrT9CRgLOdSklAVzYDu/A+ZyNZ296GCukdBmzFFVIjJruMDp5ANe5FjYceaxonnBNYyAByrAoxJHBGC5MvJpJdiAzbr/qUbWOBQO3teNMPhdoTt8wVjqtTw2huD99j/fnEM3QJXUEsNuAWXi9Pk7mxxzi14bohzK89HkZgvfLXqB3ND0ht9RHzHnF58BxLFmu1NKDDmU/DSr/pkGlSDdeiTRR9rIwLH8PuW9R8nijdAn61dVv74hTpIVtwxFKQBsdyPI8i9vfFfTXoTzZns30uSOd8uVJlRzGVH+ZSQf8A2x1XPf0/VOl5aDMZmKKbutPrkvTGjxjXHfk2qtvW6t43xb53p80OeymdWH/is3FTowXeRIqlHqICF0Ct7/MPJxRdX+DuoSBy0d6G06TNGdAdtQQW+xJZSSau18AYiPhqtlym7wjJL8PZAA6uoSAiqAygYsSdgoE9k+caT4V+HY8sW6jk5TnI8ssodnhESIRFubaQliFawAMBR/07zjix2xKGCvH3Y9UZdqXVT1RWiKNktQB5wTH8A5qpogwjU6FMffjpgHKo0gDUbkU0K2II5F4XEpSo2s/XZZ1gm/Cu8ciMzvGHGoSQqkhUEWoUKRvd0TsDgbI/FfZWLLnKuhmc9lEqNAjQupppWAd9T6rY+onm6xD0H4ZzGWngZM0hMMQuprVoQshS1MhGltTGuFAsVjSHoXUsxl5IJ5MpKHa6ZWDBDtYKuQoIBK1VHcHbCcS14mKogzudeQuI4pG/DzZeWQBhaBIyrIRf+INBYgXsQbOOb/1Qb82eXRmEXMEBdaUh/MZ92vmuFrzdnHT5PhHOM0jlMvckgkP5sp9YUoD6gQDpJFgcY9Hwr1BYtHdQjwlx6Pl0gEGA7V49gBgTJk7OZdO6xGT3FnahmhMQymyJVYBCAoDMHUEgWvqsHFr17NhNcbvC0QWUsxZS3qcGEgklia2AH2OLv/cTqmsMU6e4BBNhQSA+qgViGneyCBsTeKP4s+BWjVHzC6RoZVCyK1yA6zTMVu4w9AqNx7Y6YSvFmWsjslleyvaOWR4j2u0RZvVHl+6xIALAu7eok6TqHAxm+sZJZZJC0UqkrmTats5iy6SoxtjfzHUFpa00ORiyz3R0oRsjKixOSqsCy6WoLqfb5dJO5FgrY2OM/nuhSxzRQvmHBPdjVmDjSi2AACfldTuvgMQRscVKPlqhKVvZD0jpkBjQus2vtSzl0arWMuugDQ1A6f8AEN1ZsUMSR9IjidpBNOiqwvSpV9DZZpa1UPVto3ABHqquATnMxloYtM1K+smOhaEEqysGHDA3pOxDbg4uounZ5W1d6F+4zNpamVwoELGitaAsmkLttwNsZRppJIp2tsg6Z065X/4yaJInijiYatQ74NGgw0qoHqrnxgRvhuMuirmd2MiOWSvUkIk2pt1YkLZog71gtJM5B3MwssDa9MtAciMKY5EUqANGsUDR52NYjyuZzk/bnDxRqvdbuGqsJHHIzqAxsq0a/L5uq3wpJLDX/ATfTKiWSXtRy/iJCZtUTDU2wTRsTfqUhwawXmOhxWQsr0BOBaWS0K6vFUr/ALkVviObpOYRFQsg7clhLAKF2VNZJFaSyKNztXA3w/P9SzKZl45SkUo7sMvpAW5LWZmoHcgm2AvYVjNqsSQ1nTJZumQRCQ9yfTGWjlCjTrKsgsWKCnVelrO31xHk+jqDKjNKZgXWJFuPWqLIWa2Vr3XT29iS1Xg2DqEkifmuWEpUVHGgBaR3Uu/5Z1v+WCNrPggjAeS6RGRDIzTXKqm1QinbMSR3qo2AFB23Y2LBGLcVSpCt2yZujxLI69lz22TYuD82VeQqdJH6kvberGx5reoZePtyOsbK2qEj1AqoeFmYbktuwBWydgbo8v6FkjO5/wCIMTd2Pc6uWk0lyQdil377nEeey4Ks4zBcOiy0/wAzHuGP1AEjUvqO5J0n6mo60V3sul6Fl2MCFJkYtl1cqQS3fy3cujYBD0FA5Xmjit6d0qJ8uJmEpIM2oKNiI1hK01Gv8Q6ua9PviDMtKJIYTmdSr2zG4dtKalVgR5XTYBoWCCMG5bJyxUq5lAUMraT6lC2UkaiCpLdoemiSAmCKt0kDdbZCelRLLKrd0orIoA9J/M4JJRuPagW8Vhi9IjJywuS5Znic6D+l1A0CrJphY3IPji5I2zCZsKsyNJPoIdgrKdYUoSHUhSAR4teBWG9OgzEyxsJQEieSQFzfbKhHkcgAk/p9ySOMH4DPqMzPTY1gLDu9xVRmYg6fWxAWtG2wvUWo+Bg2fpcUeXNxOX/DRz93jSXlVQK1UY9JqwuosRwMC9WTNJG8crLoidIzQWzas0YJA1FaBIDHbittghnJngZDO3bTTUZc0bO1DihX7bYbq8IF9wTNZZkamFGlarHDKGH9iMLFhP0k+kmZGtEa9XGpFbTv5W9J+ox5ifpsfJGn6R8LwBBLKSz7DtrTKGFWWbgg77DYVyb2v5bIDBoQF2VV7fyr6jQVwp9QO25/k4oJsruNSqbU2XYgWCx+ZdIHjbjE0TRVbLGAK31tuNJHg0QGI5OOmMVHRg5NhsrMxYahXqUAMgJHPGu9yfF8H228GbFi2Gy/5QCKY7EXvvZ4B3GKeXOxq1F41quBdHe/J2v3P84EzHVNmHeH2A5Pvft/8rFYJyXL9R0nZrJvVdDfngHf+f5xd/CHWUTMdwxLLJsE1vpCUtg1p3Njb28b74wsfUQoIs0wI1bVyDtf298bP+nXw+vUO5qLqgcgspHpJUEXakeomv2xM2qHFPkdEy8ryGPMTOR3JdMYsaU0qwLjVY5JT/1E7msafPQqY27tOo02rIhDHam3Xcj38Vipj6P+bldz24YjYIFa10hb+pZr+ujGT6vmJ5sxk8vPaCVI3cAKpVm1AimvjbY4wSRtZb5fJSGaUrIIlLIA69umqRNhZshRtvtt+2EmRmLf/q3o9uyBEQfzyDuTvt6t/B3vjFQnwfcTSapdQEIUaUN6xGXPG+ks3Boad/ODIPg5FzZX1uiSAMDpGtOwXNVW+sAUP5xparZFOz2foOcKUM1OrdlCD6KBBYldSm7C0Njve5I4Ly3wpnuyt9SkBAbUC225UgFgbsAE8/2JwzIfCmXzMcbKsiApHsKIJIUPqDCwwbVf0GDF+HTmYUBzMlUwoKm5AoFqUazSj5qI/nE8x8AT/drNBo2PV5KEj36l4ZqFA7Ek7UbAvasOzfwlmhEpPVpRpKWxYAeBd2OD7k353xFmPhKIZdpO6zUncQMq/wD0g+4rm7G398AdW+HI1SVXzEnbjLl0RRRKJG61qNXT3v7H74pSt7/QnGlr9lyOiSmx/tqQEHSRri2ayPFbn2553OMt8dfD5kho9UfMAlyELKwuNJGYkIaG6lONi1H2xYv8JRRSqBmCxEkStrjGkiRzp00bsVX3P7YqetZQ5eNn1KWZpsuwC0VDKx1eKLKxHFYvHr+iVfp+zHTyZqBgJJdbBIxZGpghVqUHcGhYYFfO94Gn6lJqDmy+qVmOoNTvl6bZxW4VSfNbDesXXxJGySrRMmqAMCLDENF6Re9ED0k1vinzhR50BjVdUrqWBG7aBH6RR2B3r1bk7+2iriibfIGyub7mWhjkCFYRIqBlBtmYkMDRJALrqW6pFrnF1H1lA2lctA7Kaj39JEkauRdAH1pQYkUG8jfGbcQpDE5aTUe4ppRV7EMCWvbUuxAvTzzg2Hp8ThanZO4dI1DYBIUQ39zJsB+kH6YFVJDd5C0aOVmiXLjUvajA7oNQuqa2OlbZl0j1jZdRtfeDJzfho1jbJrIsrSaVss7xyxRbodJ+RowQ1HlhWAlWJVLCZyGMbAaV3WJRYO5IayNI42N4jMOrLNJE0ncErEngaFiS9/8ANbHYHgcYjxNZ30VBilzpzQoQKhlbtLKTUYHcElfKBr3UFr+WvSLwLmkOcaXMsYo2cswjVSASqa2ob6Rp4s7nbE3TMvLJH343XuxPqUWA5It7UH5uCdP+k/TEWTmkhR4jAHYoHVjdoJY1UNSmiGR1oHgsPtjCTlJpyNFS0G5HI5tVHblSigCA01gRfiKW1OllVyb2olgDhuTbNQvHGkkbARuF1AMsaxu7uakW1KN3Gur3NXeGJ1BoyIpMqpcD8sAVv2FiJYUdYpdVCqazeI2zf5it+GYR08ZXcktJq1FSFA1Lq9Io1pF3gSVBeSTp8OdysjCKlOtCTaUSo78bW9UtLrs0KG/tgfq0s9OWjRECpDSUUUMe8gRra9RUtqBOxO9EDBEnVV7sjtBIsZdF2JBVVheIg+NZDBq9wRwcB5/OoUkRVkpjCULsfljjdCSoOkkkgjnSLAOJxQ8s9zcOYLxTNFZ0xBQBdhIlEYZVNjVGgbeiwthtvg3LdQlc6zlO4ZTILVXpkLMZAlWLBkI1b6fT+8sfXcuBFvOTcRkUHZe1lzF6SWOrUdxYGkekbYhyefhOUEBmKMY5FOpSUUmaF1FqpaiEPvRrizgT46YNXtAplllzIkiypJh0flBGYBYwqgOALN6fUTVknjHnS+pLFGEfLh1cSerhiHCL6SVItSho0fmbBzdShkzEz91kRpo5FLqCWCFr+VGp99rpebwMOpoWyxMhpI5NXpFqzSTELsu4IKHzWs8cB0t38sTb9APqPU+73KiRBJIrjSPlCqy6R99Vn6gYhyscpTtpEW7rDSQpJJS7Ckc/MCRv4xPnMyrZXLp3CzI0tpR9AJQijwdR1Ghx++Dsh1GPsRQtK6kfieR6E7scarWlWajpbUAD4qtzie9lVgD6hmMw7+pCpVUTSEIoIioNj5pRf1vHmNDlOp5UIobMOCo00BQobCvyG2IAPN+9cYWOteHCv8/6MfqS/j/ZL/v3mdgI4NKh4RcQNg2STv8ANvzxj3L/AB/mwqARwHSDX/DqdlSQb1zsT/APjGNVmUMA+xUE0ebrb7/9sTSJJZ/MBNeDz6NRr29Jr+Rjn5YNKNLkPjfMx6EURVGe8LhBJPb3Br9B/wDN4IPx3mozGfyD22MouAbmQgMpG2w5HH34rGZYPalSLJ0CyPIqjfijW+2JZ5ZXHqo+rTe134F+39sJTwwado1WS+NszlQ2jsOGAJV4Qa0SkDyKJ5P/AHGNp8GfFmZzMUkjmD8p409MQGolWbW2+7DQKO1b45DLmJW1RtuRqvjgMXYbbVqtsdB/pYJplzMQUMSYnNc+lZBvvtt4+2JlLFoqK9Tq7/D0uYiMck0NuqklEILkBD3Na0dW4H1BO2+wGZ6IYEMn5EoREGtwWdlZjW72eTzYNAUdsG9H6/mWy6z/AIVXCitQatgFDUu5PyjjjEWdbMypIi5MopEcfNldDWPAvnnxjVN0TxRJ0zp88kaOogVChRd2XSL0gDQfSbOzLvsLOwwGfhGaQxFhXasAnMz1sdO/rNFvdaJ8+2Cuk9QkiUZVsq7MlsdJ9XzhlPFVYrnfEvT+vlvS2VmILO9oCT/ih6qhsCKOC5BSKjpXTJbaOOMkwv6vzpVNl9gSJBqA8DgUDzgrNdNkh7jmKegA2pc9mSovbju+rfx4xH0rroimmlaJyJXBUDxUlkb8n/qK84n6r12PRJCFlFxKg1ijessSRe2xw7YUgB+mVqyzpmu4ygKozuYIFoB8pkKkeaO3jjCyfQ9Y9cOak1s+ojNTC9lU3b1tpAJPNAeBieXrKNnI5xrCLov32Wj/AH/nB3T+uw9p43kdCzSEGiQAzAjj9/74LYUgDP8ASY0AkeHOL+YpLPm5j8pOnctd80Tx4xT9Q6SpCoFzPqZ5G1SyMO2QKNE+4Ft523xqvinrcMsThJSS+ikoigpaybHn/oMQw/EEQmgZpGr8N22NH59iQdvod/t74TbqxUrOQf1Cz0mWzQhVWCrDHtLbH5f9XC+w4GMsvxBKDYEYPvoGNV/W2RW6mzrIJA0SEEHjdqH7DHPziecq2VxRoP8AejMkKtJ+WbUdsen9sPk+Mc0RGr6CsZtB2wCOOCBfgc3xgHK5lWdmaQqNSNZHOm74B9Xt498edxNSkybFtRNXQ01uK5xV4uye6ouW/qDmmVkkETK9h/yYt1oCh6fT5sjm/piKX4um7TI8UXbmQptGFNAKAQR5BVQTVnTRxm2YaFF7gnb22X/33/jFjLmzr3dSNEoHkUwZgAL2tm/Y4hN1spoJ+HupBUaNkdgAXAQ0S/yrZonTTEUN7I+xgbqKrKG0uCscaEat9SBAeeB6dh4222wZ0fNLHOshehY0sgFgUAxq7Fb/ALi8WzZjUt/i4nYQmPcizOSulhrYEsQxHeI2CkHxi0sLJN30Uuaz8PdGmRimiYaioGkyq9CqJoFhqO550+MGZrqURk1rPeqEwG0N3oKavkC6CDsb1jmr2w7qkR/DvfYIWNdRUpq7/dUMLWyzadV0dJWzziHIZPVFEYoopJO0SyipGI/EsCTGUNHTQ5+UA34wcnGWBUnEd1KaMwyVmEfTBHDoAYF3WSMllBAtaU+s0TxW+CMlLqIVMxENSx6NTBdOntCQbuNH69j8wBrkYkh6YtMTlkYAxCMjhldowSONfNavBOM/1zLIix6Y2U6pQxJsNpkIWtzwNjsNx5w5uUG389BJKSRpuqqlxEnLMrEmPeho/CLdL6tI7l0D+scb4qvhvICSJT242XVN3mY/Kqwo0epih7Q1atJBGtrXasT574egjZU05gFiT6q9KqENVo9RIY7jjY14wFleiRTOArSxhliKhkLka5hGd1C6qBsUBZ255XmvkVjQRnMkyHTNBGrlcwVB/LYJpHbegFBpg+kkEtvxSnBmf6Ii5mCM5cqGzEyaQfnjQpoomr5Pr/VeKDrGSiSRBGz6HG5fcrUrxngC9k1VW114vFrH0FGkRTnqkF6WI2VEzBiFMXsNQ7gWgNP6sTl4SHVZJundLLiBxllt5FEi0KCdxwxIIYxigAXIFVfnerjyiFcl+WtyO+r1H1juUNX+WtxY8YbNlVbXIMy1NAZBr+ZiJu3ob1Hc1q5O2K3O5dU0aXD6owxoVpY3a88iudsE56wKMPcvvwPbCKcvqJjRrq71Irc19ePHGFipzc0sDGJJ2KqBRR2C7gHYA/XCxop1jiTwbyAyMTz7AftW2Jhm9vkXiht/o0/+fvvhYWOa6NqIY5Kra6N/+MPMwojTy+rngb7f35wsLCtjaPVmGssQaOrYHiwa3+hI+9Y6T/RvqKRS5iQhq0rYHuUkXyd96/8AgwsLCcmkNRydA6H1mJMh2yWEgWZFAGx1vzfiqxoIPivKlxIZHXTqXSVJvUU32vYaTthYWN4q0iG8g+U6pCZyolNCKJQ+k7lHthVXuPf64P6R1yOQaBKdWt23U/L3rqwPK/8AvhYWKaFZUv1NZJ8m2uwJpf0nYGX0/wBqwZ8QSlYp0ZgzrDHdi9+63k87VhYWH2BadTFwTEadPbfXt57S6f8A59sR5eP8rLalQp+TotfJQ6v3848wsZoYN8M5ZS2Y9CEHMlWsD5RECBv41Vt9cOz/AE+N5Iw8Edsso9qCuApGna68874WFhXlh0cP/rogXqICoqDsgUoAG0soB2+gGOdYWFiWNFmsNpGdAtwfbei4v6fL/b64b03Lh1J0aqdRd1sUkNc+dN/thYWNZbj86Mk8P52Oy+VDyIGQgOUNIRwzgGtRrfxZwNJEtAgEWhI+4cj6mqH84WFieiiPLRqfmJG449t8WuqKWGZtFSrGrWNh/ihG9Ipdw6cDlL8m1hYnorsKn6ND+Xs6KUFmwSWOUWZT5q2atv01wcB5HpkLojNIwLKLUD9Rm0c1wEpvrxthYWHgkmyfS3CSSRzMpQSkVa2qFA24NjVrG303wJ1DpDR98F1YZd1Q876tVFQeBtvfvhYWCl8+wW189yzWbO/imyfdDy90rbUw1KRdM66gp0CxsCBRBwkjzg/NV0UlYydIVdK+mWP0qoUbhWpfPPnCwsaeHBSbT9yJzaVg3WocypSWaONRHSqqhdI9bNRVTRBbWT+/0wXk+u5tipWNGfQac3qMbTtIyn1gUZSxutX1rCwsV9NLxFFMXN/Tsr83mZz+hUSaMQqi8Be4r0upiwtxdk+TgKeeSd40IBYKsSAUONlvxf1wsLGXix4ujTw5clYdDFmpVV1UFaCg+gbKNPk/TCwsLFq62yW/Y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https://encrypted-tbn1.gstatic.com/images?q=tbn:ANd9GcQlNNJpvmdojzxQdRzFk3MOJQQKfRqLVOQ-Mbn-7VIkBbAI5TCzX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09" y="2299183"/>
            <a:ext cx="1578808" cy="15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195" y="5144430"/>
            <a:ext cx="220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Risk/Threat</a:t>
            </a:r>
          </a:p>
          <a:p>
            <a:r>
              <a:rPr lang="en-US" b="1" dirty="0"/>
              <a:t>Information Sources</a:t>
            </a:r>
          </a:p>
        </p:txBody>
      </p:sp>
      <p:pic>
        <p:nvPicPr>
          <p:cNvPr id="1036" name="Picture 12" descr="C:\Users\Cory\AppData\Local\Microsoft\Windows\Temporary Internet Files\Content.IE5\636D9IYS\eHealth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5" y="3153888"/>
            <a:ext cx="1685874" cy="10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271296" y="5144431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Fusion</a:t>
            </a:r>
          </a:p>
          <a:p>
            <a:r>
              <a:rPr lang="en-US" b="1" dirty="0"/>
              <a:t>&amp; Brokering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5356" y="516604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86926" y="5166041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6292334"/>
            <a:ext cx="401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One organization may play multiple roles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F5ED-0E4C-40AB-B07F-608DABCD2DA7}" type="datetime1">
              <a:rPr lang="en-US" smtClean="0"/>
              <a:t>5/19/2016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Threat &amp; Risk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35000" y="1104900"/>
            <a:ext cx="241300" cy="266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1384300"/>
            <a:ext cx="381000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93800" y="1816100"/>
            <a:ext cx="711200" cy="571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1000" y="2298700"/>
            <a:ext cx="8255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2705100"/>
            <a:ext cx="12065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9600" y="3035300"/>
            <a:ext cx="2400300" cy="1460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85100" y="1092200"/>
            <a:ext cx="241300" cy="266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05700" y="1409700"/>
            <a:ext cx="381000" cy="3683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7700" y="1739900"/>
            <a:ext cx="711200" cy="571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171700"/>
            <a:ext cx="825500" cy="660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38800" y="2540000"/>
            <a:ext cx="12065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4000" y="2336800"/>
            <a:ext cx="61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8400" y="1638300"/>
            <a:ext cx="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24500" y="1638300"/>
            <a:ext cx="80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19" name="Up Arrow 18"/>
          <p:cNvSpPr/>
          <p:nvPr/>
        </p:nvSpPr>
        <p:spPr>
          <a:xfrm>
            <a:off x="660400" y="1828800"/>
            <a:ext cx="484632" cy="978408"/>
          </a:xfrm>
          <a:prstGeom prst="up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3708400" y="4572000"/>
            <a:ext cx="484632" cy="978408"/>
          </a:xfrm>
          <a:prstGeom prst="upArrow">
            <a:avLst/>
          </a:prstGeom>
          <a:solidFill>
            <a:srgbClr val="99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Up Arrow 20"/>
          <p:cNvSpPr/>
          <p:nvPr/>
        </p:nvSpPr>
        <p:spPr>
          <a:xfrm rot="2258839">
            <a:off x="800100" y="4330700"/>
            <a:ext cx="2108200" cy="5537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19400"/>
            <a:ext cx="77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4300" y="3378200"/>
            <a:ext cx="83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4572000"/>
            <a:ext cx="1953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Indicators,</a:t>
            </a:r>
          </a:p>
          <a:p>
            <a:r>
              <a:rPr lang="en-US" sz="1400" i="1" dirty="0"/>
              <a:t>Patterns,</a:t>
            </a:r>
          </a:p>
          <a:p>
            <a:r>
              <a:rPr lang="en-US" sz="1400" i="1" dirty="0"/>
              <a:t>Courses of actions,</a:t>
            </a:r>
          </a:p>
          <a:p>
            <a:r>
              <a:rPr lang="en-US" sz="1400" i="1" dirty="0"/>
              <a:t>Other useful knowledge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8200" y="5651500"/>
            <a:ext cx="11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</a:t>
            </a:r>
          </a:p>
        </p:txBody>
      </p:sp>
      <p:sp>
        <p:nvSpPr>
          <p:cNvPr id="26" name="Oval 25"/>
          <p:cNvSpPr/>
          <p:nvPr/>
        </p:nvSpPr>
        <p:spPr>
          <a:xfrm>
            <a:off x="203200" y="23495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" y="2311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584200" y="40259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1500" y="3987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33020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sharable content</a:t>
            </a:r>
          </a:p>
        </p:txBody>
      </p:sp>
      <p:sp>
        <p:nvSpPr>
          <p:cNvPr id="31" name="Oval 30"/>
          <p:cNvSpPr/>
          <p:nvPr/>
        </p:nvSpPr>
        <p:spPr>
          <a:xfrm>
            <a:off x="2463800" y="44450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451100" y="44069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4508500" y="5156200"/>
            <a:ext cx="292100" cy="292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95800" y="5118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73300" y="5283200"/>
            <a:ext cx="8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10300" y="3949700"/>
            <a:ext cx="25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attack is mitigated </a:t>
            </a:r>
          </a:p>
        </p:txBody>
      </p:sp>
    </p:spTree>
    <p:extLst>
      <p:ext uri="{BB962C8B-B14F-4D97-AF65-F5344CB8AC3E}">
        <p14:creationId xmlns:p14="http://schemas.microsoft.com/office/powerpoint/2010/main" val="33809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Cory\AppData\Local\Microsoft\Windows\Temporary Internet Files\Content.IE5\2E2TCEXO\big-data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ory\AppData\Local\Microsoft\Windows\Temporary Internet Files\Content.IE5\M23DN4D3\cyber_security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175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Franklin Gothic Book</vt:lpstr>
      <vt:lpstr>Office Theme</vt:lpstr>
      <vt:lpstr>Threat/Risk Submission Pictures</vt:lpstr>
      <vt:lpstr>Conceptual Model Layering</vt:lpstr>
      <vt:lpstr>PowerPoint Presentation</vt:lpstr>
      <vt:lpstr>PowerPoint Presentation</vt:lpstr>
      <vt:lpstr>Stakeholder roles in our community</vt:lpstr>
      <vt:lpstr>PowerPoint Presentation</vt:lpstr>
      <vt:lpstr>PowerPoint Presentation</vt:lpstr>
    </vt:vector>
  </TitlesOfParts>
  <Company>Model Driven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Threat/Risk Submission Pictures</dc:title>
  <dc:creator>Cory Casanave</dc:creator>
  <cp:lastModifiedBy>Cory Casanave</cp:lastModifiedBy>
  <cp:revision>8</cp:revision>
  <dcterms:created xsi:type="dcterms:W3CDTF">2015-02-18T21:32:14Z</dcterms:created>
  <dcterms:modified xsi:type="dcterms:W3CDTF">2016-05-19T18:30:23Z</dcterms:modified>
</cp:coreProperties>
</file>