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31"/>
  </p:notesMasterIdLst>
  <p:sldIdLst>
    <p:sldId id="475" r:id="rId2"/>
    <p:sldId id="476" r:id="rId3"/>
    <p:sldId id="477" r:id="rId4"/>
    <p:sldId id="459" r:id="rId5"/>
    <p:sldId id="294" r:id="rId6"/>
    <p:sldId id="366" r:id="rId7"/>
    <p:sldId id="458" r:id="rId8"/>
    <p:sldId id="492" r:id="rId9"/>
    <p:sldId id="478" r:id="rId10"/>
    <p:sldId id="479" r:id="rId11"/>
    <p:sldId id="493" r:id="rId12"/>
    <p:sldId id="480" r:id="rId13"/>
    <p:sldId id="482" r:id="rId14"/>
    <p:sldId id="483" r:id="rId15"/>
    <p:sldId id="484" r:id="rId16"/>
    <p:sldId id="485" r:id="rId17"/>
    <p:sldId id="481" r:id="rId18"/>
    <p:sldId id="486" r:id="rId19"/>
    <p:sldId id="496" r:id="rId20"/>
    <p:sldId id="499" r:id="rId21"/>
    <p:sldId id="498" r:id="rId22"/>
    <p:sldId id="495" r:id="rId23"/>
    <p:sldId id="497" r:id="rId24"/>
    <p:sldId id="488" r:id="rId25"/>
    <p:sldId id="489" r:id="rId26"/>
    <p:sldId id="500" r:id="rId27"/>
    <p:sldId id="490" r:id="rId28"/>
    <p:sldId id="491" r:id="rId29"/>
    <p:sldId id="494" r:id="rId3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orbel" panose="020B0503020204020204" pitchFamily="34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C1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79" autoAdjust="0"/>
    <p:restoredTop sz="95662" autoAdjust="0"/>
  </p:normalViewPr>
  <p:slideViewPr>
    <p:cSldViewPr>
      <p:cViewPr varScale="1">
        <p:scale>
          <a:sx n="94" d="100"/>
          <a:sy n="94" d="100"/>
        </p:scale>
        <p:origin x="91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7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80C8A-D2E4-4495-AF9F-052BC1FF86B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C0839-A752-4026-B076-2AA4A81C1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35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C0839-A752-4026-B076-2AA4A81C13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40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C0839-A752-4026-B076-2AA4A81C13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02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C0839-A752-4026-B076-2AA4A81C13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08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May 2020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May 2010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2010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May 2010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/>
              <a:t>May 2010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2010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81000" y="152400"/>
            <a:ext cx="768096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2010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May 2010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May 2010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r>
              <a:rPr lang="en-US" dirty="0"/>
              <a:t>May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r>
              <a:rPr lang="en-US" dirty="0"/>
              <a:t>Common Risk Concepts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Leveraging common risk concepts across operational, security, business and financial risks.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2010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Risky Business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02866" y="5174877"/>
            <a:ext cx="3908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Risk RFI Response</a:t>
            </a:r>
          </a:p>
          <a:p>
            <a:r>
              <a:rPr lang="en-US" dirty="0"/>
              <a:t>Cory Casanave, Model Driven Solutions</a:t>
            </a:r>
          </a:p>
          <a:p>
            <a:r>
              <a:rPr lang="en-US" dirty="0"/>
              <a:t>Cory-c@modeldriven.com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637" y="1596838"/>
            <a:ext cx="1876425" cy="2438400"/>
          </a:xfrm>
          <a:prstGeom prst="rect">
            <a:avLst/>
          </a:prstGeom>
          <a:effectLst>
            <a:softEdge rad="139700"/>
          </a:effectLst>
        </p:spPr>
      </p:pic>
      <p:sp>
        <p:nvSpPr>
          <p:cNvPr id="2" name="TextBox 1"/>
          <p:cNvSpPr txBox="1"/>
          <p:nvPr/>
        </p:nvSpPr>
        <p:spPr>
          <a:xfrm>
            <a:off x="8718570" y="4800600"/>
            <a:ext cx="412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V1.1</a:t>
            </a:r>
          </a:p>
        </p:txBody>
      </p:sp>
    </p:spTree>
    <p:extLst>
      <p:ext uri="{BB962C8B-B14F-4D97-AF65-F5344CB8AC3E}">
        <p14:creationId xmlns:p14="http://schemas.microsoft.com/office/powerpoint/2010/main" val="1376772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2010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Fundamental Relationships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7" y="1016625"/>
            <a:ext cx="9144000" cy="584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54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2010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Supporting Relationships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0665"/>
            <a:ext cx="9144000" cy="475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74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risk is assessed with respect 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risk is a </a:t>
            </a:r>
            <a:r>
              <a:rPr lang="en-US" b="1" dirty="0"/>
              <a:t>risk for </a:t>
            </a:r>
            <a:r>
              <a:rPr lang="en-US" dirty="0"/>
              <a:t>– the </a:t>
            </a:r>
            <a:r>
              <a:rPr lang="en-US" b="1" dirty="0"/>
              <a:t>risk owner </a:t>
            </a:r>
            <a:r>
              <a:rPr lang="en-US" dirty="0"/>
              <a:t>{who}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risk </a:t>
            </a:r>
            <a:r>
              <a:rPr lang="en-US" b="1" dirty="0"/>
              <a:t>measures the risk to </a:t>
            </a:r>
            <a:r>
              <a:rPr lang="en-US" dirty="0"/>
              <a:t>– the </a:t>
            </a:r>
            <a:r>
              <a:rPr lang="en-US" b="1" dirty="0"/>
              <a:t>valued asset(s) </a:t>
            </a:r>
            <a:r>
              <a:rPr lang="en-US" dirty="0"/>
              <a:t>{impacts}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 risk </a:t>
            </a:r>
            <a:r>
              <a:rPr lang="en-US" b="1" dirty="0"/>
              <a:t>measures the risk of </a:t>
            </a:r>
            <a:r>
              <a:rPr lang="en-US" dirty="0"/>
              <a:t>– the </a:t>
            </a:r>
            <a:r>
              <a:rPr lang="en-US" b="1" dirty="0"/>
              <a:t>undesirable situation</a:t>
            </a:r>
            <a:r>
              <a:rPr lang="en-US" dirty="0"/>
              <a:t>(s) {cause}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This is assessed based on supporting relations, including: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That potential </a:t>
            </a:r>
            <a:r>
              <a:rPr lang="en-US" b="1" dirty="0"/>
              <a:t>undesirable situation</a:t>
            </a:r>
            <a:r>
              <a:rPr lang="en-US" dirty="0"/>
              <a:t>(s) {threats} </a:t>
            </a:r>
            <a:r>
              <a:rPr lang="en-US" b="1" dirty="0"/>
              <a:t>harms</a:t>
            </a:r>
            <a:r>
              <a:rPr lang="en-US" dirty="0"/>
              <a:t> </a:t>
            </a:r>
            <a:r>
              <a:rPr lang="en-US" b="1" dirty="0"/>
              <a:t>resources</a:t>
            </a:r>
            <a:r>
              <a:rPr lang="en-US" dirty="0"/>
              <a:t> that are </a:t>
            </a:r>
            <a:r>
              <a:rPr lang="en-US" b="1" dirty="0"/>
              <a:t>valued assets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That risk owners (as stakeholders) </a:t>
            </a:r>
            <a:r>
              <a:rPr lang="en-US" b="1" dirty="0"/>
              <a:t>have objectives</a:t>
            </a:r>
          </a:p>
          <a:p>
            <a:pPr marL="514350" lvl="1" indent="-342900"/>
            <a:r>
              <a:rPr lang="en-US" dirty="0"/>
              <a:t>That some of these are </a:t>
            </a:r>
            <a:r>
              <a:rPr lang="en-US" b="1" dirty="0"/>
              <a:t>objectives to protect assets</a:t>
            </a:r>
          </a:p>
          <a:p>
            <a:pPr marL="514350" lvl="1" indent="-342900"/>
            <a:r>
              <a:rPr lang="en-US" dirty="0"/>
              <a:t>These objectives </a:t>
            </a:r>
            <a:r>
              <a:rPr lang="en-US" b="1" dirty="0"/>
              <a:t>values</a:t>
            </a:r>
            <a:r>
              <a:rPr lang="en-US" dirty="0"/>
              <a:t> a </a:t>
            </a:r>
            <a:r>
              <a:rPr lang="en-US" b="1" dirty="0"/>
              <a:t>valued asset </a:t>
            </a:r>
            <a:r>
              <a:rPr lang="en-US" dirty="0"/>
              <a:t>– thus rounding the circle.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Also causality, parthood and other dependencies – not shown</a:t>
            </a:r>
          </a:p>
          <a:p>
            <a:r>
              <a:rPr lang="en-US" dirty="0"/>
              <a:t>Note: Every relationship can have confidence, context, temporality and provenance.</a:t>
            </a:r>
          </a:p>
          <a:p>
            <a:pPr marL="514350" lvl="1" indent="-342900"/>
            <a:endParaRPr lang="en-US" dirty="0"/>
          </a:p>
          <a:p>
            <a:pPr marL="342900" indent="-342900"/>
            <a:r>
              <a:rPr lang="en-US" dirty="0"/>
              <a:t>Reminder: These define the concepts, not what may be needed in some schema or known in a specific situation.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May 2010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Away</a:t>
            </a:r>
          </a:p>
        </p:txBody>
      </p:sp>
    </p:spTree>
    <p:extLst>
      <p:ext uri="{BB962C8B-B14F-4D97-AF65-F5344CB8AC3E}">
        <p14:creationId xmlns:p14="http://schemas.microsoft.com/office/powerpoint/2010/main" val="705951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52426" y="4343400"/>
            <a:ext cx="7680960" cy="1844040"/>
          </a:xfrm>
        </p:spPr>
        <p:txBody>
          <a:bodyPr/>
          <a:lstStyle/>
          <a:p>
            <a:r>
              <a:rPr lang="en-US" dirty="0"/>
              <a:t>Take Away: A </a:t>
            </a:r>
            <a:r>
              <a:rPr lang="en-US" b="1" dirty="0"/>
              <a:t>risk treatment strategy </a:t>
            </a:r>
            <a:r>
              <a:rPr lang="en-US" dirty="0"/>
              <a:t>(a strategy) </a:t>
            </a:r>
            <a:r>
              <a:rPr lang="en-US" b="1" dirty="0"/>
              <a:t>modifies risk </a:t>
            </a:r>
            <a:r>
              <a:rPr lang="en-US" dirty="0"/>
              <a:t>of one or more risks.</a:t>
            </a:r>
          </a:p>
          <a:p>
            <a:r>
              <a:rPr lang="en-US" dirty="0"/>
              <a:t>It is </a:t>
            </a:r>
            <a:r>
              <a:rPr lang="en-US" b="1" dirty="0"/>
              <a:t>imposed by </a:t>
            </a:r>
            <a:r>
              <a:rPr lang="en-US" dirty="0"/>
              <a:t>a risk owner.</a:t>
            </a:r>
          </a:p>
          <a:p>
            <a:r>
              <a:rPr lang="en-US" dirty="0"/>
              <a:t>There are 4 widely accepted strategies: </a:t>
            </a:r>
            <a:r>
              <a:rPr lang="en-US" b="1" dirty="0"/>
              <a:t>Avoid danger, transfer risk, accept risk or impose a risk mitigation strategy</a:t>
            </a:r>
            <a:r>
              <a:rPr lang="en-US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May 2010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914400"/>
          </a:xfrm>
        </p:spPr>
        <p:txBody>
          <a:bodyPr>
            <a:normAutofit/>
          </a:bodyPr>
          <a:lstStyle/>
          <a:p>
            <a:r>
              <a:rPr lang="en-US" dirty="0"/>
              <a:t>Risk Treatment Strategies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" y="1228794"/>
            <a:ext cx="9144000" cy="293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18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2010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52426" y="89832"/>
            <a:ext cx="768096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Risk Mitigation and Countermeasures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6300250"/>
            <a:ext cx="872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away: risk mitigation requires countermeasures that reduce impact and/or likelihood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660"/>
            <a:ext cx="9144000" cy="565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39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2010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Vulnerabilities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5897345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Away: Vulnerabilities relate a sources of danger to vulnerable resources that may be a condition for an undesirable situation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7" y="904468"/>
            <a:ext cx="9144000" cy="499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03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2010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Indicators – of any situation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5" y="1006415"/>
            <a:ext cx="9130158" cy="39746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6191" y="5216574"/>
            <a:ext cx="8639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Away: Indicators indicate a potential situation based on specific conditions and sightings that match those conditions.</a:t>
            </a:r>
          </a:p>
          <a:p>
            <a:r>
              <a:rPr lang="en-US" dirty="0"/>
              <a:t>Indicators may be used for risks, benefits or any other potential situation.</a:t>
            </a:r>
          </a:p>
        </p:txBody>
      </p:sp>
    </p:spTree>
    <p:extLst>
      <p:ext uri="{BB962C8B-B14F-4D97-AF65-F5344CB8AC3E}">
        <p14:creationId xmlns:p14="http://schemas.microsoft.com/office/powerpoint/2010/main" val="238399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Nothing is what has been discussed so far is domain or “Operational” specific, it could apply to…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Risk of  a terrorist breaching an airport and causing loss of life with respect to the airport as the risk owner.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Risk of a mortgage not being paid and loosing value with respect to a mortgage holder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Risk of reputation loss due to a faulty product with respect to a manufacturer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Risk of a reactor shutdown due to a faulty pump with respect to a power company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Risk of a child being hurt by falling down an open hole with respect to the child’s parents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Risk of information loss due to a system security vulnerability exploitation with respect to an information owner</a:t>
            </a:r>
          </a:p>
          <a:p>
            <a:r>
              <a:rPr lang="en-US" b="1" dirty="0"/>
              <a:t>Conclusion to be tested: These risk concepts are general and cross-domain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May 2010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“Risk” Domain Specific?</a:t>
            </a:r>
          </a:p>
        </p:txBody>
      </p:sp>
    </p:spTree>
    <p:extLst>
      <p:ext uri="{BB962C8B-B14F-4D97-AF65-F5344CB8AC3E}">
        <p14:creationId xmlns:p14="http://schemas.microsoft.com/office/powerpoint/2010/main" val="3453744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informally referred to as “kinds of risk”. E.g.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Financial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Terrorism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Reputation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Cyber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risk</a:t>
            </a:r>
          </a:p>
          <a:p>
            <a:r>
              <a:rPr lang="en-US" dirty="0"/>
              <a:t>Are actually different kinds of…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Undesirable situations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Valued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Danger sources, including threat actors</a:t>
            </a:r>
          </a:p>
          <a:p>
            <a:r>
              <a:rPr lang="en-US" b="1" dirty="0"/>
              <a:t>This impacts the methodology for assisting likelihood and impact, not the concepts of risk, mitigation strategies, vulnerabilities or indicators.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May 2010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“Kinds of Risk”?</a:t>
            </a:r>
          </a:p>
        </p:txBody>
      </p:sp>
    </p:spTree>
    <p:extLst>
      <p:ext uri="{BB962C8B-B14F-4D97-AF65-F5344CB8AC3E}">
        <p14:creationId xmlns:p14="http://schemas.microsoft.com/office/powerpoint/2010/main" val="3147520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2010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Common Risk Concepts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specialization of Vulnerabilities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27567"/>
            <a:ext cx="8001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24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Operational threat/risk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Focused on operational risk but utilizes an approach that defines operational risk in terms of general concepts</a:t>
            </a:r>
          </a:p>
          <a:p>
            <a:r>
              <a:rPr lang="en-US" dirty="0"/>
              <a:t>Multiple sources of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Intentional Physical Risks – e.g. terrorism &amp; crime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Unintentional Risks – Safety &amp; Natural Occurrences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Financial Risks – e.g. FIBO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Common concepts and terms</a:t>
            </a:r>
          </a:p>
          <a:p>
            <a:endParaRPr lang="en-US" dirty="0"/>
          </a:p>
          <a:p>
            <a:r>
              <a:rPr lang="en-US" dirty="0"/>
              <a:t>Methodology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Define domain specific concepts in terms of more general concepts that are domain and application independent. </a:t>
            </a:r>
            <a:r>
              <a:rPr lang="en-US" i="1" dirty="0"/>
              <a:t>Most information sharing and federation crosses domains.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Represented in Concept </a:t>
            </a:r>
            <a:r>
              <a:rPr lang="en-US" dirty="0" err="1"/>
              <a:t>Modeeling</a:t>
            </a:r>
            <a:r>
              <a:rPr lang="en-US" dirty="0"/>
              <a:t> profile of UML using Magicdraw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However, we have not had sufficient review of generic risk concepts – so operational bias may be seen.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Note that what is presented is a </a:t>
            </a:r>
            <a:r>
              <a:rPr lang="en-US" b="1" dirty="0"/>
              <a:t>subset of the models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May 2010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</a:t>
            </a:r>
          </a:p>
        </p:txBody>
      </p:sp>
    </p:spTree>
    <p:extLst>
      <p:ext uri="{BB962C8B-B14F-4D97-AF65-F5344CB8AC3E}">
        <p14:creationId xmlns:p14="http://schemas.microsoft.com/office/powerpoint/2010/main" val="2181781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Categories can specialize: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Impact (this is the most typical for business risk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 of a danger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may fail</a:t>
            </a:r>
          </a:p>
          <a:p>
            <a:endParaRPr lang="en-US" dirty="0"/>
          </a:p>
          <a:p>
            <a:r>
              <a:rPr lang="en-US" dirty="0"/>
              <a:t>The following are categories identified in operational threat/risk</a:t>
            </a:r>
          </a:p>
          <a:p>
            <a:r>
              <a:rPr lang="en-US" dirty="0"/>
              <a:t>Business risk would add additional categories, 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Market risk, credit risk, Legal risk,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May 2010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Common Risk Concepts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Categories also provide domain insight</a:t>
            </a:r>
          </a:p>
        </p:txBody>
      </p:sp>
    </p:spTree>
    <p:extLst>
      <p:ext uri="{BB962C8B-B14F-4D97-AF65-F5344CB8AC3E}">
        <p14:creationId xmlns:p14="http://schemas.microsoft.com/office/powerpoint/2010/main" val="1352994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2010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Common Risk Concepts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Impact Categories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10610"/>
            <a:ext cx="7549587" cy="573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85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2010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Common Risk Concepts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Source of danger categories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21" y="911260"/>
            <a:ext cx="6363498" cy="595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68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2010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Common Risk Concepts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Failure Categories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043471"/>
            <a:ext cx="4926984" cy="535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70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2010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Threat/Risk Packages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21403"/>
            <a:ext cx="6330464" cy="533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67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2010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Generic Concept Library Packages</a:t>
            </a:r>
          </a:p>
        </p:txBody>
      </p:sp>
      <p:sp>
        <p:nvSpPr>
          <p:cNvPr id="6" name="Rectangle 5"/>
          <p:cNvSpPr/>
          <p:nvPr/>
        </p:nvSpPr>
        <p:spPr>
          <a:xfrm>
            <a:off x="868680" y="1182425"/>
            <a:ext cx="6705600" cy="5066644"/>
          </a:xfrm>
          <a:prstGeom prst="rect">
            <a:avLst/>
          </a:prstGeom>
        </p:spPr>
        <p:txBody>
          <a:bodyPr wrap="square" numCol="3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Assessments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Contact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Composite Conditions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Containment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Credentials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Cyber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Enterprises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Corporations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Entities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Occurrences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Geopolitical Organizations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Entities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Observations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Objectives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Identifiers and Coordinates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Permissions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Organizations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Places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Persons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Physical Entities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Processes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Process Effects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Policies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Predictions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Quantities and Units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Response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Quantity Kinds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Scenarios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Situations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Social Agents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Vendors and Producers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Time &amp; Temporal Entities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65874" y="4317165"/>
            <a:ext cx="266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Topics related to sharing and federating information relative to threats and risks but not specific to threats or risks</a:t>
            </a:r>
          </a:p>
        </p:txBody>
      </p:sp>
    </p:spTree>
    <p:extLst>
      <p:ext uri="{BB962C8B-B14F-4D97-AF65-F5344CB8AC3E}">
        <p14:creationId xmlns:p14="http://schemas.microsoft.com/office/powerpoint/2010/main" val="116702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2010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Common Risk Concepts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package - Objectives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6593"/>
            <a:ext cx="9144000" cy="606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96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Lets provide a foundation for federation of risk concepts, not more stovepipes</a:t>
            </a:r>
          </a:p>
          <a:p>
            <a:r>
              <a:rPr lang="en-US" dirty="0"/>
              <a:t>Work together to define generic cross-domain concept libraries</a:t>
            </a:r>
          </a:p>
          <a:p>
            <a:r>
              <a:rPr lang="en-US" dirty="0"/>
              <a:t>Specialize these for domain and application specific needs</a:t>
            </a:r>
          </a:p>
          <a:p>
            <a:r>
              <a:rPr lang="en-US" dirty="0"/>
              <a:t>Thus providing for cross-domain information sharing, integration and federation.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“Domains” are a myth with respect to broad base sharing and federation!</a:t>
            </a:r>
          </a:p>
          <a:p>
            <a:r>
              <a:rPr lang="en-US" dirty="0"/>
              <a:t>Threat/risk and its generic concept library provides a starting point, there are other starting points as well, such as FIBO.</a:t>
            </a:r>
          </a:p>
          <a:p>
            <a:r>
              <a:rPr lang="en-US" dirty="0"/>
              <a:t>To help with this we are starting to publish conceptual models as open source concept libraries.</a:t>
            </a:r>
          </a:p>
          <a:p>
            <a:r>
              <a:rPr lang="en-US" dirty="0"/>
              <a:t>These can then be pulled into OMG vertical specifications as they are needed, but defined and published as cross-domain assets.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May 2010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</a:p>
        </p:txBody>
      </p:sp>
    </p:spTree>
    <p:extLst>
      <p:ext uri="{BB962C8B-B14F-4D97-AF65-F5344CB8AC3E}">
        <p14:creationId xmlns:p14="http://schemas.microsoft.com/office/powerpoint/2010/main" val="1167632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Federating data and systems with concept models requires, well, concept models.</a:t>
            </a:r>
          </a:p>
          <a:p>
            <a:r>
              <a:rPr lang="en-US" dirty="0"/>
              <a:t>To be mapped, data elements need to be mapped through the same concept or concept pattern</a:t>
            </a:r>
          </a:p>
          <a:p>
            <a:r>
              <a:rPr lang="en-US" dirty="0"/>
              <a:t>There is no expectation of any single “true” concept model</a:t>
            </a:r>
          </a:p>
          <a:p>
            <a:r>
              <a:rPr lang="en-US" dirty="0"/>
              <a:t>We need to collect and curate a library of reference concepts</a:t>
            </a:r>
          </a:p>
          <a:p>
            <a:r>
              <a:rPr lang="en-US" dirty="0"/>
              <a:t>ConceptLibraries.org (a </a:t>
            </a:r>
            <a:r>
              <a:rPr lang="en-US" dirty="0" err="1"/>
              <a:t>github</a:t>
            </a:r>
            <a:r>
              <a:rPr lang="en-US" dirty="0"/>
              <a:t> site) is intended for this purpose</a:t>
            </a:r>
          </a:p>
          <a:p>
            <a:r>
              <a:rPr lang="en-US" dirty="0"/>
              <a:t>ConceptLibraries.org is being announced, we invite your participations</a:t>
            </a:r>
          </a:p>
          <a:p>
            <a:r>
              <a:rPr lang="en-US" dirty="0"/>
              <a:t>The models are open source and intended for community use, refinement and extension</a:t>
            </a:r>
          </a:p>
          <a:p>
            <a:r>
              <a:rPr lang="en-US" dirty="0"/>
              <a:t>It is “seeded” with three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domain independent federated concept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FIBO financial business ontology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draft OMG threat/risk model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5/2017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28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Copyright (c) 2012-2017 Data Access Technologies, Inc. as Model Driven Solutions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ConceptLibraries.org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686" y="-10160"/>
            <a:ext cx="1971554" cy="124602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410DBD7-9901-4AAB-8BBC-4F3829C3F9BD}"/>
              </a:ext>
            </a:extLst>
          </p:cNvPr>
          <p:cNvSpPr/>
          <p:nvPr/>
        </p:nvSpPr>
        <p:spPr>
          <a:xfrm>
            <a:off x="4724400" y="4611232"/>
            <a:ext cx="432665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Under Construction</a:t>
            </a:r>
          </a:p>
        </p:txBody>
      </p:sp>
    </p:spTree>
    <p:extLst>
      <p:ext uri="{BB962C8B-B14F-4D97-AF65-F5344CB8AC3E}">
        <p14:creationId xmlns:p14="http://schemas.microsoft.com/office/powerpoint/2010/main" val="3977275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2010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Common Risk Concepts 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41507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Multiple communities</a:t>
            </a:r>
          </a:p>
          <a:p>
            <a:pPr lvl="1"/>
            <a:r>
              <a:rPr lang="en-US" dirty="0"/>
              <a:t>Information federation, sharing and integration about threats, risks and the threatened entities, systems and environments</a:t>
            </a:r>
          </a:p>
          <a:p>
            <a:pPr lvl="1"/>
            <a:r>
              <a:rPr lang="en-US" dirty="0"/>
              <a:t>Focus on design of secure systems or systems assurance (UAF).</a:t>
            </a:r>
          </a:p>
          <a:p>
            <a:pPr lvl="1"/>
            <a:r>
              <a:rPr lang="en-US" dirty="0"/>
              <a:t>Financial risk</a:t>
            </a:r>
          </a:p>
          <a:p>
            <a:pPr lvl="1"/>
            <a:r>
              <a:rPr lang="en-US" dirty="0"/>
              <a:t>Enterprise risk management</a:t>
            </a:r>
          </a:p>
          <a:p>
            <a:r>
              <a:rPr lang="en-US" dirty="0"/>
              <a:t>However, all of these goals share concepts</a:t>
            </a:r>
          </a:p>
          <a:p>
            <a:endParaRPr lang="en-US" dirty="0"/>
          </a:p>
          <a:p>
            <a:r>
              <a:rPr lang="en-US" dirty="0"/>
              <a:t>We are focusing on </a:t>
            </a:r>
            <a:r>
              <a:rPr lang="en-US" b="1" dirty="0"/>
              <a:t>conceptual reference models </a:t>
            </a:r>
            <a:r>
              <a:rPr lang="en-US" dirty="0"/>
              <a:t>– not a data model, application model,  tooling model or model of what we may know. These reference concepts are then used as a pivot point between communities, organizations, systems and data models.</a:t>
            </a:r>
          </a:p>
          <a:p>
            <a:r>
              <a:rPr lang="en-US" dirty="0"/>
              <a:t>Therefore, it is not expected that elements of these models are known or required for any particular application – only that if they are known or required, what the data is representing is semantically well grounded. Models are typically </a:t>
            </a:r>
            <a:r>
              <a:rPr lang="en-US" b="1" dirty="0"/>
              <a:t>referenced, not imported</a:t>
            </a:r>
            <a:r>
              <a:rPr lang="en-US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May 2010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</a:t>
            </a:r>
          </a:p>
        </p:txBody>
      </p:sp>
    </p:spTree>
    <p:extLst>
      <p:ext uri="{BB962C8B-B14F-4D97-AF65-F5344CB8AC3E}">
        <p14:creationId xmlns:p14="http://schemas.microsoft.com/office/powerpoint/2010/main" val="225856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2010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27687" y="675155"/>
            <a:ext cx="768096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Shift in Information Sharing, Integration and Federation Approach</a:t>
            </a:r>
          </a:p>
        </p:txBody>
      </p:sp>
      <p:pic>
        <p:nvPicPr>
          <p:cNvPr id="7" name="Picture 6" descr="My way or the Highway_edited-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6" y="1960276"/>
            <a:ext cx="2743200" cy="1810374"/>
          </a:xfrm>
          <a:prstGeom prst="rect">
            <a:avLst/>
          </a:prstGeom>
        </p:spPr>
      </p:pic>
      <p:pic>
        <p:nvPicPr>
          <p:cNvPr id="9" name="Picture 8" descr="Speeddate je presentatie, mooi onderwijs? » Speed date img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327" y="1960276"/>
            <a:ext cx="2810656" cy="1905000"/>
          </a:xfrm>
          <a:prstGeom prst="rect">
            <a:avLst/>
          </a:prstGeom>
        </p:spPr>
      </p:pic>
      <p:sp>
        <p:nvSpPr>
          <p:cNvPr id="10" name="Arrow: Right 9"/>
          <p:cNvSpPr/>
          <p:nvPr/>
        </p:nvSpPr>
        <p:spPr>
          <a:xfrm>
            <a:off x="3697607" y="2255863"/>
            <a:ext cx="1341120" cy="12192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1853" y="4017006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Ask every stakeholder and system to adapt to </a:t>
            </a:r>
            <a:r>
              <a:rPr lang="en-US" dirty="0">
                <a:solidFill>
                  <a:srgbClr val="FF0000"/>
                </a:solidFill>
              </a:rPr>
              <a:t>externally imposed fixed schema</a:t>
            </a:r>
            <a:r>
              <a:rPr lang="en-US" dirty="0"/>
              <a:t>, change in schema or systems requires development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82055" y="4155505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Ask every stakeholder to </a:t>
            </a:r>
            <a:r>
              <a:rPr lang="en-US" dirty="0">
                <a:solidFill>
                  <a:srgbClr val="00B050"/>
                </a:solidFill>
              </a:rPr>
              <a:t>map </a:t>
            </a:r>
            <a:r>
              <a:rPr lang="en-US" b="1" dirty="0">
                <a:solidFill>
                  <a:srgbClr val="00B050"/>
                </a:solidFill>
              </a:rPr>
              <a:t>their </a:t>
            </a:r>
            <a:r>
              <a:rPr lang="en-US" dirty="0">
                <a:solidFill>
                  <a:srgbClr val="00B050"/>
                </a:solidFill>
              </a:rPr>
              <a:t>schema </a:t>
            </a:r>
            <a:r>
              <a:rPr lang="en-US" dirty="0"/>
              <a:t>to shared concepts, data mappings are automated, n-way &amp; agile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7232" y="1466203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Schema Based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4127" y="1480415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Concept Based</a:t>
            </a:r>
          </a:p>
        </p:txBody>
      </p:sp>
    </p:spTree>
    <p:extLst>
      <p:ext uri="{BB962C8B-B14F-4D97-AF65-F5344CB8AC3E}">
        <p14:creationId xmlns:p14="http://schemas.microsoft.com/office/powerpoint/2010/main" val="399668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Source of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2011363"/>
            <a:ext cx="3886200" cy="3736975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Construct a </a:t>
            </a:r>
            <a:r>
              <a:rPr lang="en-US" sz="2000" u="sng" dirty="0"/>
              <a:t>conceptual reference model </a:t>
            </a:r>
            <a:r>
              <a:rPr lang="en-US" sz="2000" dirty="0"/>
              <a:t>informed by existing schema, ontologies, research and best practices</a:t>
            </a:r>
          </a:p>
          <a:p>
            <a:pPr lvl="1"/>
            <a:r>
              <a:rPr lang="en-US" sz="1800" dirty="0"/>
              <a:t>This conceptual reference model is independent of specific data structures, technologies and terminologies</a:t>
            </a:r>
          </a:p>
          <a:p>
            <a:r>
              <a:rPr lang="en-US" sz="2000" dirty="0"/>
              <a:t>Define mapping models between the conceptual model and purpose/technology schema</a:t>
            </a:r>
          </a:p>
          <a:p>
            <a:r>
              <a:rPr lang="en-US" sz="2000" dirty="0"/>
              <a:t>Non operational sources are included.</a:t>
            </a:r>
          </a:p>
          <a:p>
            <a:r>
              <a:rPr lang="en-US" sz="2000" dirty="0"/>
              <a:t>Make both models sufficiently precise that they can drive </a:t>
            </a:r>
            <a:r>
              <a:rPr lang="en-US" sz="2000" dirty="0">
                <a:solidFill>
                  <a:srgbClr val="FF0000"/>
                </a:solidFill>
              </a:rPr>
              <a:t>automated  data bridging between any mapped schema</a:t>
            </a:r>
          </a:p>
        </p:txBody>
      </p:sp>
      <p:sp>
        <p:nvSpPr>
          <p:cNvPr id="5" name="Oval 4"/>
          <p:cNvSpPr/>
          <p:nvPr/>
        </p:nvSpPr>
        <p:spPr>
          <a:xfrm>
            <a:off x="4763607" y="3253331"/>
            <a:ext cx="2811780" cy="1005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Conceptual Model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3960456" y="1761769"/>
            <a:ext cx="1257300" cy="65151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Cyber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4112856" y="1914169"/>
            <a:ext cx="1257300" cy="65151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Cyber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4024048" y="4880638"/>
            <a:ext cx="1257300" cy="65151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Criminal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4176448" y="5033038"/>
            <a:ext cx="1257300" cy="65151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Criminal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7277427" y="4880638"/>
            <a:ext cx="1257300" cy="65151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Cyber</a:t>
            </a:r>
          </a:p>
        </p:txBody>
      </p:sp>
      <p:sp>
        <p:nvSpPr>
          <p:cNvPr id="11" name="Flowchart: Document 10"/>
          <p:cNvSpPr/>
          <p:nvPr/>
        </p:nvSpPr>
        <p:spPr>
          <a:xfrm>
            <a:off x="7429827" y="5033038"/>
            <a:ext cx="1344930" cy="65151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Infrastructure</a:t>
            </a:r>
          </a:p>
        </p:txBody>
      </p:sp>
      <p:sp>
        <p:nvSpPr>
          <p:cNvPr id="12" name="Flowchart: Document 11"/>
          <p:cNvSpPr/>
          <p:nvPr/>
        </p:nvSpPr>
        <p:spPr>
          <a:xfrm>
            <a:off x="5495127" y="1405480"/>
            <a:ext cx="1257300" cy="65151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Cyber</a:t>
            </a:r>
          </a:p>
        </p:txBody>
      </p:sp>
      <p:sp>
        <p:nvSpPr>
          <p:cNvPr id="13" name="Flowchart: Document 12"/>
          <p:cNvSpPr/>
          <p:nvPr/>
        </p:nvSpPr>
        <p:spPr>
          <a:xfrm>
            <a:off x="5647527" y="1557880"/>
            <a:ext cx="1257300" cy="65151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Terrorism</a:t>
            </a:r>
          </a:p>
        </p:txBody>
      </p:sp>
      <p:sp>
        <p:nvSpPr>
          <p:cNvPr id="14" name="Flowchart: Document 13"/>
          <p:cNvSpPr/>
          <p:nvPr/>
        </p:nvSpPr>
        <p:spPr>
          <a:xfrm>
            <a:off x="7351502" y="1802220"/>
            <a:ext cx="1257300" cy="65151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Cyber</a:t>
            </a:r>
          </a:p>
        </p:txBody>
      </p:sp>
      <p:sp>
        <p:nvSpPr>
          <p:cNvPr id="15" name="Flowchart: Document 14"/>
          <p:cNvSpPr/>
          <p:nvPr/>
        </p:nvSpPr>
        <p:spPr>
          <a:xfrm>
            <a:off x="7503902" y="1954620"/>
            <a:ext cx="1257300" cy="65151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Finance</a:t>
            </a:r>
          </a:p>
        </p:txBody>
      </p:sp>
      <p:sp>
        <p:nvSpPr>
          <p:cNvPr id="17" name="Left-Right Arrow 16"/>
          <p:cNvSpPr/>
          <p:nvPr/>
        </p:nvSpPr>
        <p:spPr>
          <a:xfrm rot="18151234">
            <a:off x="4895942" y="4224496"/>
            <a:ext cx="1299209" cy="720090"/>
          </a:xfrm>
          <a:prstGeom prst="leftRightArrow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Map/Bridge</a:t>
            </a:r>
          </a:p>
        </p:txBody>
      </p:sp>
      <p:sp>
        <p:nvSpPr>
          <p:cNvPr id="18" name="Left-Right Arrow 17"/>
          <p:cNvSpPr/>
          <p:nvPr/>
        </p:nvSpPr>
        <p:spPr>
          <a:xfrm rot="5400000">
            <a:off x="5698961" y="2337026"/>
            <a:ext cx="1299209" cy="720090"/>
          </a:xfrm>
          <a:prstGeom prst="leftRightArrow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Map/Bridge</a:t>
            </a:r>
          </a:p>
        </p:txBody>
      </p:sp>
      <p:sp>
        <p:nvSpPr>
          <p:cNvPr id="19" name="Left-Right Arrow 18"/>
          <p:cNvSpPr/>
          <p:nvPr/>
        </p:nvSpPr>
        <p:spPr>
          <a:xfrm rot="2714953">
            <a:off x="4541074" y="2562075"/>
            <a:ext cx="1299209" cy="720090"/>
          </a:xfrm>
          <a:prstGeom prst="leftRightArrow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Map/Bridge</a:t>
            </a:r>
          </a:p>
        </p:txBody>
      </p:sp>
      <p:sp>
        <p:nvSpPr>
          <p:cNvPr id="20" name="Left-Right Arrow 19"/>
          <p:cNvSpPr/>
          <p:nvPr/>
        </p:nvSpPr>
        <p:spPr>
          <a:xfrm rot="18581492">
            <a:off x="6708886" y="2561393"/>
            <a:ext cx="1299209" cy="720090"/>
          </a:xfrm>
          <a:prstGeom prst="leftRightArrow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Map/Bridge</a:t>
            </a:r>
          </a:p>
        </p:txBody>
      </p:sp>
      <p:sp>
        <p:nvSpPr>
          <p:cNvPr id="21" name="Left-Right Arrow 20"/>
          <p:cNvSpPr/>
          <p:nvPr/>
        </p:nvSpPr>
        <p:spPr>
          <a:xfrm rot="3264445">
            <a:off x="6812086" y="4209861"/>
            <a:ext cx="1299209" cy="720090"/>
          </a:xfrm>
          <a:prstGeom prst="leftRightArrow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Map/Bridge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92728" y="838200"/>
            <a:ext cx="2597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Highlight O(N) vs. O(N^2)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5</a:t>
            </a:fld>
            <a:endParaRPr lang="en-US"/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2010</a:t>
            </a:r>
          </a:p>
        </p:txBody>
      </p:sp>
      <p:sp>
        <p:nvSpPr>
          <p:cNvPr id="24" name="Flowchart: Document 23"/>
          <p:cNvSpPr/>
          <p:nvPr/>
        </p:nvSpPr>
        <p:spPr>
          <a:xfrm>
            <a:off x="7941448" y="3317389"/>
            <a:ext cx="1257300" cy="65151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Cyber</a:t>
            </a:r>
          </a:p>
        </p:txBody>
      </p:sp>
      <p:sp>
        <p:nvSpPr>
          <p:cNvPr id="25" name="Flowchart: Document 24"/>
          <p:cNvSpPr/>
          <p:nvPr/>
        </p:nvSpPr>
        <p:spPr>
          <a:xfrm>
            <a:off x="8200296" y="3494949"/>
            <a:ext cx="1257300" cy="65151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Safety</a:t>
            </a:r>
          </a:p>
        </p:txBody>
      </p:sp>
      <p:sp>
        <p:nvSpPr>
          <p:cNvPr id="26" name="Left-Right Arrow 20"/>
          <p:cNvSpPr/>
          <p:nvPr/>
        </p:nvSpPr>
        <p:spPr>
          <a:xfrm>
            <a:off x="7277476" y="3396206"/>
            <a:ext cx="1299209" cy="720090"/>
          </a:xfrm>
          <a:prstGeom prst="leftRightArrow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Map/Bridge</a:t>
            </a:r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0478813D-080D-4E48-AAA1-1B325041C81B}"/>
              </a:ext>
            </a:extLst>
          </p:cNvPr>
          <p:cNvSpPr/>
          <p:nvPr/>
        </p:nvSpPr>
        <p:spPr>
          <a:xfrm>
            <a:off x="5715327" y="5379748"/>
            <a:ext cx="1257300" cy="65151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Criminal</a:t>
            </a:r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725BFB80-4FAC-4145-A2C0-CC9F46B6B468}"/>
              </a:ext>
            </a:extLst>
          </p:cNvPr>
          <p:cNvSpPr/>
          <p:nvPr/>
        </p:nvSpPr>
        <p:spPr>
          <a:xfrm>
            <a:off x="5867727" y="5532148"/>
            <a:ext cx="1257300" cy="65151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Enterprise</a:t>
            </a:r>
          </a:p>
          <a:p>
            <a:pPr algn="ctr"/>
            <a:r>
              <a:rPr lang="en-US" sz="1400" dirty="0"/>
              <a:t>Risk</a:t>
            </a:r>
          </a:p>
        </p:txBody>
      </p:sp>
      <p:sp>
        <p:nvSpPr>
          <p:cNvPr id="30" name="Left-Right Arrow 16">
            <a:extLst>
              <a:ext uri="{FF2B5EF4-FFF2-40B4-BE49-F238E27FC236}">
                <a16:creationId xmlns:a16="http://schemas.microsoft.com/office/drawing/2014/main" id="{B2E89FF8-0036-41EC-AAD9-C2E82D6E5D7B}"/>
              </a:ext>
            </a:extLst>
          </p:cNvPr>
          <p:cNvSpPr/>
          <p:nvPr/>
        </p:nvSpPr>
        <p:spPr>
          <a:xfrm rot="16200000">
            <a:off x="5809744" y="4477402"/>
            <a:ext cx="1299209" cy="720090"/>
          </a:xfrm>
          <a:prstGeom prst="leftRightArrow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Map/Bridge</a:t>
            </a:r>
          </a:p>
        </p:txBody>
      </p:sp>
    </p:spTree>
    <p:extLst>
      <p:ext uri="{BB962C8B-B14F-4D97-AF65-F5344CB8AC3E}">
        <p14:creationId xmlns:p14="http://schemas.microsoft.com/office/powerpoint/2010/main" val="3313527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ight Arrow Callout 21"/>
          <p:cNvSpPr/>
          <p:nvPr/>
        </p:nvSpPr>
        <p:spPr>
          <a:xfrm>
            <a:off x="343018" y="1324352"/>
            <a:ext cx="5498372" cy="3054727"/>
          </a:xfrm>
          <a:prstGeom prst="rightArrowCallout">
            <a:avLst>
              <a:gd name="adj1" fmla="val 25000"/>
              <a:gd name="adj2" fmla="val 29536"/>
              <a:gd name="adj3" fmla="val 13042"/>
              <a:gd name="adj4" fmla="val 84962"/>
            </a:avLst>
          </a:prstGeom>
          <a:solidFill>
            <a:srgbClr val="2650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 descr="C:\Users\Cory\AppData\Local\Microsoft\Windows\Temporary Internet Files\Content.IE5\8HTUHAU1\puzzle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90" y="1310996"/>
            <a:ext cx="4663148" cy="371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4329" y="141027"/>
            <a:ext cx="8229600" cy="1143000"/>
          </a:xfrm>
        </p:spPr>
        <p:txBody>
          <a:bodyPr/>
          <a:lstStyle/>
          <a:p>
            <a:r>
              <a:rPr lang="en-US" dirty="0"/>
              <a:t>Conceptual Model Inputs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805" y="1940034"/>
            <a:ext cx="2943225" cy="1763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lowchart: Document 4"/>
          <p:cNvSpPr/>
          <p:nvPr/>
        </p:nvSpPr>
        <p:spPr>
          <a:xfrm>
            <a:off x="634429" y="1468618"/>
            <a:ext cx="1219200" cy="609600"/>
          </a:xfrm>
          <a:prstGeom prst="flowChartDocumen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NIEM</a:t>
            </a:r>
          </a:p>
          <a:p>
            <a:pPr algn="ctr"/>
            <a:r>
              <a:rPr lang="en-US" sz="1600" dirty="0"/>
              <a:t>(General)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634429" y="2432015"/>
            <a:ext cx="1219200" cy="609600"/>
          </a:xfrm>
          <a:prstGeom prst="flowChartDocumen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STIX</a:t>
            </a:r>
          </a:p>
          <a:p>
            <a:pPr algn="ctr"/>
            <a:r>
              <a:rPr lang="en-US" sz="1600" dirty="0"/>
              <a:t>(Cyber)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2070206" y="2424193"/>
            <a:ext cx="1219200" cy="609600"/>
          </a:xfrm>
          <a:prstGeom prst="flowChartDocumen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OGC</a:t>
            </a:r>
          </a:p>
          <a:p>
            <a:pPr algn="ctr"/>
            <a:r>
              <a:rPr lang="en-US" sz="1600" dirty="0"/>
              <a:t>(Geo)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2070206" y="1457185"/>
            <a:ext cx="1219200" cy="609600"/>
          </a:xfrm>
          <a:prstGeom prst="flowChartDocumen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KDM</a:t>
            </a:r>
          </a:p>
          <a:p>
            <a:pPr algn="ctr"/>
            <a:r>
              <a:rPr lang="en-US" sz="1600" dirty="0"/>
              <a:t>(Risk)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2070206" y="3351918"/>
            <a:ext cx="1219200" cy="609600"/>
          </a:xfrm>
          <a:prstGeom prst="flowChartDocumen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SEI</a:t>
            </a:r>
            <a:r>
              <a:rPr lang="en-US" sz="1600" dirty="0"/>
              <a:t> </a:t>
            </a:r>
          </a:p>
          <a:p>
            <a:pPr algn="ctr"/>
            <a:r>
              <a:rPr lang="en-US" sz="1600" dirty="0"/>
              <a:t>(Safety)</a:t>
            </a:r>
          </a:p>
        </p:txBody>
      </p:sp>
      <p:sp>
        <p:nvSpPr>
          <p:cNvPr id="11" name="Flowchart: Document 10"/>
          <p:cNvSpPr/>
          <p:nvPr/>
        </p:nvSpPr>
        <p:spPr>
          <a:xfrm>
            <a:off x="3463755" y="2400404"/>
            <a:ext cx="1451493" cy="609600"/>
          </a:xfrm>
          <a:prstGeom prst="flowChartDocumen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EDXL</a:t>
            </a:r>
          </a:p>
          <a:p>
            <a:pPr algn="ctr"/>
            <a:r>
              <a:rPr lang="en-US" dirty="0"/>
              <a:t>(Emergency)</a:t>
            </a:r>
          </a:p>
        </p:txBody>
      </p:sp>
      <p:sp>
        <p:nvSpPr>
          <p:cNvPr id="12" name="Flowchart: Document 11"/>
          <p:cNvSpPr/>
          <p:nvPr/>
        </p:nvSpPr>
        <p:spPr>
          <a:xfrm>
            <a:off x="634429" y="3351918"/>
            <a:ext cx="1219200" cy="609600"/>
          </a:xfrm>
          <a:prstGeom prst="flowChartDocumen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FIBO (Finance)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176843" y="1324352"/>
            <a:ext cx="25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Conceptual Model</a:t>
            </a:r>
          </a:p>
        </p:txBody>
      </p:sp>
      <p:sp>
        <p:nvSpPr>
          <p:cNvPr id="49" name="Flowchart: Document 48"/>
          <p:cNvSpPr/>
          <p:nvPr/>
        </p:nvSpPr>
        <p:spPr>
          <a:xfrm>
            <a:off x="3463755" y="1450568"/>
            <a:ext cx="1451493" cy="609600"/>
          </a:xfrm>
          <a:prstGeom prst="flowChartDocumen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NIST Framework</a:t>
            </a:r>
          </a:p>
        </p:txBody>
      </p:sp>
      <p:sp>
        <p:nvSpPr>
          <p:cNvPr id="50" name="Flowchart: Document 49"/>
          <p:cNvSpPr/>
          <p:nvPr/>
        </p:nvSpPr>
        <p:spPr>
          <a:xfrm>
            <a:off x="3451249" y="3300644"/>
            <a:ext cx="1451493" cy="609600"/>
          </a:xfrm>
          <a:prstGeom prst="flowChartDocumen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 OES</a:t>
            </a:r>
          </a:p>
          <a:p>
            <a:pPr algn="ctr"/>
            <a:r>
              <a:rPr lang="en-US" dirty="0"/>
              <a:t>(Health)</a:t>
            </a:r>
          </a:p>
        </p:txBody>
      </p:sp>
      <p:sp>
        <p:nvSpPr>
          <p:cNvPr id="51" name="Flowchart: Document 50"/>
          <p:cNvSpPr/>
          <p:nvPr/>
        </p:nvSpPr>
        <p:spPr>
          <a:xfrm>
            <a:off x="634429" y="4267200"/>
            <a:ext cx="1219200" cy="609600"/>
          </a:xfrm>
          <a:prstGeom prst="flowChartDocumen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ISO</a:t>
            </a:r>
          </a:p>
          <a:p>
            <a:pPr algn="ctr"/>
            <a:r>
              <a:rPr lang="en-US" dirty="0"/>
              <a:t>(Risk)</a:t>
            </a:r>
          </a:p>
        </p:txBody>
      </p:sp>
      <p:sp>
        <p:nvSpPr>
          <p:cNvPr id="52" name="Flowchart: Document 51"/>
          <p:cNvSpPr/>
          <p:nvPr/>
        </p:nvSpPr>
        <p:spPr>
          <a:xfrm>
            <a:off x="2076964" y="4267200"/>
            <a:ext cx="1219200" cy="609600"/>
          </a:xfrm>
          <a:prstGeom prst="flowChartDocumen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ISO</a:t>
            </a:r>
          </a:p>
          <a:p>
            <a:pPr algn="ctr"/>
            <a:r>
              <a:rPr lang="en-US" dirty="0"/>
              <a:t>(Units)</a:t>
            </a:r>
          </a:p>
        </p:txBody>
      </p:sp>
      <p:sp>
        <p:nvSpPr>
          <p:cNvPr id="53" name="Flowchart: Document 52"/>
          <p:cNvSpPr/>
          <p:nvPr/>
        </p:nvSpPr>
        <p:spPr>
          <a:xfrm>
            <a:off x="3567395" y="4267200"/>
            <a:ext cx="1219200" cy="609600"/>
          </a:xfrm>
          <a:prstGeom prst="flowChartDocumen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RMS</a:t>
            </a:r>
          </a:p>
          <a:p>
            <a:pPr algn="ctr"/>
            <a:r>
              <a:rPr lang="en-US" dirty="0"/>
              <a:t>(Custody)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7402" y="5383306"/>
            <a:ext cx="4804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There is still more to do to fully integrate the above and we anticipate more inputs and use cases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OMG Threat &amp; Risk 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6</a:t>
            </a:fld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2017</a:t>
            </a:r>
          </a:p>
        </p:txBody>
      </p:sp>
    </p:spTree>
    <p:extLst>
      <p:ext uri="{BB962C8B-B14F-4D97-AF65-F5344CB8AC3E}">
        <p14:creationId xmlns:p14="http://schemas.microsoft.com/office/powerpoint/2010/main" val="4226472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Alternate Process 16"/>
          <p:cNvSpPr/>
          <p:nvPr/>
        </p:nvSpPr>
        <p:spPr>
          <a:xfrm>
            <a:off x="3352800" y="1524000"/>
            <a:ext cx="1698231" cy="382681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Mappings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2010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Models to Capabilities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58" y="2734717"/>
            <a:ext cx="2943225" cy="1763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9896" y="2119035"/>
            <a:ext cx="25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Conceptual Model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3555269" y="3086340"/>
            <a:ext cx="1371600" cy="3810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ocument 8"/>
          <p:cNvSpPr/>
          <p:nvPr/>
        </p:nvSpPr>
        <p:spPr>
          <a:xfrm>
            <a:off x="5182496" y="2028921"/>
            <a:ext cx="1828800" cy="703659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Vocabularies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5160084" y="2976658"/>
            <a:ext cx="1828800" cy="703659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Ontologies</a:t>
            </a:r>
          </a:p>
        </p:txBody>
      </p:sp>
      <p:sp>
        <p:nvSpPr>
          <p:cNvPr id="11" name="Flowchart: Document 10"/>
          <p:cNvSpPr/>
          <p:nvPr/>
        </p:nvSpPr>
        <p:spPr>
          <a:xfrm>
            <a:off x="5155602" y="3819026"/>
            <a:ext cx="1828800" cy="703659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Schema</a:t>
            </a:r>
          </a:p>
        </p:txBody>
      </p:sp>
      <p:sp>
        <p:nvSpPr>
          <p:cNvPr id="12" name="Arrow: Right 11"/>
          <p:cNvSpPr/>
          <p:nvPr/>
        </p:nvSpPr>
        <p:spPr>
          <a:xfrm rot="20438750">
            <a:off x="3492215" y="2464724"/>
            <a:ext cx="1371600" cy="3810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/>
          <p:cNvSpPr/>
          <p:nvPr/>
        </p:nvSpPr>
        <p:spPr>
          <a:xfrm rot="1154649">
            <a:off x="3443920" y="4426547"/>
            <a:ext cx="1371600" cy="3810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Multidocument 13"/>
          <p:cNvSpPr/>
          <p:nvPr/>
        </p:nvSpPr>
        <p:spPr>
          <a:xfrm>
            <a:off x="7011296" y="3925438"/>
            <a:ext cx="1752600" cy="1169894"/>
          </a:xfrm>
          <a:prstGeom prst="flowChartMultidocumen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STIX, NIEM, EDXL, Others</a:t>
            </a:r>
          </a:p>
        </p:txBody>
      </p:sp>
      <p:sp>
        <p:nvSpPr>
          <p:cNvPr id="15" name="Flowchart: Document 14"/>
          <p:cNvSpPr/>
          <p:nvPr/>
        </p:nvSpPr>
        <p:spPr>
          <a:xfrm>
            <a:off x="5133190" y="4645021"/>
            <a:ext cx="1828800" cy="703659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Transformations</a:t>
            </a:r>
          </a:p>
        </p:txBody>
      </p:sp>
      <p:sp>
        <p:nvSpPr>
          <p:cNvPr id="16" name="Arrow: Right 15"/>
          <p:cNvSpPr/>
          <p:nvPr/>
        </p:nvSpPr>
        <p:spPr>
          <a:xfrm>
            <a:off x="3517861" y="3848281"/>
            <a:ext cx="1371600" cy="3810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5280" y="5547953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Products and services implementing the standards provide the capacities for information sharing, federation and analytics based on mappings to data-focused technologies</a:t>
            </a:r>
          </a:p>
        </p:txBody>
      </p:sp>
    </p:spTree>
    <p:extLst>
      <p:ext uri="{BB962C8B-B14F-4D97-AF65-F5344CB8AC3E}">
        <p14:creationId xmlns:p14="http://schemas.microsoft.com/office/powerpoint/2010/main" val="317333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Concepts of Risk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2010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Common Risk Concepts 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Get Risky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1752600"/>
            <a:ext cx="2857500" cy="2609850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251755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2010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66800"/>
            <a:ext cx="8876692" cy="4495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493" y="5729972"/>
            <a:ext cx="9009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take-away: Risk is not the “bad thing” but an assessment of the likelihood and impact of bad things </a:t>
            </a:r>
            <a:r>
              <a:rPr lang="en-US" i="1" dirty="0"/>
              <a:t>as it relates to a stakeholder </a:t>
            </a:r>
            <a:r>
              <a:rPr lang="en-US" dirty="0"/>
              <a:t>– the “risk owner”.</a:t>
            </a:r>
          </a:p>
        </p:txBody>
      </p:sp>
    </p:spTree>
    <p:extLst>
      <p:ext uri="{BB962C8B-B14F-4D97-AF65-F5344CB8AC3E}">
        <p14:creationId xmlns:p14="http://schemas.microsoft.com/office/powerpoint/2010/main" val="2577295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5690</TotalTime>
  <Words>1710</Words>
  <Application>Microsoft Office PowerPoint</Application>
  <PresentationFormat>On-screen Show (4:3)</PresentationFormat>
  <Paragraphs>321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Calibri</vt:lpstr>
      <vt:lpstr>Corbel</vt:lpstr>
      <vt:lpstr>Arial</vt:lpstr>
      <vt:lpstr>Mylar</vt:lpstr>
      <vt:lpstr>Risky Business</vt:lpstr>
      <vt:lpstr>Foundations</vt:lpstr>
      <vt:lpstr>Focus</vt:lpstr>
      <vt:lpstr>Shift in Information Sharing, Integration and Federation Approach</vt:lpstr>
      <vt:lpstr>Source of Concepts</vt:lpstr>
      <vt:lpstr>Conceptual Model Inputs</vt:lpstr>
      <vt:lpstr>Models to Capabilities</vt:lpstr>
      <vt:lpstr>Lets Get Risky</vt:lpstr>
      <vt:lpstr>Definitions</vt:lpstr>
      <vt:lpstr>Fundamental Relationships</vt:lpstr>
      <vt:lpstr>Supporting Relationships</vt:lpstr>
      <vt:lpstr>Take Away</vt:lpstr>
      <vt:lpstr>Risk Treatment Strategies </vt:lpstr>
      <vt:lpstr>Risk Mitigation and Countermeasures</vt:lpstr>
      <vt:lpstr>Vulnerabilities</vt:lpstr>
      <vt:lpstr>Indicators – of any situation</vt:lpstr>
      <vt:lpstr>Is “Risk” Domain Specific?</vt:lpstr>
      <vt:lpstr>What are “Kinds of Risk”?</vt:lpstr>
      <vt:lpstr>Example specialization of Vulnerabilities</vt:lpstr>
      <vt:lpstr>Categories also provide domain insight</vt:lpstr>
      <vt:lpstr>Impact Categories</vt:lpstr>
      <vt:lpstr>Source of danger categories</vt:lpstr>
      <vt:lpstr>Failure Categories</vt:lpstr>
      <vt:lpstr>Threat/Risk Packages</vt:lpstr>
      <vt:lpstr>Generic Concept Library Packages</vt:lpstr>
      <vt:lpstr>Example package - Objectives</vt:lpstr>
      <vt:lpstr>Proposed Approach</vt:lpstr>
      <vt:lpstr>ConceptLibraries.org</vt:lpstr>
      <vt:lpstr>Discussion</vt:lpstr>
    </vt:vector>
  </TitlesOfParts>
  <Company>Model Driven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Risky Business</dc:title>
  <dc:creator>Cory Casanave</dc:creator>
  <cp:lastModifiedBy>Cory Casanave</cp:lastModifiedBy>
  <cp:revision>390</cp:revision>
  <dcterms:created xsi:type="dcterms:W3CDTF">2014-12-22T21:21:42Z</dcterms:created>
  <dcterms:modified xsi:type="dcterms:W3CDTF">2020-04-30T19:39:00Z</dcterms:modified>
</cp:coreProperties>
</file>