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72" r:id="rId4"/>
    <p:sldId id="286" r:id="rId5"/>
    <p:sldId id="282" r:id="rId6"/>
    <p:sldId id="283" r:id="rId7"/>
    <p:sldId id="284" r:id="rId8"/>
    <p:sldId id="285" r:id="rId9"/>
    <p:sldId id="257" r:id="rId10"/>
    <p:sldId id="258" r:id="rId11"/>
    <p:sldId id="259" r:id="rId12"/>
    <p:sldId id="261" r:id="rId13"/>
    <p:sldId id="262" r:id="rId14"/>
    <p:sldId id="263" r:id="rId15"/>
    <p:sldId id="264" r:id="rId16"/>
    <p:sldId id="265" r:id="rId17"/>
    <p:sldId id="266" r:id="rId18"/>
    <p:sldId id="267" r:id="rId19"/>
    <p:sldId id="268" r:id="rId20"/>
    <p:sldId id="269" r:id="rId21"/>
    <p:sldId id="270" r:id="rId22"/>
    <p:sldId id="28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35" autoAdjust="0"/>
    <p:restoredTop sz="94660"/>
  </p:normalViewPr>
  <p:slideViewPr>
    <p:cSldViewPr snapToGrid="0">
      <p:cViewPr varScale="1">
        <p:scale>
          <a:sx n="72" d="100"/>
          <a:sy n="72" d="100"/>
        </p:scale>
        <p:origin x="91" y="120"/>
      </p:cViewPr>
      <p:guideLst/>
    </p:cSldViewPr>
  </p:slideViewPr>
  <p:notesTextViewPr>
    <p:cViewPr>
      <p:scale>
        <a:sx n="1" d="1"/>
        <a:sy n="1" d="1"/>
      </p:scale>
      <p:origin x="0" y="0"/>
    </p:cViewPr>
  </p:notesTextViewPr>
  <p:sorterViewPr>
    <p:cViewPr>
      <p:scale>
        <a:sx n="100" d="100"/>
        <a:sy n="100" d="100"/>
      </p:scale>
      <p:origin x="0" y="-549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9/27/2017</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9/27/2017</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whatis.techtarget.com/definition/security-event-security-incident" TargetMode="External"/><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ModelDriven/ThreatRis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584" y="20280"/>
            <a:ext cx="8676222" cy="2462223"/>
          </a:xfrm>
        </p:spPr>
        <p:txBody>
          <a:bodyPr/>
          <a:lstStyle/>
          <a:p>
            <a:r>
              <a:rPr lang="en-US" dirty="0"/>
              <a:t>Threat and Risk Information Sharing and Federation</a:t>
            </a:r>
          </a:p>
        </p:txBody>
      </p:sp>
      <p:sp>
        <p:nvSpPr>
          <p:cNvPr id="3" name="Subtitle 2"/>
          <p:cNvSpPr>
            <a:spLocks noGrp="1"/>
          </p:cNvSpPr>
          <p:nvPr>
            <p:ph type="subTitle" idx="1"/>
          </p:nvPr>
        </p:nvSpPr>
        <p:spPr>
          <a:xfrm>
            <a:off x="1676584" y="2612851"/>
            <a:ext cx="8676222" cy="1905000"/>
          </a:xfrm>
        </p:spPr>
        <p:txBody>
          <a:bodyPr/>
          <a:lstStyle/>
          <a:p>
            <a:r>
              <a:rPr lang="en-US" dirty="0"/>
              <a:t>Building Capabilities Based on the Evolving Standard</a:t>
            </a:r>
          </a:p>
          <a:p>
            <a:endParaRPr lang="en-US" dirty="0"/>
          </a:p>
          <a:p>
            <a:r>
              <a:rPr lang="en-US" dirty="0"/>
              <a:t>Cory Casanave</a:t>
            </a:r>
          </a:p>
          <a:p>
            <a:r>
              <a:rPr lang="en-US" dirty="0"/>
              <a:t>Model Driven Solutions</a:t>
            </a:r>
          </a:p>
        </p:txBody>
      </p:sp>
      <p:sp>
        <p:nvSpPr>
          <p:cNvPr id="4" name="Rectangle 3">
            <a:extLst>
              <a:ext uri="{FF2B5EF4-FFF2-40B4-BE49-F238E27FC236}">
                <a16:creationId xmlns:a16="http://schemas.microsoft.com/office/drawing/2014/main" id="{5C9C4FC0-C74E-4E2D-908A-D235C59A5D37}"/>
              </a:ext>
            </a:extLst>
          </p:cNvPr>
          <p:cNvSpPr/>
          <p:nvPr/>
        </p:nvSpPr>
        <p:spPr>
          <a:xfrm>
            <a:off x="-1" y="4648200"/>
            <a:ext cx="12192001" cy="22097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Users\Cory-c\Documents\Company\MDSSVN\Marketing\Graphics\OMG\OMG - 150 dpi.tif">
            <a:extLst>
              <a:ext uri="{FF2B5EF4-FFF2-40B4-BE49-F238E27FC236}">
                <a16:creationId xmlns:a16="http://schemas.microsoft.com/office/drawing/2014/main" id="{EA398346-1AEF-4727-BE9A-D243238886C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782" y="5281125"/>
            <a:ext cx="2527299" cy="113404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Cory-c\Documents\Company\MDSSVN\Marketing\Graphics\Model Driven Solutions\ModelDrivenSolutionsVerticle Logo.jpg">
            <a:extLst>
              <a:ext uri="{FF2B5EF4-FFF2-40B4-BE49-F238E27FC236}">
                <a16:creationId xmlns:a16="http://schemas.microsoft.com/office/drawing/2014/main" id="{1F8A548E-F3AA-4139-BAC0-99AA1EB828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8106" y="4900314"/>
            <a:ext cx="3264408" cy="1514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133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the Threat/Risk standard provides</a:t>
            </a:r>
          </a:p>
        </p:txBody>
      </p:sp>
      <p:sp>
        <p:nvSpPr>
          <p:cNvPr id="3" name="Content Placeholder 2"/>
          <p:cNvSpPr>
            <a:spLocks noGrp="1"/>
          </p:cNvSpPr>
          <p:nvPr>
            <p:ph idx="1"/>
          </p:nvPr>
        </p:nvSpPr>
        <p:spPr/>
        <p:txBody>
          <a:bodyPr/>
          <a:lstStyle/>
          <a:p>
            <a:r>
              <a:rPr lang="en-US" dirty="0"/>
              <a:t>The threat / risk standard provides a “Conceptual Model” that defines the concepts, ontology and vocabulary of the threat and risk domain</a:t>
            </a:r>
          </a:p>
          <a:p>
            <a:r>
              <a:rPr lang="en-US" dirty="0"/>
              <a:t>The concepts include both Cyber and Physical threats and risks as well as the context of those threats and risks to out citizens, enterprises and systems.</a:t>
            </a:r>
          </a:p>
          <a:p>
            <a:r>
              <a:rPr lang="en-US" dirty="0"/>
              <a:t>It also provides a “mapping” of those concepts to “STIX” and “NIEM Core”. Other mappings may be added.</a:t>
            </a:r>
          </a:p>
          <a:p>
            <a:r>
              <a:rPr lang="en-US" dirty="0"/>
              <a:t>Data in these and other mapped data formats can then be combined (federated) or translated to both “connect the dots” and communicate the results.</a:t>
            </a:r>
          </a:p>
          <a:p>
            <a:endParaRPr lang="en-US" dirty="0"/>
          </a:p>
        </p:txBody>
      </p:sp>
    </p:spTree>
    <p:extLst>
      <p:ext uri="{BB962C8B-B14F-4D97-AF65-F5344CB8AC3E}">
        <p14:creationId xmlns:p14="http://schemas.microsoft.com/office/powerpoint/2010/main" val="2446434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Capabilities that leverage the standard</a:t>
            </a:r>
          </a:p>
        </p:txBody>
      </p:sp>
      <p:sp>
        <p:nvSpPr>
          <p:cNvPr id="3" name="Content Placeholder 2"/>
          <p:cNvSpPr>
            <a:spLocks noGrp="1"/>
          </p:cNvSpPr>
          <p:nvPr>
            <p:ph idx="1"/>
          </p:nvPr>
        </p:nvSpPr>
        <p:spPr/>
        <p:txBody>
          <a:bodyPr>
            <a:normAutofit fontScale="85000" lnSpcReduction="10000"/>
          </a:bodyPr>
          <a:lstStyle/>
          <a:p>
            <a:r>
              <a:rPr lang="en-US" dirty="0"/>
              <a:t>A standard specifies how to do something, it is not a System, Process, Product or Service.</a:t>
            </a:r>
          </a:p>
          <a:p>
            <a:r>
              <a:rPr lang="en-US" dirty="0"/>
              <a:t>Such Systems, Processes, Products or Services provide the </a:t>
            </a:r>
            <a:r>
              <a:rPr lang="en-US" u="sng" dirty="0"/>
              <a:t>capabilities</a:t>
            </a:r>
            <a:r>
              <a:rPr lang="en-US" dirty="0"/>
              <a:t> that help organizations improve their situational awareness to combat or mediate the impact of terrorism, cyber crime, natural disasters, or other threats. </a:t>
            </a:r>
          </a:p>
          <a:p>
            <a:r>
              <a:rPr lang="en-US" dirty="0"/>
              <a:t>The following presents potential Threat &amp; Risk use cases and capabilities that could leverage the standard. Each of these potential capabilities would require additional investment.</a:t>
            </a:r>
          </a:p>
          <a:p>
            <a:r>
              <a:rPr lang="en-US" dirty="0"/>
              <a:t>Most of these capabilities could be “horizontal” in nature, benefitting multiple organizations. Specific projects could be horizontal or specific to a partner’s mission need.</a:t>
            </a:r>
          </a:p>
          <a:p>
            <a:r>
              <a:rPr lang="en-US" dirty="0"/>
              <a:t>Note that the use cases and capabilities expressed here are only examples, there are thousands of potential applications of the fundamental ability to connect and federate.</a:t>
            </a:r>
          </a:p>
        </p:txBody>
      </p:sp>
    </p:spTree>
    <p:extLst>
      <p:ext uri="{BB962C8B-B14F-4D97-AF65-F5344CB8AC3E}">
        <p14:creationId xmlns:p14="http://schemas.microsoft.com/office/powerpoint/2010/main" val="3858478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219200"/>
          </a:xfrm>
        </p:spPr>
        <p:txBody>
          <a:bodyPr/>
          <a:lstStyle/>
          <a:p>
            <a:r>
              <a:rPr lang="en-US" dirty="0"/>
              <a:t>Example use cases</a:t>
            </a:r>
          </a:p>
        </p:txBody>
      </p:sp>
      <p:sp>
        <p:nvSpPr>
          <p:cNvPr id="3" name="Content Placeholder 2"/>
          <p:cNvSpPr>
            <a:spLocks noGrp="1"/>
          </p:cNvSpPr>
          <p:nvPr>
            <p:ph sz="quarter" idx="1"/>
          </p:nvPr>
        </p:nvSpPr>
        <p:spPr/>
        <p:txBody>
          <a:bodyPr>
            <a:noAutofit/>
          </a:bodyPr>
          <a:lstStyle/>
          <a:p>
            <a:r>
              <a:rPr lang="en-US" sz="1400" dirty="0"/>
              <a:t>Protection of critical infrastructure through information sharing and analytics. Specific use cases for the electric grid (Duke Energy)</a:t>
            </a:r>
          </a:p>
          <a:p>
            <a:r>
              <a:rPr lang="en-US" sz="1400" dirty="0"/>
              <a:t>Large company understanding and acting on its threat/risk landscape</a:t>
            </a:r>
          </a:p>
          <a:p>
            <a:r>
              <a:rPr lang="en-US" sz="1400" dirty="0"/>
              <a:t>Fusion center “connecting the dots” by federating multiple data sources</a:t>
            </a:r>
          </a:p>
          <a:p>
            <a:r>
              <a:rPr lang="en-US" sz="1400" dirty="0"/>
              <a:t>California Governor’s Office of Emergency Services fusing </a:t>
            </a:r>
            <a:r>
              <a:rPr lang="en-US" sz="1400" dirty="0" err="1"/>
              <a:t>BioWatch</a:t>
            </a:r>
            <a:r>
              <a:rPr lang="en-US" sz="1400" dirty="0"/>
              <a:t> and other data for better decision making</a:t>
            </a:r>
          </a:p>
          <a:p>
            <a:r>
              <a:rPr lang="en-US" sz="1400" dirty="0"/>
              <a:t>Integration of STIX (Cyber) data with physical threats and risks for all-hazards</a:t>
            </a:r>
          </a:p>
          <a:p>
            <a:r>
              <a:rPr lang="en-US" sz="1400" dirty="0"/>
              <a:t>Retail Sector Point of Sales Attack</a:t>
            </a:r>
          </a:p>
          <a:p>
            <a:r>
              <a:rPr lang="en-US" sz="1400" dirty="0"/>
              <a:t>Securing the supply chain for Air Force avionics</a:t>
            </a:r>
          </a:p>
          <a:p>
            <a:r>
              <a:rPr lang="en-US" sz="1400" dirty="0"/>
              <a:t>Physical attack on Transformer Yields Cyber and Kinetic Effects</a:t>
            </a:r>
          </a:p>
          <a:p>
            <a:r>
              <a:rPr lang="en-US" sz="1400" dirty="0"/>
              <a:t>Threat to electronic healthcare records</a:t>
            </a:r>
          </a:p>
          <a:p>
            <a:r>
              <a:rPr lang="en-US" sz="1400" dirty="0"/>
              <a:t>DoD Information Sharing Portal</a:t>
            </a:r>
          </a:p>
          <a:p>
            <a:r>
              <a:rPr lang="en-US" sz="1400" dirty="0"/>
              <a:t>Federating information for evaluating the trust of individuals and organizations</a:t>
            </a:r>
          </a:p>
          <a:p>
            <a:r>
              <a:rPr lang="en-US" sz="1400" dirty="0"/>
              <a:t>Victim information compromise</a:t>
            </a:r>
          </a:p>
          <a:p>
            <a:r>
              <a:rPr lang="en-US" sz="1400" dirty="0"/>
              <a:t>Theft of laptop exposes credentials resulting in loss of confidential information</a:t>
            </a:r>
          </a:p>
          <a:p>
            <a:r>
              <a:rPr lang="en-US" sz="1400" dirty="0"/>
              <a:t>State Cybercrime Investigation</a:t>
            </a:r>
          </a:p>
          <a:p>
            <a:r>
              <a:rPr lang="en-US" sz="1400" dirty="0"/>
              <a:t>Aligning risk models along the dependencies between systems</a:t>
            </a:r>
          </a:p>
          <a:p>
            <a:endParaRPr lang="en-US" sz="1400" dirty="0"/>
          </a:p>
          <a:p>
            <a:endParaRPr lang="en-US" sz="1400" dirty="0"/>
          </a:p>
          <a:p>
            <a:endParaRPr lang="en-US" sz="1400" dirty="0"/>
          </a:p>
        </p:txBody>
      </p:sp>
    </p:spTree>
    <p:extLst>
      <p:ext uri="{BB962C8B-B14F-4D97-AF65-F5344CB8AC3E}">
        <p14:creationId xmlns:p14="http://schemas.microsoft.com/office/powerpoint/2010/main" val="2692038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Capability: Federation &amp; Analytics Engine</a:t>
            </a:r>
          </a:p>
        </p:txBody>
      </p:sp>
      <p:sp>
        <p:nvSpPr>
          <p:cNvPr id="3" name="Content Placeholder 2"/>
          <p:cNvSpPr>
            <a:spLocks noGrp="1"/>
          </p:cNvSpPr>
          <p:nvPr>
            <p:ph idx="1"/>
          </p:nvPr>
        </p:nvSpPr>
        <p:spPr/>
        <p:txBody>
          <a:bodyPr>
            <a:normAutofit fontScale="92500"/>
          </a:bodyPr>
          <a:lstStyle/>
          <a:p>
            <a:r>
              <a:rPr lang="en-US" dirty="0"/>
              <a:t>Mission need: Combine information from multiple information sources, organizations and technologies to “connect the dots” with advanced analytics.</a:t>
            </a:r>
          </a:p>
          <a:p>
            <a:r>
              <a:rPr lang="en-US" dirty="0"/>
              <a:t>Capability: Federation engine uses technical adapters to ingest data sources. This data is mapped to a common format based on the threat/risk model. Multiple analytics tools consume this information to “connect the dots” and assist human analysts.</a:t>
            </a:r>
          </a:p>
          <a:p>
            <a:r>
              <a:rPr lang="en-US" dirty="0"/>
              <a:t>What is required: Technologies exist to get the data. Semantic rule-based technologies would be leveraged to translate multiple incoming formats to a common one, based on the shared vocabulary. Existing analytics and visualization tools would provide the “front end” capability for analysts.</a:t>
            </a:r>
          </a:p>
          <a:p>
            <a:endParaRPr lang="en-US" dirty="0"/>
          </a:p>
        </p:txBody>
      </p:sp>
    </p:spTree>
    <p:extLst>
      <p:ext uri="{BB962C8B-B14F-4D97-AF65-F5344CB8AC3E}">
        <p14:creationId xmlns:p14="http://schemas.microsoft.com/office/powerpoint/2010/main" val="707450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Information Sharing and Analysis Organizations (ISAOs) Integration</a:t>
            </a:r>
          </a:p>
        </p:txBody>
      </p:sp>
      <p:sp>
        <p:nvSpPr>
          <p:cNvPr id="3" name="Content Placeholder 2"/>
          <p:cNvSpPr>
            <a:spLocks noGrp="1"/>
          </p:cNvSpPr>
          <p:nvPr>
            <p:ph idx="1"/>
          </p:nvPr>
        </p:nvSpPr>
        <p:spPr/>
        <p:txBody>
          <a:bodyPr/>
          <a:lstStyle/>
          <a:p>
            <a:r>
              <a:rPr lang="en-US" dirty="0"/>
              <a:t>Problem: There are multiple ISAO organization, each focused on a particular kind of problem or domain. There is currently no way to federate and analyze the information across all the ISAOS. </a:t>
            </a:r>
          </a:p>
          <a:p>
            <a:r>
              <a:rPr lang="en-US" dirty="0"/>
              <a:t>Capability: An “Federation &amp; Analytics Engine” capability could enable an ISAO for federating the information of other ISAOs and for assisting the communications between them.</a:t>
            </a:r>
          </a:p>
        </p:txBody>
      </p:sp>
    </p:spTree>
    <p:extLst>
      <p:ext uri="{BB962C8B-B14F-4D97-AF65-F5344CB8AC3E}">
        <p14:creationId xmlns:p14="http://schemas.microsoft.com/office/powerpoint/2010/main" val="1084283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Trust and Clearance Information</a:t>
            </a:r>
          </a:p>
        </p:txBody>
      </p:sp>
      <p:sp>
        <p:nvSpPr>
          <p:cNvPr id="3" name="Content Placeholder 2"/>
          <p:cNvSpPr>
            <a:spLocks noGrp="1"/>
          </p:cNvSpPr>
          <p:nvPr>
            <p:ph idx="1"/>
          </p:nvPr>
        </p:nvSpPr>
        <p:spPr/>
        <p:txBody>
          <a:bodyPr/>
          <a:lstStyle/>
          <a:p>
            <a:r>
              <a:rPr lang="en-US" dirty="0"/>
              <a:t>Problem: Evaluating the trustworthiness of individuals for entry, citizenship or access to sensitive information requires access to and evaluating the connections between diverse information sources.</a:t>
            </a:r>
          </a:p>
          <a:p>
            <a:r>
              <a:rPr lang="en-US" dirty="0"/>
              <a:t>Capability: An “Federation &amp; Analytics Engine” capability could enable an organization, such as DSS, to have a composite view of public, personal and governmental information on individuals as well as the organizations they are in contact with and the activates they have participated in.</a:t>
            </a:r>
          </a:p>
        </p:txBody>
      </p:sp>
    </p:spTree>
    <p:extLst>
      <p:ext uri="{BB962C8B-B14F-4D97-AF65-F5344CB8AC3E}">
        <p14:creationId xmlns:p14="http://schemas.microsoft.com/office/powerpoint/2010/main" val="2328515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Cyber Threat Analytics</a:t>
            </a:r>
          </a:p>
        </p:txBody>
      </p:sp>
      <p:sp>
        <p:nvSpPr>
          <p:cNvPr id="3" name="Content Placeholder 2"/>
          <p:cNvSpPr>
            <a:spLocks noGrp="1"/>
          </p:cNvSpPr>
          <p:nvPr>
            <p:ph idx="1"/>
          </p:nvPr>
        </p:nvSpPr>
        <p:spPr/>
        <p:txBody>
          <a:bodyPr/>
          <a:lstStyle/>
          <a:p>
            <a:r>
              <a:rPr lang="en-US" dirty="0"/>
              <a:t>Problem: Evaluation of Cyber Threats goes beyond technical network and application intrusion to include social, political, geographic and physical factors.</a:t>
            </a:r>
          </a:p>
          <a:p>
            <a:r>
              <a:rPr lang="en-US" dirty="0"/>
              <a:t>Capability: An “Federation &amp; Analytics Engine” capability could enable technology based Cyber Intrusion information to be combined with public, private and commercial information on people, organizations and activities to better detect and mediate cyber threats.</a:t>
            </a:r>
          </a:p>
          <a:p>
            <a:endParaRPr lang="en-US" dirty="0"/>
          </a:p>
        </p:txBody>
      </p:sp>
    </p:spTree>
    <p:extLst>
      <p:ext uri="{BB962C8B-B14F-4D97-AF65-F5344CB8AC3E}">
        <p14:creationId xmlns:p14="http://schemas.microsoft.com/office/powerpoint/2010/main" val="2813569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Capability: Threat and Risk “Data Lake”</a:t>
            </a:r>
          </a:p>
        </p:txBody>
      </p:sp>
      <p:sp>
        <p:nvSpPr>
          <p:cNvPr id="3" name="Content Placeholder 2"/>
          <p:cNvSpPr>
            <a:spLocks noGrp="1"/>
          </p:cNvSpPr>
          <p:nvPr>
            <p:ph idx="1"/>
          </p:nvPr>
        </p:nvSpPr>
        <p:spPr>
          <a:xfrm>
            <a:off x="1141413" y="2666999"/>
            <a:ext cx="9905998" cy="3838904"/>
          </a:xfrm>
        </p:spPr>
        <p:txBody>
          <a:bodyPr>
            <a:normAutofit/>
          </a:bodyPr>
          <a:lstStyle/>
          <a:p>
            <a:r>
              <a:rPr lang="en-US" sz="1800" dirty="0"/>
              <a:t>Mission Need: Multiple organizations have information that is a “piece of the puzzle” and is best combined and shared as a trusted community. However, the information has no consistency or common vocabulary.</a:t>
            </a:r>
          </a:p>
          <a:p>
            <a:r>
              <a:rPr lang="en-US" sz="1800" dirty="0"/>
              <a:t>Capability: The threat and risk conceptual model is the basis for the schema of a flexible information repository managed by a trusted partner. Member organizations populate the repository in their own data formats, these are then mapped to the data lake based on threat/risk mappings. </a:t>
            </a:r>
          </a:p>
          <a:p>
            <a:r>
              <a:rPr lang="en-US" sz="1800" dirty="0"/>
              <a:t>What is required: A flexible “graph database” and query would be the technical foundation of the repository, populated based on mapping rules. Any number of frameworks can provide for the raw data mapping. OMG </a:t>
            </a:r>
            <a:r>
              <a:rPr lang="en-US" sz="1800" dirty="0">
                <a:effectLst/>
              </a:rPr>
              <a:t>Information Exchange Framework (</a:t>
            </a:r>
            <a:r>
              <a:rPr lang="en-US" sz="1800" i="1" dirty="0">
                <a:effectLst/>
              </a:rPr>
              <a:t>IEF</a:t>
            </a:r>
            <a:r>
              <a:rPr lang="en-US" sz="1800" dirty="0">
                <a:effectLst/>
              </a:rPr>
              <a:t>)</a:t>
            </a:r>
            <a:r>
              <a:rPr lang="en-US" sz="1800" dirty="0"/>
              <a:t>is utilized to provide the subset of that information that each party is entitled to have access to.</a:t>
            </a:r>
          </a:p>
          <a:p>
            <a:endParaRPr lang="en-US" sz="1800" dirty="0"/>
          </a:p>
          <a:p>
            <a:endParaRPr lang="en-US" sz="1800" dirty="0"/>
          </a:p>
        </p:txBody>
      </p:sp>
    </p:spTree>
    <p:extLst>
      <p:ext uri="{BB962C8B-B14F-4D97-AF65-F5344CB8AC3E}">
        <p14:creationId xmlns:p14="http://schemas.microsoft.com/office/powerpoint/2010/main" val="2390453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Cyber Intrusions</a:t>
            </a:r>
          </a:p>
        </p:txBody>
      </p:sp>
      <p:sp>
        <p:nvSpPr>
          <p:cNvPr id="3" name="Content Placeholder 2"/>
          <p:cNvSpPr>
            <a:spLocks noGrp="1"/>
          </p:cNvSpPr>
          <p:nvPr>
            <p:ph idx="1"/>
          </p:nvPr>
        </p:nvSpPr>
        <p:spPr/>
        <p:txBody>
          <a:bodyPr/>
          <a:lstStyle/>
          <a:p>
            <a:r>
              <a:rPr lang="en-US" dirty="0"/>
              <a:t>Problem: Individual organizations are capturing information on cyber intrusions – their sources and targets. Multiple products capture analyze these intrusions. However, intrusions across federal and state governments are not considered together.</a:t>
            </a:r>
          </a:p>
          <a:p>
            <a:r>
              <a:rPr lang="en-US" dirty="0"/>
              <a:t>Capability: A Cyber-intrusion data lake would allow for the federation of intrusion information and for multiple tools to analyze that information, across multiple organizations. Information sensitive to a particular organization would not be visible to unauthorized partners.</a:t>
            </a:r>
          </a:p>
        </p:txBody>
      </p:sp>
    </p:spTree>
    <p:extLst>
      <p:ext uri="{BB962C8B-B14F-4D97-AF65-F5344CB8AC3E}">
        <p14:creationId xmlns:p14="http://schemas.microsoft.com/office/powerpoint/2010/main" val="844184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Emergency Response Facilities</a:t>
            </a:r>
          </a:p>
        </p:txBody>
      </p:sp>
      <p:sp>
        <p:nvSpPr>
          <p:cNvPr id="3" name="Content Placeholder 2"/>
          <p:cNvSpPr>
            <a:spLocks noGrp="1"/>
          </p:cNvSpPr>
          <p:nvPr>
            <p:ph idx="1"/>
          </p:nvPr>
        </p:nvSpPr>
        <p:spPr/>
        <p:txBody>
          <a:bodyPr/>
          <a:lstStyle/>
          <a:p>
            <a:r>
              <a:rPr lang="en-US" dirty="0"/>
              <a:t>Problem: In the case of a natural or man-made disaster facilities capable of addressing individuals medical, housing, security and nutrition needs may need to be located and accessed quickly and with minimal ability to coordinate.</a:t>
            </a:r>
          </a:p>
          <a:p>
            <a:r>
              <a:rPr lang="en-US" dirty="0"/>
              <a:t>Capability: A data lake of facilities capable of assisting individuals in needs as well as their capacities and status would allow multiple first responder organizations to better optimize the available resources and address critical needs quickly.</a:t>
            </a:r>
          </a:p>
        </p:txBody>
      </p:sp>
    </p:spTree>
    <p:extLst>
      <p:ext uri="{BB962C8B-B14F-4D97-AF65-F5344CB8AC3E}">
        <p14:creationId xmlns:p14="http://schemas.microsoft.com/office/powerpoint/2010/main" val="1857251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7029450" y="1651632"/>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a:solidFill>
                  <a:schemeClr val="bg1"/>
                </a:solidFill>
              </a:rPr>
              <a:t>IOT &amp; </a:t>
            </a:r>
          </a:p>
          <a:p>
            <a:pPr algn="ctr"/>
            <a:r>
              <a:rPr lang="en-US" sz="1600" dirty="0">
                <a:solidFill>
                  <a:schemeClr val="bg1"/>
                </a:solidFill>
              </a:rPr>
              <a:t>Critical Infrastructure</a:t>
            </a:r>
          </a:p>
        </p:txBody>
      </p:sp>
      <p:sp>
        <p:nvSpPr>
          <p:cNvPr id="14" name="Rounded Rectangle 13"/>
          <p:cNvSpPr/>
          <p:nvPr/>
        </p:nvSpPr>
        <p:spPr>
          <a:xfrm>
            <a:off x="5261243" y="1651632"/>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a:solidFill>
                  <a:schemeClr val="bg1"/>
                </a:solidFill>
              </a:rPr>
              <a:t>Terrorism</a:t>
            </a:r>
          </a:p>
        </p:txBody>
      </p:sp>
      <p:sp>
        <p:nvSpPr>
          <p:cNvPr id="15" name="Rounded Rectangle 14"/>
          <p:cNvSpPr/>
          <p:nvPr/>
        </p:nvSpPr>
        <p:spPr>
          <a:xfrm>
            <a:off x="3443873" y="1651632"/>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a:solidFill>
                  <a:schemeClr val="bg1"/>
                </a:solidFill>
              </a:rPr>
              <a:t>Crime</a:t>
            </a:r>
          </a:p>
        </p:txBody>
      </p:sp>
      <p:sp>
        <p:nvSpPr>
          <p:cNvPr id="16" name="Rounded Rectangle 15"/>
          <p:cNvSpPr/>
          <p:nvPr/>
        </p:nvSpPr>
        <p:spPr>
          <a:xfrm>
            <a:off x="1626503" y="1651632"/>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a:solidFill>
                  <a:schemeClr val="bg1"/>
                </a:solidFill>
              </a:rPr>
              <a:t>Cyber</a:t>
            </a:r>
          </a:p>
        </p:txBody>
      </p:sp>
      <p:sp>
        <p:nvSpPr>
          <p:cNvPr id="18" name="Rounded Rectangle 17"/>
          <p:cNvSpPr/>
          <p:nvPr/>
        </p:nvSpPr>
        <p:spPr>
          <a:xfrm>
            <a:off x="8855633"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a:solidFill>
                  <a:schemeClr val="bg1"/>
                </a:solidFill>
              </a:rPr>
              <a:t>Natural</a:t>
            </a:r>
          </a:p>
          <a:p>
            <a:pPr algn="ctr"/>
            <a:r>
              <a:rPr lang="en-US" sz="1600" dirty="0">
                <a:solidFill>
                  <a:schemeClr val="bg1"/>
                </a:solidFill>
              </a:rPr>
              <a:t>Disasters</a:t>
            </a:r>
          </a:p>
        </p:txBody>
      </p:sp>
      <p:sp>
        <p:nvSpPr>
          <p:cNvPr id="5" name="Rounded Rectangle 4"/>
          <p:cNvSpPr/>
          <p:nvPr/>
        </p:nvSpPr>
        <p:spPr>
          <a:xfrm>
            <a:off x="1592580" y="2583180"/>
            <a:ext cx="8949690" cy="2674620"/>
          </a:xfrm>
          <a:prstGeom prst="roundRect">
            <a:avLst/>
          </a:prstGeom>
          <a:gradFill>
            <a:gsLst>
              <a:gs pos="0">
                <a:schemeClr val="accent1">
                  <a:tint val="100000"/>
                  <a:shade val="100000"/>
                  <a:satMod val="130000"/>
                  <a:alpha val="64000"/>
                </a:schemeClr>
              </a:gs>
              <a:gs pos="100000">
                <a:schemeClr val="accent1">
                  <a:tint val="50000"/>
                  <a:shade val="100000"/>
                  <a:satMod val="350000"/>
                </a:schemeClr>
              </a:gs>
            </a:gsLst>
          </a:gra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en-US" dirty="0"/>
              <a:t>Integrating Framework for Threats and Risks</a:t>
            </a:r>
          </a:p>
        </p:txBody>
      </p:sp>
      <p:sp>
        <p:nvSpPr>
          <p:cNvPr id="4" name="Title 3"/>
          <p:cNvSpPr>
            <a:spLocks noGrp="1"/>
          </p:cNvSpPr>
          <p:nvPr>
            <p:ph type="title"/>
          </p:nvPr>
        </p:nvSpPr>
        <p:spPr>
          <a:xfrm>
            <a:off x="1154645" y="0"/>
            <a:ext cx="9905998" cy="1754372"/>
          </a:xfrm>
        </p:spPr>
        <p:txBody>
          <a:bodyPr>
            <a:normAutofit/>
          </a:bodyPr>
          <a:lstStyle/>
          <a:p>
            <a:r>
              <a:rPr lang="en-US" dirty="0"/>
              <a:t>What we need is an integrating framework </a:t>
            </a:r>
            <a:r>
              <a:rPr lang="en-US" dirty="0">
                <a:solidFill>
                  <a:srgbClr val="FF0000"/>
                </a:solidFill>
              </a:rPr>
              <a:t>that supports automated data mapping</a:t>
            </a:r>
          </a:p>
        </p:txBody>
      </p:sp>
      <p:sp>
        <p:nvSpPr>
          <p:cNvPr id="2" name="Flowchart: Document 1"/>
          <p:cNvSpPr/>
          <p:nvPr/>
        </p:nvSpPr>
        <p:spPr>
          <a:xfrm>
            <a:off x="188976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Sharing &amp; Analytics</a:t>
            </a:r>
          </a:p>
        </p:txBody>
      </p:sp>
      <p:sp>
        <p:nvSpPr>
          <p:cNvPr id="10" name="Flowchart: Document 9"/>
          <p:cNvSpPr/>
          <p:nvPr/>
        </p:nvSpPr>
        <p:spPr>
          <a:xfrm>
            <a:off x="370713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Sharing &amp; Analytics</a:t>
            </a:r>
          </a:p>
        </p:txBody>
      </p:sp>
      <p:sp>
        <p:nvSpPr>
          <p:cNvPr id="11" name="Flowchart: Document 10"/>
          <p:cNvSpPr/>
          <p:nvPr/>
        </p:nvSpPr>
        <p:spPr>
          <a:xfrm>
            <a:off x="552450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Sharing &amp; Analytics</a:t>
            </a:r>
          </a:p>
        </p:txBody>
      </p:sp>
      <p:sp>
        <p:nvSpPr>
          <p:cNvPr id="12" name="Flowchart: Document 11"/>
          <p:cNvSpPr/>
          <p:nvPr/>
        </p:nvSpPr>
        <p:spPr>
          <a:xfrm>
            <a:off x="730377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Sharing &amp; Analytics</a:t>
            </a:r>
          </a:p>
        </p:txBody>
      </p:sp>
      <p:sp>
        <p:nvSpPr>
          <p:cNvPr id="19" name="Flowchart: Document 18"/>
          <p:cNvSpPr/>
          <p:nvPr/>
        </p:nvSpPr>
        <p:spPr>
          <a:xfrm>
            <a:off x="919353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Sharing &amp; Analytics</a:t>
            </a:r>
          </a:p>
        </p:txBody>
      </p:sp>
      <p:sp>
        <p:nvSpPr>
          <p:cNvPr id="7" name="TextBox 6"/>
          <p:cNvSpPr txBox="1"/>
          <p:nvPr/>
        </p:nvSpPr>
        <p:spPr>
          <a:xfrm>
            <a:off x="2251248" y="5435420"/>
            <a:ext cx="9004388" cy="369332"/>
          </a:xfrm>
          <a:prstGeom prst="rect">
            <a:avLst/>
          </a:prstGeom>
          <a:noFill/>
        </p:spPr>
        <p:txBody>
          <a:bodyPr wrap="none" rtlCol="0">
            <a:spAutoFit/>
          </a:bodyPr>
          <a:lstStyle/>
          <a:p>
            <a:r>
              <a:rPr lang="en-US" dirty="0">
                <a:solidFill>
                  <a:srgbClr val="FF0000"/>
                </a:solidFill>
              </a:rPr>
              <a:t>An integrating framework that helps us deal with all aspects of a risk or incident</a:t>
            </a:r>
          </a:p>
        </p:txBody>
      </p:sp>
      <p:sp>
        <p:nvSpPr>
          <p:cNvPr id="3" name="TextBox 2"/>
          <p:cNvSpPr txBox="1"/>
          <p:nvPr/>
        </p:nvSpPr>
        <p:spPr>
          <a:xfrm>
            <a:off x="2415328" y="5804752"/>
            <a:ext cx="8645315" cy="369332"/>
          </a:xfrm>
          <a:prstGeom prst="rect">
            <a:avLst/>
          </a:prstGeom>
          <a:noFill/>
        </p:spPr>
        <p:txBody>
          <a:bodyPr wrap="none" rtlCol="0">
            <a:spAutoFit/>
          </a:bodyPr>
          <a:lstStyle/>
          <a:p>
            <a:r>
              <a:rPr lang="en-US" dirty="0">
                <a:solidFill>
                  <a:srgbClr val="FF0000"/>
                </a:solidFill>
              </a:rPr>
              <a:t>A federation of risk and threat information sharing and analytics capabilities</a:t>
            </a:r>
          </a:p>
        </p:txBody>
      </p:sp>
      <p:sp>
        <p:nvSpPr>
          <p:cNvPr id="8" name="Slide Number Placeholder 7"/>
          <p:cNvSpPr>
            <a:spLocks noGrp="1"/>
          </p:cNvSpPr>
          <p:nvPr>
            <p:ph type="sldNum" sz="quarter" idx="15"/>
          </p:nvPr>
        </p:nvSpPr>
        <p:spPr/>
        <p:txBody>
          <a:bodyPr/>
          <a:lstStyle/>
          <a:p>
            <a:fld id="{C5349D12-3EF0-44B0-8484-0F10BE0E01DA}" type="slidenum">
              <a:rPr lang="en-US" smtClean="0"/>
              <a:t>2</a:t>
            </a:fld>
            <a:endParaRPr lang="en-US"/>
          </a:p>
        </p:txBody>
      </p:sp>
    </p:spTree>
    <p:extLst>
      <p:ext uri="{BB962C8B-B14F-4D97-AF65-F5344CB8AC3E}">
        <p14:creationId xmlns:p14="http://schemas.microsoft.com/office/powerpoint/2010/main" val="109596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Capability: Threat Information Translation</a:t>
            </a:r>
          </a:p>
        </p:txBody>
      </p:sp>
      <p:sp>
        <p:nvSpPr>
          <p:cNvPr id="3" name="Content Placeholder 2"/>
          <p:cNvSpPr>
            <a:spLocks noGrp="1"/>
          </p:cNvSpPr>
          <p:nvPr>
            <p:ph idx="1"/>
          </p:nvPr>
        </p:nvSpPr>
        <p:spPr/>
        <p:txBody>
          <a:bodyPr/>
          <a:lstStyle/>
          <a:p>
            <a:r>
              <a:rPr lang="en-US" dirty="0"/>
              <a:t>Mission Need: Information system programmed for a specific information format may need to produce or consumer information in another format.</a:t>
            </a:r>
          </a:p>
          <a:p>
            <a:r>
              <a:rPr lang="en-US" dirty="0"/>
              <a:t>Capability: An information translator based on the threat/risk model is able to receive a message in one format and translate that information to another format and vocabulary.</a:t>
            </a:r>
          </a:p>
          <a:p>
            <a:r>
              <a:rPr lang="en-US" dirty="0"/>
              <a:t>What is needed: The translation engine capability would utilize existing messaging infrastructures and add the capability to map the data based on conceptual models and existing data schema.</a:t>
            </a:r>
          </a:p>
        </p:txBody>
      </p:sp>
    </p:spTree>
    <p:extLst>
      <p:ext uri="{BB962C8B-B14F-4D97-AF65-F5344CB8AC3E}">
        <p14:creationId xmlns:p14="http://schemas.microsoft.com/office/powerpoint/2010/main" val="817683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STIX to NIEM Translation</a:t>
            </a:r>
          </a:p>
        </p:txBody>
      </p:sp>
      <p:sp>
        <p:nvSpPr>
          <p:cNvPr id="3" name="Content Placeholder 2"/>
          <p:cNvSpPr>
            <a:spLocks noGrp="1"/>
          </p:cNvSpPr>
          <p:nvPr>
            <p:ph idx="1"/>
          </p:nvPr>
        </p:nvSpPr>
        <p:spPr/>
        <p:txBody>
          <a:bodyPr>
            <a:normAutofit fontScale="92500" lnSpcReduction="20000"/>
          </a:bodyPr>
          <a:lstStyle/>
          <a:p>
            <a:r>
              <a:rPr lang="en-US" dirty="0"/>
              <a:t>Problem: Detailed cyber threat information is communicated via “STIX” and a subset of this information may be relevant for law enforcement. However, the STIXC information is more complex than law enforcement would need and not in a form they can receive it.</a:t>
            </a:r>
          </a:p>
          <a:p>
            <a:r>
              <a:rPr lang="en-US" dirty="0"/>
              <a:t>Capability: An information translator would receive STIX information from a variety of sources, filter that information for applicability, and produce NIEM “Suspicious Activity Reports” (SAR) for cyber events that require action.</a:t>
            </a:r>
          </a:p>
          <a:p>
            <a:r>
              <a:rPr lang="en-US" dirty="0"/>
              <a:t>What is required: The NIEM mapping to the conceptual model would be augmented with the SAR schema. The runtime capability would use user-defined filtering rules to map the incoming STIX data to a SAR. This would result in a SAR report for applicable cyber events.</a:t>
            </a:r>
          </a:p>
          <a:p>
            <a:endParaRPr lang="en-US" dirty="0"/>
          </a:p>
        </p:txBody>
      </p:sp>
    </p:spTree>
    <p:extLst>
      <p:ext uri="{BB962C8B-B14F-4D97-AF65-F5344CB8AC3E}">
        <p14:creationId xmlns:p14="http://schemas.microsoft.com/office/powerpoint/2010/main" val="3729185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545C8-AEBA-4D4C-9DFF-3500DE911B7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CE3F704-B29E-46E4-8CC9-E1803F62C19B}"/>
              </a:ext>
            </a:extLst>
          </p:cNvPr>
          <p:cNvSpPr>
            <a:spLocks noGrp="1"/>
          </p:cNvSpPr>
          <p:nvPr>
            <p:ph idx="1"/>
          </p:nvPr>
        </p:nvSpPr>
        <p:spPr/>
        <p:txBody>
          <a:bodyPr/>
          <a:lstStyle/>
          <a:p>
            <a:r>
              <a:rPr lang="en-US" dirty="0"/>
              <a:t>The threat/risk conceptual model is the foundation for capabilities to share, integrate and analyze threats and risks across Cyber, Cyber/Physical and other domains.</a:t>
            </a:r>
          </a:p>
          <a:p>
            <a:r>
              <a:rPr lang="en-US" dirty="0"/>
              <a:t>If you have or need such information, get involved. Review / Prototype, Extend!</a:t>
            </a:r>
          </a:p>
          <a:p>
            <a:r>
              <a:rPr lang="en-US" dirty="0"/>
              <a:t>Join us!</a:t>
            </a:r>
          </a:p>
          <a:p>
            <a:pPr lvl="1"/>
            <a:r>
              <a:rPr lang="en-US" dirty="0"/>
              <a:t>Contact: cory-c@modeldriven.com</a:t>
            </a:r>
          </a:p>
        </p:txBody>
      </p:sp>
    </p:spTree>
    <p:extLst>
      <p:ext uri="{BB962C8B-B14F-4D97-AF65-F5344CB8AC3E}">
        <p14:creationId xmlns:p14="http://schemas.microsoft.com/office/powerpoint/2010/main" val="3435769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dirty="0"/>
              <a:t>Sept 2017</a:t>
            </a:r>
          </a:p>
        </p:txBody>
      </p:sp>
      <p:sp>
        <p:nvSpPr>
          <p:cNvPr id="4" name="Slide Number Placeholder 3"/>
          <p:cNvSpPr>
            <a:spLocks noGrp="1"/>
          </p:cNvSpPr>
          <p:nvPr>
            <p:ph type="sldNum" sz="quarter" idx="11"/>
          </p:nvPr>
        </p:nvSpPr>
        <p:spPr/>
        <p:txBody>
          <a:bodyPr/>
          <a:lstStyle/>
          <a:p>
            <a:fld id="{C5349D12-3EF0-44B0-8484-0F10BE0E01DA}" type="slidenum">
              <a:rPr lang="en-US" smtClean="0"/>
              <a:t>3</a:t>
            </a:fld>
            <a:endParaRPr lang="en-US"/>
          </a:p>
        </p:txBody>
      </p:sp>
      <p:sp>
        <p:nvSpPr>
          <p:cNvPr id="5" name="Footer Placeholder 4"/>
          <p:cNvSpPr>
            <a:spLocks noGrp="1"/>
          </p:cNvSpPr>
          <p:nvPr>
            <p:ph type="ftr" sz="quarter" idx="12"/>
          </p:nvPr>
        </p:nvSpPr>
        <p:spPr/>
        <p:txBody>
          <a:bodyPr/>
          <a:lstStyle/>
          <a:p>
            <a:r>
              <a:rPr lang="en-US" dirty="0"/>
              <a:t>OMG Operational Threat &amp; Risk </a:t>
            </a:r>
          </a:p>
        </p:txBody>
      </p:sp>
      <p:sp>
        <p:nvSpPr>
          <p:cNvPr id="7" name="Title 6"/>
          <p:cNvSpPr>
            <a:spLocks noGrp="1"/>
          </p:cNvSpPr>
          <p:nvPr>
            <p:ph type="title"/>
          </p:nvPr>
        </p:nvSpPr>
        <p:spPr>
          <a:xfrm>
            <a:off x="1905000" y="152400"/>
            <a:ext cx="7680960" cy="1019473"/>
          </a:xfrm>
        </p:spPr>
        <p:txBody>
          <a:bodyPr>
            <a:normAutofit fontScale="90000"/>
          </a:bodyPr>
          <a:lstStyle/>
          <a:p>
            <a:r>
              <a:rPr lang="en-US" dirty="0"/>
              <a:t>Situational awareness across cyber/physical threats and risks</a:t>
            </a:r>
          </a:p>
        </p:txBody>
      </p:sp>
      <p:sp>
        <p:nvSpPr>
          <p:cNvPr id="8" name="Rectangle: Rounded Corners 7"/>
          <p:cNvSpPr/>
          <p:nvPr/>
        </p:nvSpPr>
        <p:spPr>
          <a:xfrm>
            <a:off x="1031358" y="2209800"/>
            <a:ext cx="5853861" cy="2819400"/>
          </a:xfrm>
          <a:prstGeom prst="roundRect">
            <a:avLst/>
          </a:prstGeom>
          <a:solidFill>
            <a:srgbClr val="00B050">
              <a:alpha val="7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u="sng" dirty="0"/>
              <a:t>System Analysis </a:t>
            </a:r>
          </a:p>
          <a:p>
            <a:r>
              <a:rPr lang="en-US" b="1" u="sng" dirty="0"/>
              <a:t>(Design Time)</a:t>
            </a:r>
          </a:p>
          <a:p>
            <a:r>
              <a:rPr lang="en-US" dirty="0"/>
              <a:t>Architecture</a:t>
            </a:r>
          </a:p>
          <a:p>
            <a:r>
              <a:rPr lang="en-US" dirty="0"/>
              <a:t>Design</a:t>
            </a:r>
          </a:p>
          <a:p>
            <a:r>
              <a:rPr lang="en-US" dirty="0"/>
              <a:t>Assurance</a:t>
            </a:r>
          </a:p>
          <a:p>
            <a:r>
              <a:rPr lang="en-US" dirty="0"/>
              <a:t>System Focus</a:t>
            </a:r>
          </a:p>
          <a:p>
            <a:endParaRPr lang="en-US" dirty="0"/>
          </a:p>
          <a:p>
            <a:endParaRPr lang="en-US" dirty="0"/>
          </a:p>
        </p:txBody>
      </p:sp>
      <p:sp>
        <p:nvSpPr>
          <p:cNvPr id="9" name="Rectangle: Rounded Corners 8"/>
          <p:cNvSpPr/>
          <p:nvPr/>
        </p:nvSpPr>
        <p:spPr>
          <a:xfrm>
            <a:off x="4829174" y="2209800"/>
            <a:ext cx="6335012" cy="2819400"/>
          </a:xfrm>
          <a:prstGeom prst="roundRect">
            <a:avLst/>
          </a:prstGeom>
          <a:solidFill>
            <a:srgbClr val="FF0000">
              <a:alpha val="4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u="sng" dirty="0"/>
              <a:t>Situational Awareness </a:t>
            </a:r>
          </a:p>
          <a:p>
            <a:pPr algn="r"/>
            <a:r>
              <a:rPr lang="en-US" b="1" u="sng" dirty="0"/>
              <a:t>(Real Time)</a:t>
            </a:r>
          </a:p>
          <a:p>
            <a:pPr algn="r"/>
            <a:r>
              <a:rPr lang="en-US" dirty="0"/>
              <a:t>Threat information sharing</a:t>
            </a:r>
          </a:p>
          <a:p>
            <a:pPr algn="r"/>
            <a:r>
              <a:rPr lang="en-US" dirty="0"/>
              <a:t>Threat information federation</a:t>
            </a:r>
          </a:p>
          <a:p>
            <a:pPr algn="r"/>
            <a:r>
              <a:rPr lang="en-US" dirty="0"/>
              <a:t>Real-time analytics</a:t>
            </a:r>
          </a:p>
          <a:p>
            <a:pPr algn="r"/>
            <a:r>
              <a:rPr lang="en-US" dirty="0"/>
              <a:t>Information focus</a:t>
            </a:r>
          </a:p>
          <a:p>
            <a:pPr algn="r"/>
            <a:endParaRPr lang="en-US" dirty="0"/>
          </a:p>
          <a:p>
            <a:pPr algn="r"/>
            <a:endParaRPr lang="en-US" dirty="0"/>
          </a:p>
        </p:txBody>
      </p:sp>
      <p:sp>
        <p:nvSpPr>
          <p:cNvPr id="10" name="TextBox 9"/>
          <p:cNvSpPr txBox="1"/>
          <p:nvPr/>
        </p:nvSpPr>
        <p:spPr>
          <a:xfrm>
            <a:off x="4829175" y="2728140"/>
            <a:ext cx="2056044"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FF00"/>
                </a:solidFill>
              </a:rPr>
              <a:t>Externally visible subsystems </a:t>
            </a:r>
          </a:p>
          <a:p>
            <a:pPr marL="285750" indent="-285750">
              <a:buFont typeface="Arial" panose="020B0604020202020204" pitchFamily="34" charset="0"/>
              <a:buChar char="•"/>
            </a:pPr>
            <a:r>
              <a:rPr lang="en-US" dirty="0">
                <a:solidFill>
                  <a:srgbClr val="FFFF00"/>
                </a:solidFill>
              </a:rPr>
              <a:t>Vulnerabilities</a:t>
            </a:r>
          </a:p>
          <a:p>
            <a:pPr marL="285750" indent="-285750">
              <a:buFont typeface="Arial" panose="020B0604020202020204" pitchFamily="34" charset="0"/>
              <a:buChar char="•"/>
            </a:pPr>
            <a:r>
              <a:rPr lang="en-US" dirty="0">
                <a:solidFill>
                  <a:srgbClr val="FFFF00"/>
                </a:solidFill>
              </a:rPr>
              <a:t>Attack Vectors</a:t>
            </a:r>
          </a:p>
        </p:txBody>
      </p:sp>
      <p:sp>
        <p:nvSpPr>
          <p:cNvPr id="14" name="Rectangle 13"/>
          <p:cNvSpPr/>
          <p:nvPr/>
        </p:nvSpPr>
        <p:spPr>
          <a:xfrm>
            <a:off x="4809683" y="1171873"/>
            <a:ext cx="2249335"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Cyber</a:t>
            </a:r>
          </a:p>
        </p:txBody>
      </p:sp>
      <p:sp>
        <p:nvSpPr>
          <p:cNvPr id="15" name="Rectangle 14"/>
          <p:cNvSpPr/>
          <p:nvPr/>
        </p:nvSpPr>
        <p:spPr>
          <a:xfrm>
            <a:off x="4595534" y="5143797"/>
            <a:ext cx="2929008"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Physical</a:t>
            </a:r>
          </a:p>
        </p:txBody>
      </p:sp>
      <p:sp>
        <p:nvSpPr>
          <p:cNvPr id="2" name="TextBox 1"/>
          <p:cNvSpPr txBox="1"/>
          <p:nvPr/>
        </p:nvSpPr>
        <p:spPr>
          <a:xfrm>
            <a:off x="2609851" y="4223053"/>
            <a:ext cx="1905000" cy="646331"/>
          </a:xfrm>
          <a:prstGeom prst="rect">
            <a:avLst/>
          </a:prstGeom>
          <a:noFill/>
        </p:spPr>
        <p:txBody>
          <a:bodyPr wrap="square" rtlCol="0">
            <a:spAutoFit/>
          </a:bodyPr>
          <a:lstStyle/>
          <a:p>
            <a:r>
              <a:rPr lang="en-US" dirty="0"/>
              <a:t>Integrations: UML, UAF, Etc.</a:t>
            </a:r>
          </a:p>
        </p:txBody>
      </p:sp>
      <p:sp>
        <p:nvSpPr>
          <p:cNvPr id="6" name="TextBox 5"/>
          <p:cNvSpPr txBox="1"/>
          <p:nvPr/>
        </p:nvSpPr>
        <p:spPr>
          <a:xfrm>
            <a:off x="7045237" y="4205468"/>
            <a:ext cx="3241593" cy="584775"/>
          </a:xfrm>
          <a:prstGeom prst="rect">
            <a:avLst/>
          </a:prstGeom>
          <a:noFill/>
        </p:spPr>
        <p:txBody>
          <a:bodyPr wrap="none" rtlCol="0">
            <a:spAutoFit/>
          </a:bodyPr>
          <a:lstStyle/>
          <a:p>
            <a:r>
              <a:rPr lang="en-US" sz="1600" dirty="0"/>
              <a:t>Integrations: </a:t>
            </a:r>
          </a:p>
          <a:p>
            <a:r>
              <a:rPr lang="en-US" sz="1600" dirty="0"/>
              <a:t>NIEM, STIX, EDXL, OGC, SEI, Etc.</a:t>
            </a:r>
          </a:p>
        </p:txBody>
      </p:sp>
    </p:spTree>
    <p:extLst>
      <p:ext uri="{BB962C8B-B14F-4D97-AF65-F5344CB8AC3E}">
        <p14:creationId xmlns:p14="http://schemas.microsoft.com/office/powerpoint/2010/main" val="354788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D55D2D-07A4-4B5A-8E9B-34AA83507855}"/>
              </a:ext>
            </a:extLst>
          </p:cNvPr>
          <p:cNvSpPr>
            <a:spLocks noGrp="1"/>
          </p:cNvSpPr>
          <p:nvPr>
            <p:ph type="ctrTitle"/>
          </p:nvPr>
        </p:nvSpPr>
        <p:spPr/>
        <p:txBody>
          <a:bodyPr/>
          <a:lstStyle/>
          <a:p>
            <a:r>
              <a:rPr lang="en-US" dirty="0"/>
              <a:t>Using Concepts to Share, Federate and Integrate Information</a:t>
            </a:r>
          </a:p>
        </p:txBody>
      </p:sp>
      <p:sp>
        <p:nvSpPr>
          <p:cNvPr id="4" name="Subtitle 3">
            <a:extLst>
              <a:ext uri="{FF2B5EF4-FFF2-40B4-BE49-F238E27FC236}">
                <a16:creationId xmlns:a16="http://schemas.microsoft.com/office/drawing/2014/main" id="{1929F376-ACED-4E21-984A-A1E0523ED039}"/>
              </a:ext>
            </a:extLst>
          </p:cNvPr>
          <p:cNvSpPr>
            <a:spLocks noGrp="1"/>
          </p:cNvSpPr>
          <p:nvPr>
            <p:ph type="subTitle" idx="1"/>
          </p:nvPr>
        </p:nvSpPr>
        <p:spPr/>
        <p:txBody>
          <a:bodyPr/>
          <a:lstStyle/>
          <a:p>
            <a:endParaRPr lang="en-US" dirty="0"/>
          </a:p>
          <a:p>
            <a:r>
              <a:rPr lang="en-US" dirty="0"/>
              <a:t>Is a threat actor “data”?</a:t>
            </a:r>
          </a:p>
        </p:txBody>
      </p:sp>
    </p:spTree>
    <p:extLst>
      <p:ext uri="{BB962C8B-B14F-4D97-AF65-F5344CB8AC3E}">
        <p14:creationId xmlns:p14="http://schemas.microsoft.com/office/powerpoint/2010/main" val="1083070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dirty="0"/>
              <a:t>March 2017</a:t>
            </a:r>
          </a:p>
        </p:txBody>
      </p:sp>
      <p:sp>
        <p:nvSpPr>
          <p:cNvPr id="8" name="Slide Number Placeholder 7"/>
          <p:cNvSpPr>
            <a:spLocks noGrp="1"/>
          </p:cNvSpPr>
          <p:nvPr>
            <p:ph type="sldNum" sz="quarter" idx="11"/>
          </p:nvPr>
        </p:nvSpPr>
        <p:spPr/>
        <p:txBody>
          <a:bodyPr/>
          <a:lstStyle/>
          <a:p>
            <a:fld id="{987D7693-E132-40A2-A808-4CF056E677D9}" type="slidenum">
              <a:rPr lang="en-US" smtClean="0"/>
              <a:t>5</a:t>
            </a:fld>
            <a:endParaRPr lang="en-US" dirty="0"/>
          </a:p>
        </p:txBody>
      </p:sp>
      <p:sp>
        <p:nvSpPr>
          <p:cNvPr id="9" name="Footer Placeholder 8"/>
          <p:cNvSpPr>
            <a:spLocks noGrp="1"/>
          </p:cNvSpPr>
          <p:nvPr>
            <p:ph type="ftr" sz="quarter" idx="12"/>
          </p:nvPr>
        </p:nvSpPr>
        <p:spPr/>
        <p:txBody>
          <a:bodyPr>
            <a:normAutofit/>
          </a:bodyPr>
          <a:lstStyle/>
          <a:p>
            <a:r>
              <a:rPr lang="en-US" dirty="0"/>
              <a:t>EDW</a:t>
            </a:r>
          </a:p>
        </p:txBody>
      </p:sp>
      <p:sp>
        <p:nvSpPr>
          <p:cNvPr id="10" name="Title 9"/>
          <p:cNvSpPr>
            <a:spLocks noGrp="1"/>
          </p:cNvSpPr>
          <p:nvPr>
            <p:ph type="title"/>
          </p:nvPr>
        </p:nvSpPr>
        <p:spPr/>
        <p:txBody>
          <a:bodyPr/>
          <a:lstStyle/>
          <a:p>
            <a:r>
              <a:rPr lang="en-US" dirty="0"/>
              <a:t>What is a threat actor?</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438" y="2000250"/>
            <a:ext cx="2143125" cy="2857500"/>
          </a:xfrm>
          <a:prstGeom prst="rect">
            <a:avLst/>
          </a:prstGeom>
        </p:spPr>
      </p:pic>
      <p:sp>
        <p:nvSpPr>
          <p:cNvPr id="12" name="Right Arrow 11"/>
          <p:cNvSpPr/>
          <p:nvPr/>
        </p:nvSpPr>
        <p:spPr>
          <a:xfrm>
            <a:off x="2152649" y="2438400"/>
            <a:ext cx="2362200" cy="2286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Threat</a:t>
            </a:r>
          </a:p>
          <a:p>
            <a:pPr algn="ctr"/>
            <a:r>
              <a:rPr lang="en-US" dirty="0"/>
              <a:t>Actor?</a:t>
            </a:r>
          </a:p>
        </p:txBody>
      </p:sp>
      <p:sp>
        <p:nvSpPr>
          <p:cNvPr id="2" name="TextBox 1"/>
          <p:cNvSpPr txBox="1"/>
          <p:nvPr/>
        </p:nvSpPr>
        <p:spPr>
          <a:xfrm>
            <a:off x="7858626" y="1720841"/>
            <a:ext cx="2362200" cy="3693319"/>
          </a:xfrm>
          <a:prstGeom prst="rect">
            <a:avLst/>
          </a:prstGeom>
          <a:noFill/>
        </p:spPr>
        <p:txBody>
          <a:bodyPr wrap="square" rtlCol="0">
            <a:spAutoFit/>
          </a:bodyPr>
          <a:lstStyle/>
          <a:p>
            <a:r>
              <a:rPr lang="en-US" u="sng" dirty="0"/>
              <a:t>Dictionary</a:t>
            </a:r>
          </a:p>
          <a:p>
            <a:r>
              <a:rPr lang="en-US" dirty="0"/>
              <a:t>A threat actor, also called a malicious actor, is an entity that is partially or wholly responsible for an </a:t>
            </a:r>
            <a:r>
              <a:rPr lang="en-US" dirty="0">
                <a:hlinkClick r:id="rId3"/>
              </a:rPr>
              <a:t>incident</a:t>
            </a:r>
            <a:r>
              <a:rPr lang="en-US" dirty="0"/>
              <a:t> that impacts – or has the potential to impact -- an organization's security. </a:t>
            </a:r>
          </a:p>
          <a:p>
            <a:endParaRPr lang="en-US" dirty="0"/>
          </a:p>
        </p:txBody>
      </p:sp>
      <p:sp>
        <p:nvSpPr>
          <p:cNvPr id="3" name="TextBox 2">
            <a:extLst>
              <a:ext uri="{FF2B5EF4-FFF2-40B4-BE49-F238E27FC236}">
                <a16:creationId xmlns:a16="http://schemas.microsoft.com/office/drawing/2014/main" id="{2910C9DB-FD25-492C-93B6-0B2E5F97DBB7}"/>
              </a:ext>
            </a:extLst>
          </p:cNvPr>
          <p:cNvSpPr txBox="1"/>
          <p:nvPr/>
        </p:nvSpPr>
        <p:spPr>
          <a:xfrm>
            <a:off x="2152649" y="5209222"/>
            <a:ext cx="6684963" cy="1477328"/>
          </a:xfrm>
          <a:prstGeom prst="rect">
            <a:avLst/>
          </a:prstGeom>
          <a:noFill/>
        </p:spPr>
        <p:txBody>
          <a:bodyPr wrap="square" rtlCol="0">
            <a:spAutoFit/>
          </a:bodyPr>
          <a:lstStyle/>
          <a:p>
            <a:r>
              <a:rPr lang="en-US" dirty="0"/>
              <a:t>A threat actor is not a schema, it is a real person or organization threatening to cause undesirable impacts.</a:t>
            </a:r>
          </a:p>
          <a:p>
            <a:endParaRPr lang="en-US" dirty="0"/>
          </a:p>
          <a:p>
            <a:r>
              <a:rPr lang="en-US" dirty="0"/>
              <a:t>We can use that concept to federate or translate between multiple schema and data sources.</a:t>
            </a:r>
          </a:p>
        </p:txBody>
      </p:sp>
    </p:spTree>
    <p:extLst>
      <p:ext uri="{BB962C8B-B14F-4D97-AF65-F5344CB8AC3E}">
        <p14:creationId xmlns:p14="http://schemas.microsoft.com/office/powerpoint/2010/main" val="310190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dirty="0"/>
              <a:t>March 2017</a:t>
            </a:r>
          </a:p>
        </p:txBody>
      </p:sp>
      <p:sp>
        <p:nvSpPr>
          <p:cNvPr id="4" name="Slide Number Placeholder 3"/>
          <p:cNvSpPr>
            <a:spLocks noGrp="1"/>
          </p:cNvSpPr>
          <p:nvPr>
            <p:ph type="sldNum" sz="quarter" idx="11"/>
          </p:nvPr>
        </p:nvSpPr>
        <p:spPr/>
        <p:txBody>
          <a:bodyPr/>
          <a:lstStyle/>
          <a:p>
            <a:fld id="{987D7693-E132-40A2-A808-4CF056E677D9}" type="slidenum">
              <a:rPr lang="en-US" smtClean="0"/>
              <a:t>6</a:t>
            </a:fld>
            <a:endParaRPr lang="en-US" dirty="0"/>
          </a:p>
        </p:txBody>
      </p:sp>
      <p:sp>
        <p:nvSpPr>
          <p:cNvPr id="5" name="Footer Placeholder 4"/>
          <p:cNvSpPr>
            <a:spLocks noGrp="1"/>
          </p:cNvSpPr>
          <p:nvPr>
            <p:ph type="ftr" sz="quarter" idx="12"/>
          </p:nvPr>
        </p:nvSpPr>
        <p:spPr/>
        <p:txBody>
          <a:bodyPr>
            <a:normAutofit/>
          </a:bodyPr>
          <a:lstStyle/>
          <a:p>
            <a:r>
              <a:rPr lang="en-US" dirty="0"/>
              <a:t>EDW</a:t>
            </a:r>
          </a:p>
        </p:txBody>
      </p:sp>
      <p:sp>
        <p:nvSpPr>
          <p:cNvPr id="7" name="Title 6"/>
          <p:cNvSpPr>
            <a:spLocks noGrp="1"/>
          </p:cNvSpPr>
          <p:nvPr>
            <p:ph type="title"/>
          </p:nvPr>
        </p:nvSpPr>
        <p:spPr>
          <a:xfrm>
            <a:off x="1141413" y="609600"/>
            <a:ext cx="9905998" cy="601980"/>
          </a:xfrm>
        </p:spPr>
        <p:txBody>
          <a:bodyPr/>
          <a:lstStyle/>
          <a:p>
            <a:r>
              <a:rPr lang="en-US" dirty="0"/>
              <a:t>Data represents concepts</a:t>
            </a:r>
          </a:p>
        </p:txBody>
      </p:sp>
      <p:pic>
        <p:nvPicPr>
          <p:cNvPr id="9" name="Picture 8"/>
          <p:cNvPicPr>
            <a:picLocks noChangeAspect="1"/>
          </p:cNvPicPr>
          <p:nvPr/>
        </p:nvPicPr>
        <p:blipFill>
          <a:blip r:embed="rId2"/>
          <a:stretch>
            <a:fillRect/>
          </a:stretch>
        </p:blipFill>
        <p:spPr>
          <a:xfrm>
            <a:off x="2286001" y="1424869"/>
            <a:ext cx="2438095" cy="5231746"/>
          </a:xfrm>
          <a:prstGeom prst="rect">
            <a:avLst/>
          </a:prstGeom>
        </p:spPr>
      </p:pic>
      <p:pic>
        <p:nvPicPr>
          <p:cNvPr id="10" name="Picture 9"/>
          <p:cNvPicPr>
            <a:picLocks noChangeAspect="1"/>
          </p:cNvPicPr>
          <p:nvPr/>
        </p:nvPicPr>
        <p:blipFill>
          <a:blip r:embed="rId3"/>
          <a:stretch>
            <a:fillRect/>
          </a:stretch>
        </p:blipFill>
        <p:spPr>
          <a:xfrm>
            <a:off x="6761324" y="2514601"/>
            <a:ext cx="3098413" cy="1866667"/>
          </a:xfrm>
          <a:prstGeom prst="rect">
            <a:avLst/>
          </a:prstGeom>
        </p:spPr>
      </p:pic>
      <p:sp>
        <p:nvSpPr>
          <p:cNvPr id="11" name="Right Arrow 10"/>
          <p:cNvSpPr/>
          <p:nvPr/>
        </p:nvSpPr>
        <p:spPr>
          <a:xfrm>
            <a:off x="4845437" y="2647833"/>
            <a:ext cx="1905000" cy="160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Represents</a:t>
            </a:r>
          </a:p>
        </p:txBody>
      </p:sp>
    </p:spTree>
    <p:extLst>
      <p:ext uri="{BB962C8B-B14F-4D97-AF65-F5344CB8AC3E}">
        <p14:creationId xmlns:p14="http://schemas.microsoft.com/office/powerpoint/2010/main" val="3465619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dirty="0"/>
              <a:t>March 2017</a:t>
            </a:r>
          </a:p>
        </p:txBody>
      </p:sp>
      <p:sp>
        <p:nvSpPr>
          <p:cNvPr id="4" name="Slide Number Placeholder 3"/>
          <p:cNvSpPr>
            <a:spLocks noGrp="1"/>
          </p:cNvSpPr>
          <p:nvPr>
            <p:ph type="sldNum" sz="quarter" idx="11"/>
          </p:nvPr>
        </p:nvSpPr>
        <p:spPr/>
        <p:txBody>
          <a:bodyPr/>
          <a:lstStyle/>
          <a:p>
            <a:fld id="{987D7693-E132-40A2-A808-4CF056E677D9}" type="slidenum">
              <a:rPr lang="en-US" smtClean="0"/>
              <a:t>7</a:t>
            </a:fld>
            <a:endParaRPr lang="en-US" dirty="0"/>
          </a:p>
        </p:txBody>
      </p:sp>
      <p:sp>
        <p:nvSpPr>
          <p:cNvPr id="5" name="Footer Placeholder 4"/>
          <p:cNvSpPr>
            <a:spLocks noGrp="1"/>
          </p:cNvSpPr>
          <p:nvPr>
            <p:ph type="ftr" sz="quarter" idx="12"/>
          </p:nvPr>
        </p:nvSpPr>
        <p:spPr/>
        <p:txBody>
          <a:bodyPr>
            <a:normAutofit/>
          </a:bodyPr>
          <a:lstStyle/>
          <a:p>
            <a:r>
              <a:rPr lang="en-US" dirty="0"/>
              <a:t>EDW</a:t>
            </a:r>
          </a:p>
        </p:txBody>
      </p:sp>
      <p:sp>
        <p:nvSpPr>
          <p:cNvPr id="7" name="Title 6"/>
          <p:cNvSpPr>
            <a:spLocks noGrp="1"/>
          </p:cNvSpPr>
          <p:nvPr>
            <p:ph type="title"/>
          </p:nvPr>
        </p:nvSpPr>
        <p:spPr/>
        <p:txBody>
          <a:bodyPr>
            <a:normAutofit/>
          </a:bodyPr>
          <a:lstStyle/>
          <a:p>
            <a:r>
              <a:rPr lang="en-US" dirty="0"/>
              <a:t>What is a threat actor? (SMIF Threat Model)</a:t>
            </a:r>
          </a:p>
        </p:txBody>
      </p:sp>
      <p:pic>
        <p:nvPicPr>
          <p:cNvPr id="9" name="Picture 8"/>
          <p:cNvPicPr>
            <a:picLocks noChangeAspect="1"/>
          </p:cNvPicPr>
          <p:nvPr/>
        </p:nvPicPr>
        <p:blipFill>
          <a:blip r:embed="rId2"/>
          <a:stretch>
            <a:fillRect/>
          </a:stretch>
        </p:blipFill>
        <p:spPr>
          <a:xfrm>
            <a:off x="1486477" y="1994080"/>
            <a:ext cx="9219047" cy="2869841"/>
          </a:xfrm>
          <a:prstGeom prst="rect">
            <a:avLst/>
          </a:prstGeom>
        </p:spPr>
      </p:pic>
    </p:spTree>
    <p:extLst>
      <p:ext uri="{BB962C8B-B14F-4D97-AF65-F5344CB8AC3E}">
        <p14:creationId xmlns:p14="http://schemas.microsoft.com/office/powerpoint/2010/main" val="706430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March 2017</a:t>
            </a:r>
          </a:p>
        </p:txBody>
      </p:sp>
      <p:sp>
        <p:nvSpPr>
          <p:cNvPr id="3" name="Slide Number Placeholder 2"/>
          <p:cNvSpPr>
            <a:spLocks noGrp="1"/>
          </p:cNvSpPr>
          <p:nvPr>
            <p:ph type="sldNum" sz="quarter" idx="11"/>
          </p:nvPr>
        </p:nvSpPr>
        <p:spPr/>
        <p:txBody>
          <a:bodyPr/>
          <a:lstStyle/>
          <a:p>
            <a:fld id="{987D7693-E132-40A2-A808-4CF056E677D9}" type="slidenum">
              <a:rPr lang="en-US" smtClean="0"/>
              <a:t>8</a:t>
            </a:fld>
            <a:endParaRPr lang="en-US" dirty="0"/>
          </a:p>
        </p:txBody>
      </p:sp>
      <p:sp>
        <p:nvSpPr>
          <p:cNvPr id="4" name="Footer Placeholder 3"/>
          <p:cNvSpPr>
            <a:spLocks noGrp="1"/>
          </p:cNvSpPr>
          <p:nvPr>
            <p:ph type="ftr" sz="quarter" idx="12"/>
          </p:nvPr>
        </p:nvSpPr>
        <p:spPr/>
        <p:txBody>
          <a:bodyPr>
            <a:normAutofit/>
          </a:bodyPr>
          <a:lstStyle/>
          <a:p>
            <a:r>
              <a:rPr lang="en-US" dirty="0"/>
              <a:t>EDW</a:t>
            </a:r>
          </a:p>
        </p:txBody>
      </p:sp>
      <p:sp>
        <p:nvSpPr>
          <p:cNvPr id="5" name="Title 4"/>
          <p:cNvSpPr>
            <a:spLocks noGrp="1"/>
          </p:cNvSpPr>
          <p:nvPr>
            <p:ph type="title"/>
          </p:nvPr>
        </p:nvSpPr>
        <p:spPr>
          <a:xfrm>
            <a:off x="1141412" y="333153"/>
            <a:ext cx="9905998" cy="1190847"/>
          </a:xfrm>
        </p:spPr>
        <p:txBody>
          <a:bodyPr>
            <a:normAutofit/>
          </a:bodyPr>
          <a:lstStyle/>
          <a:p>
            <a:r>
              <a:rPr lang="en-US" dirty="0"/>
              <a:t>Example of Mapping Pattern (UML Profile)</a:t>
            </a:r>
          </a:p>
        </p:txBody>
      </p:sp>
      <p:pic>
        <p:nvPicPr>
          <p:cNvPr id="8" name="Picture 7"/>
          <p:cNvPicPr>
            <a:picLocks noChangeAspect="1"/>
          </p:cNvPicPr>
          <p:nvPr/>
        </p:nvPicPr>
        <p:blipFill>
          <a:blip r:embed="rId2"/>
          <a:stretch>
            <a:fillRect/>
          </a:stretch>
        </p:blipFill>
        <p:spPr>
          <a:xfrm>
            <a:off x="669851" y="1297173"/>
            <a:ext cx="10469007" cy="5392306"/>
          </a:xfrm>
          <a:prstGeom prst="rect">
            <a:avLst/>
          </a:prstGeom>
        </p:spPr>
      </p:pic>
    </p:spTree>
    <p:extLst>
      <p:ext uri="{BB962C8B-B14F-4D97-AF65-F5344CB8AC3E}">
        <p14:creationId xmlns:p14="http://schemas.microsoft.com/office/powerpoint/2010/main" val="3248676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Draft Standard</a:t>
            </a:r>
          </a:p>
        </p:txBody>
      </p:sp>
      <p:sp>
        <p:nvSpPr>
          <p:cNvPr id="3" name="Content Placeholder 2"/>
          <p:cNvSpPr>
            <a:spLocks noGrp="1"/>
          </p:cNvSpPr>
          <p:nvPr>
            <p:ph idx="1"/>
          </p:nvPr>
        </p:nvSpPr>
        <p:spPr/>
        <p:txBody>
          <a:bodyPr/>
          <a:lstStyle/>
          <a:p>
            <a:r>
              <a:rPr lang="en-US" dirty="0"/>
              <a:t>A standards effort for Threat and Risk information sharing and federation is coming to conclusion</a:t>
            </a:r>
          </a:p>
          <a:p>
            <a:pPr lvl="1"/>
            <a:r>
              <a:rPr lang="en-US" dirty="0"/>
              <a:t>More information here: </a:t>
            </a:r>
            <a:r>
              <a:rPr lang="en-US" dirty="0">
                <a:hlinkClick r:id="rId2"/>
              </a:rPr>
              <a:t>https://github.com/ModelDriven/ThreatRisk/</a:t>
            </a:r>
            <a:endParaRPr lang="en-US" dirty="0"/>
          </a:p>
          <a:p>
            <a:r>
              <a:rPr lang="en-US" dirty="0"/>
              <a:t>However, a standard is not a capability. We present multiple options for mission critical capabilities leveraging this standard</a:t>
            </a:r>
          </a:p>
        </p:txBody>
      </p:sp>
    </p:spTree>
    <p:extLst>
      <p:ext uri="{BB962C8B-B14F-4D97-AF65-F5344CB8AC3E}">
        <p14:creationId xmlns:p14="http://schemas.microsoft.com/office/powerpoint/2010/main" val="2356218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173</TotalTime>
  <Words>1713</Words>
  <Application>Microsoft Office PowerPoint</Application>
  <PresentationFormat>Widescreen</PresentationFormat>
  <Paragraphs>141</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Century Gothic</vt:lpstr>
      <vt:lpstr>Mesh</vt:lpstr>
      <vt:lpstr>Threat and Risk Information Sharing and Federation</vt:lpstr>
      <vt:lpstr>What we need is an integrating framework that supports automated data mapping</vt:lpstr>
      <vt:lpstr>Situational awareness across cyber/physical threats and risks</vt:lpstr>
      <vt:lpstr>Using Concepts to Share, Federate and Integrate Information</vt:lpstr>
      <vt:lpstr>What is a threat actor?</vt:lpstr>
      <vt:lpstr>Data represents concepts</vt:lpstr>
      <vt:lpstr>What is a threat actor? (SMIF Threat Model)</vt:lpstr>
      <vt:lpstr>Example of Mapping Pattern (UML Profile)</vt:lpstr>
      <vt:lpstr>Draft Standard</vt:lpstr>
      <vt:lpstr>What the Threat/Risk standard provides</vt:lpstr>
      <vt:lpstr>Capabilities that leverage the standard</vt:lpstr>
      <vt:lpstr>Example use cases</vt:lpstr>
      <vt:lpstr>Capability: Federation &amp; Analytics Engine</vt:lpstr>
      <vt:lpstr>Use case: Information Sharing and Analysis Organizations (ISAOs) Integration</vt:lpstr>
      <vt:lpstr>Use Case: Trust and Clearance Information</vt:lpstr>
      <vt:lpstr>Use Case: Cyber Threat Analytics</vt:lpstr>
      <vt:lpstr>Capability: Threat and Risk “Data Lake”</vt:lpstr>
      <vt:lpstr>Use Case: Cyber Intrusions</vt:lpstr>
      <vt:lpstr>Use Case: Emergency Response Facilities</vt:lpstr>
      <vt:lpstr>Capability: Threat Information Translation</vt:lpstr>
      <vt:lpstr>Use Case: STIX to NIEM Translation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 and Risk Information Sharing and Federation</dc:title>
  <dc:creator>Cory Casanave</dc:creator>
  <cp:lastModifiedBy>Cory Casanave</cp:lastModifiedBy>
  <cp:revision>30</cp:revision>
  <dcterms:created xsi:type="dcterms:W3CDTF">2017-01-10T16:55:12Z</dcterms:created>
  <dcterms:modified xsi:type="dcterms:W3CDTF">2017-09-27T21:21:45Z</dcterms:modified>
</cp:coreProperties>
</file>