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73" r:id="rId2"/>
    <p:sldId id="348" r:id="rId3"/>
    <p:sldId id="349" r:id="rId4"/>
    <p:sldId id="476" r:id="rId5"/>
    <p:sldId id="376" r:id="rId6"/>
    <p:sldId id="380" r:id="rId7"/>
    <p:sldId id="370" r:id="rId8"/>
    <p:sldId id="378" r:id="rId9"/>
    <p:sldId id="477" r:id="rId10"/>
    <p:sldId id="379" r:id="rId11"/>
    <p:sldId id="389" r:id="rId12"/>
    <p:sldId id="381" r:id="rId13"/>
    <p:sldId id="382" r:id="rId14"/>
    <p:sldId id="390" r:id="rId15"/>
    <p:sldId id="391" r:id="rId16"/>
    <p:sldId id="385" r:id="rId17"/>
    <p:sldId id="271" r:id="rId18"/>
    <p:sldId id="474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  <p:cmAuthor id="6" name="Joseph L. Hellerstein" initials="JLH" lastIdx="2" clrIdx="5">
    <p:extLst>
      <p:ext uri="{19B8F6BF-5375-455C-9EA6-DF929625EA0E}">
        <p15:presenceInfo xmlns:p15="http://schemas.microsoft.com/office/powerpoint/2012/main" userId="S::jlheller@uw.edu::90443313-aea9-4b23-b27a-de2cf77d5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/>
    <p:restoredTop sz="86327"/>
  </p:normalViewPr>
  <p:slideViewPr>
    <p:cSldViewPr snapToGrid="0" snapToObjects="1">
      <p:cViewPr varScale="1">
        <p:scale>
          <a:sx n="110" d="100"/>
          <a:sy n="110" d="100"/>
        </p:scale>
        <p:origin x="22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10/31/22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10/31/22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common to have 50 or so parameters.</a:t>
            </a:r>
            <a:endParaRPr/>
          </a:p>
        </p:txBody>
      </p:sp>
      <p:sp>
        <p:nvSpPr>
          <p:cNvPr id="276" name="Google Shape;27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8593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14543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lot of notation. Needed to scale to a large number of factors and levels.</a:t>
            </a:r>
          </a:p>
          <a:p>
            <a:r>
              <a:rPr lang="en-US" dirty="0"/>
              <a:t>The number of subscripts is two times the number of factors not at their baseline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6568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1WD?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82650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isn’t there a 0% change in 2WD?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54122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9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6211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 = 10</a:t>
            </a:r>
          </a:p>
          <a:p>
            <a:r>
              <a:rPr lang="en-US" dirty="0"/>
              <a:t>-1: -5</a:t>
            </a:r>
          </a:p>
          <a:p>
            <a:r>
              <a:rPr lang="en-US" dirty="0"/>
              <a:t>1: 5</a:t>
            </a:r>
          </a:p>
          <a:p>
            <a:r>
              <a:rPr lang="en-US" dirty="0"/>
              <a:t>-1,-1: -2</a:t>
            </a:r>
          </a:p>
          <a:p>
            <a:r>
              <a:rPr lang="en-US" dirty="0"/>
              <a:t>-1,1 &amp; 1, -1: 0</a:t>
            </a:r>
          </a:p>
          <a:p>
            <a:r>
              <a:rPr lang="en-US" dirty="0"/>
              <a:t>1,1: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72734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2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5" Type="http://schemas.openxmlformats.org/officeDocument/2006/relationships/image" Target="../media/image92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Design of Experiments Overview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550533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r>
              <a:rPr lang="en-US" sz="2000" dirty="0"/>
              <a:t>November, 2022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2DD6-F134-3C4D-BFC2-0DB10B9B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 for Specifying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N-Way Design (</a:t>
                </a:r>
                <a:r>
                  <a:rPr lang="en-US" b="1" dirty="0" err="1"/>
                  <a:t>nWD</a:t>
                </a:r>
                <a:r>
                  <a:rPr lang="en-US" b="1" dirty="0"/>
                  <a:t>): number of factors varied in combination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dirty="0"/>
                  <a:t>Factors: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Levels: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Experiments</a:t>
                </a:r>
              </a:p>
              <a:p>
                <a:pPr lvl="1"/>
                <a:r>
                  <a:rPr lang="en-US" dirty="0"/>
                  <a:t>Baseline (0WD):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(baseline)</a:t>
                </a:r>
              </a:p>
              <a:p>
                <a:pPr lvl="1"/>
                <a:r>
                  <a:rPr lang="en-US" dirty="0"/>
                  <a:t>One way design (1WD):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Two way design (2WD):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Three way design (3WD):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8DCCEEA-CB19-8348-AF5E-6F1ED2B15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" y="1304543"/>
                <a:ext cx="9015984" cy="4572001"/>
              </a:xfrm>
              <a:blipFill>
                <a:blip r:embed="rId2"/>
                <a:stretch>
                  <a:fillRect l="-1125" t="-1108" b="-4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8481CC-81EA-EA44-967D-00C16216A2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70604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for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r>
              <a:rPr lang="en-US" dirty="0"/>
              <a:t> (Wolf):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4259739"/>
                  </p:ext>
                </p:extLst>
              </p:nvPr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A3F705-91C8-A747-AB14-010024459EB7}"/>
              </a:ext>
            </a:extLst>
          </p:cNvPr>
          <p:cNvSpPr txBox="1"/>
          <p:nvPr/>
        </p:nvSpPr>
        <p:spPr>
          <a:xfrm>
            <a:off x="3262983" y="2388933"/>
            <a:ext cx="192175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All parameters at </a:t>
            </a:r>
          </a:p>
          <a:p>
            <a:r>
              <a:rPr lang="en-US" dirty="0"/>
              <a:t>0 Pct </a:t>
            </a:r>
            <a:r>
              <a:rPr lang="en-US" dirty="0" err="1"/>
              <a:t>Chg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48571-D365-104C-BE5E-1A756D2EC5B1}"/>
              </a:ext>
            </a:extLst>
          </p:cNvPr>
          <p:cNvSpPr txBox="1"/>
          <p:nvPr/>
        </p:nvSpPr>
        <p:spPr>
          <a:xfrm>
            <a:off x="3162397" y="213842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4958EE-A431-5143-A132-7DB9806D09DB}"/>
              </a:ext>
            </a:extLst>
          </p:cNvPr>
          <p:cNvSpPr txBox="1"/>
          <p:nvPr/>
        </p:nvSpPr>
        <p:spPr>
          <a:xfrm>
            <a:off x="6270859" y="17525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1WD: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/>
        </p:nvGraphicFramePr>
        <p:xfrm>
          <a:off x="5589325" y="2448353"/>
          <a:ext cx="270967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836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1354836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6817608"/>
                  </p:ext>
                </p:extLst>
              </p:nvPr>
            </p:nvGraphicFramePr>
            <p:xfrm>
              <a:off x="2247592" y="3829892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6667" r="-185366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0093AF9-DC7F-4647-8152-D530B4A250AC}"/>
              </a:ext>
            </a:extLst>
          </p:cNvPr>
          <p:cNvSpPr txBox="1"/>
          <p:nvPr/>
        </p:nvSpPr>
        <p:spPr>
          <a:xfrm>
            <a:off x="6104124" y="211559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0WD +</a:t>
            </a:r>
          </a:p>
        </p:txBody>
      </p:sp>
    </p:spTree>
    <p:extLst>
      <p:ext uri="{BB962C8B-B14F-4D97-AF65-F5344CB8AC3E}">
        <p14:creationId xmlns:p14="http://schemas.microsoft.com/office/powerpoint/2010/main" val="39243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Experiments (Wolf):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801990"/>
              <a:ext cx="21762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7876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57839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28" t="-10345" r="-272340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E92D996B-A046-6341-AC42-9B7A23311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200371"/>
              </p:ext>
            </p:extLst>
          </p:nvPr>
        </p:nvGraphicFramePr>
        <p:xfrm>
          <a:off x="4410976" y="789447"/>
          <a:ext cx="4318249" cy="544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088">
                  <a:extLst>
                    <a:ext uri="{9D8B030D-6E8A-4147-A177-3AD203B41FA5}">
                      <a16:colId xmlns:a16="http://schemas.microsoft.com/office/drawing/2014/main" val="845824486"/>
                    </a:ext>
                  </a:extLst>
                </a:gridCol>
                <a:gridCol w="740037">
                  <a:extLst>
                    <a:ext uri="{9D8B030D-6E8A-4147-A177-3AD203B41FA5}">
                      <a16:colId xmlns:a16="http://schemas.microsoft.com/office/drawing/2014/main" val="553490728"/>
                    </a:ext>
                  </a:extLst>
                </a:gridCol>
                <a:gridCol w="1356279">
                  <a:extLst>
                    <a:ext uri="{9D8B030D-6E8A-4147-A177-3AD203B41FA5}">
                      <a16:colId xmlns:a16="http://schemas.microsoft.com/office/drawing/2014/main" val="2513221957"/>
                    </a:ext>
                  </a:extLst>
                </a:gridCol>
                <a:gridCol w="802845">
                  <a:extLst>
                    <a:ext uri="{9D8B030D-6E8A-4147-A177-3AD203B41FA5}">
                      <a16:colId xmlns:a16="http://schemas.microsoft.com/office/drawing/2014/main" val="2565265048"/>
                    </a:ext>
                  </a:extLst>
                </a:gridCol>
              </a:tblGrid>
              <a:tr h="246192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%2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5218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24508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0873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38759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85294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73155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31610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628817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7694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7451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51656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0515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943845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73119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2510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3542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J0_inputFlux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99072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40937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47229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2626"/>
                  </a:ext>
                </a:extLst>
              </a:tr>
              <a:tr h="246192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424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8">
                <a:extLst>
                  <a:ext uri="{FF2B5EF4-FFF2-40B4-BE49-F238E27FC236}">
                    <a16:creationId xmlns:a16="http://schemas.microsoft.com/office/drawing/2014/main" id="{17B88B3D-A911-064C-86C2-7D83B47973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02921" y="3433099"/>
              <a:ext cx="1444753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351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931234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439" t="-6667" r="-185366" b="-3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F4B7E2-011B-0448-8C1C-63CE40ED6608}"/>
              </a:ext>
            </a:extLst>
          </p:cNvPr>
          <p:cNvSpPr txBox="1"/>
          <p:nvPr/>
        </p:nvSpPr>
        <p:spPr>
          <a:xfrm>
            <a:off x="2152672" y="5762192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2WD: 0WD + 1WD 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F96536-35C3-3241-B0CA-99A134DAE606}"/>
              </a:ext>
            </a:extLst>
          </p:cNvPr>
          <p:cNvGrpSpPr/>
          <p:nvPr/>
        </p:nvGrpSpPr>
        <p:grpSpPr>
          <a:xfrm rot="16200000">
            <a:off x="6505102" y="6226323"/>
            <a:ext cx="129996" cy="431681"/>
            <a:chOff x="2831592" y="4916459"/>
            <a:chExt cx="129996" cy="43168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18A1A8C-90D7-4B44-9C26-19B5E15DFB9D}"/>
                </a:ext>
              </a:extLst>
            </p:cNvPr>
            <p:cNvSpPr/>
            <p:nvPr/>
          </p:nvSpPr>
          <p:spPr>
            <a:xfrm>
              <a:off x="2831592" y="49164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EF569B-56B2-9F49-8733-E2C51178A710}"/>
                </a:ext>
              </a:extLst>
            </p:cNvPr>
            <p:cNvSpPr/>
            <p:nvPr/>
          </p:nvSpPr>
          <p:spPr>
            <a:xfrm>
              <a:off x="2831592" y="50688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122C89B-2CE3-AD48-9FF1-D6D0898FCE2E}"/>
                </a:ext>
              </a:extLst>
            </p:cNvPr>
            <p:cNvSpPr/>
            <p:nvPr/>
          </p:nvSpPr>
          <p:spPr>
            <a:xfrm>
              <a:off x="2831592" y="5221259"/>
              <a:ext cx="129996" cy="12688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6635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B642-637F-9D48-83FB-47238A26A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5584"/>
            <a:ext cx="8229600" cy="838200"/>
          </a:xfrm>
        </p:spPr>
        <p:txBody>
          <a:bodyPr/>
          <a:lstStyle/>
          <a:p>
            <a:r>
              <a:rPr lang="en-US" dirty="0"/>
              <a:t>Counting the Number of Conditions in </a:t>
            </a:r>
            <a:r>
              <a:rPr lang="en-US" i="1" dirty="0" err="1"/>
              <a:t>n</a:t>
            </a:r>
            <a:r>
              <a:rPr lang="en-US" dirty="0" err="1"/>
              <a:t>WD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i="1" dirty="0"/>
                  <a:t>K </a:t>
                </a:r>
                <a:r>
                  <a:rPr lang="en-US" dirty="0"/>
                  <a:t>factors and </a:t>
                </a:r>
                <a:r>
                  <a:rPr lang="en-US" i="1" dirty="0"/>
                  <a:t>M</a:t>
                </a:r>
                <a:r>
                  <a:rPr lang="en-US" dirty="0"/>
                  <a:t> levels (including baseline) for each factor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Number of experiments in </a:t>
                </a:r>
                <a:r>
                  <a:rPr lang="en-US" i="1" dirty="0"/>
                  <a:t>n</a:t>
                </a:r>
                <a:r>
                  <a:rPr lang="en-US" dirty="0"/>
                  <a:t>-Way Design (</a:t>
                </a:r>
                <a:r>
                  <a:rPr lang="en-US" i="1" dirty="0" err="1"/>
                  <a:t>n</a:t>
                </a:r>
                <a:r>
                  <a:rPr lang="en-US" dirty="0" err="1"/>
                  <a:t>WD</a:t>
                </a:r>
                <a:r>
                  <a:rPr lang="en-US" dirty="0"/>
                  <a:t>) is sum of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Product of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 </a:t>
                </a:r>
                <a:r>
                  <a:rPr lang="en-US" dirty="0"/>
                  <a:t>factors</a:t>
                </a:r>
              </a:p>
              <a:p>
                <a:pPr lvl="2"/>
                <a:r>
                  <a:rPr lang="en-US" dirty="0"/>
                  <a:t>Number of combinations of </a:t>
                </a:r>
                <a:r>
                  <a:rPr lang="en-US" i="1" dirty="0"/>
                  <a:t>n</a:t>
                </a:r>
                <a:r>
                  <a:rPr lang="en-US" dirty="0"/>
                  <a:t> sets of levels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F6FC525-5DBE-294C-AF12-3A5720735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37965"/>
                <a:ext cx="8229600" cy="3841424"/>
              </a:xfrm>
              <a:blipFill>
                <a:blip r:embed="rId2"/>
                <a:stretch>
                  <a:fillRect l="-1080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43AC4F-C4BB-994A-9931-119614943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F2FCF16-B417-CC45-9B0D-7BAD11DE18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302081"/>
                  </p:ext>
                </p:extLst>
              </p:nvPr>
            </p:nvGraphicFramePr>
            <p:xfrm>
              <a:off x="5290400" y="4728906"/>
              <a:ext cx="28637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1893">
                      <a:extLst>
                        <a:ext uri="{9D8B030D-6E8A-4147-A177-3AD203B41FA5}">
                          <a16:colId xmlns:a16="http://schemas.microsoft.com/office/drawing/2014/main" val="974282346"/>
                        </a:ext>
                      </a:extLst>
                    </a:gridCol>
                    <a:gridCol w="1431893">
                      <a:extLst>
                        <a:ext uri="{9D8B030D-6E8A-4147-A177-3AD203B41FA5}">
                          <a16:colId xmlns:a16="http://schemas.microsoft.com/office/drawing/2014/main" val="3763216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77" t="-3448" r="-100877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70" t="-3448" r="-1770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796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714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1+10=11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18292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11+40=51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1057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51+80=131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5111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/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3B01C6-887E-6744-B0B7-EF0A00FA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538" y="4310110"/>
                <a:ext cx="156626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41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Decomposing the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is the baseline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blipFill>
                <a:blip r:embed="rId3"/>
                <a:stretch>
                  <a:fillRect l="-2642" t="-22222" r="-3774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5646128" y="919615"/>
            <a:ext cx="302198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i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blipFill>
                <a:blip r:embed="rId5"/>
                <a:stretch>
                  <a:fillRect t="-8571" r="-53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/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/>
                  <a:t>j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j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blipFill>
                <a:blip r:embed="rId6"/>
                <a:stretch>
                  <a:fillRect t="-8108" r="-268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interactions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blipFill>
                <a:blip r:embed="rId7"/>
                <a:stretch>
                  <a:fillRect l="-1045" t="-8108" r="-104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B235835-BE5B-B646-9012-935A5CE53C97}"/>
              </a:ext>
            </a:extLst>
          </p:cNvPr>
          <p:cNvSpPr/>
          <p:nvPr/>
        </p:nvSpPr>
        <p:spPr>
          <a:xfrm>
            <a:off x="1176528" y="4155795"/>
            <a:ext cx="6498566" cy="243671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/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blipFill>
                <a:blip r:embed="rId8"/>
                <a:stretch>
                  <a:fillRect l="-21875" r="-1875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/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blipFill>
                <a:blip r:embed="rId9"/>
                <a:stretch>
                  <a:fillRect l="-39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/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blipFill>
                <a:blip r:embed="rId10"/>
                <a:stretch>
                  <a:fillRect l="-3571" r="-714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/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blipFill>
                <a:blip r:embed="rId11"/>
                <a:stretch>
                  <a:fillRect l="-8397" r="-53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/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blipFill>
                <a:blip r:embed="rId12"/>
                <a:stretch>
                  <a:fillRect l="-5385" r="-5385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1A8F5FC5-ED42-0249-976B-8EBAB1F544C6}"/>
              </a:ext>
            </a:extLst>
          </p:cNvPr>
          <p:cNvSpPr/>
          <p:nvPr/>
        </p:nvSpPr>
        <p:spPr>
          <a:xfrm>
            <a:off x="1170432" y="5588355"/>
            <a:ext cx="6498566" cy="1004151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5DCFC8-FBB3-5949-991B-C033CE290988}"/>
              </a:ext>
            </a:extLst>
          </p:cNvPr>
          <p:cNvSpPr/>
          <p:nvPr/>
        </p:nvSpPr>
        <p:spPr>
          <a:xfrm>
            <a:off x="1176528" y="4143603"/>
            <a:ext cx="3944112" cy="144475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E560C3-B17F-5142-9495-42B5692107DC}"/>
              </a:ext>
            </a:extLst>
          </p:cNvPr>
          <p:cNvSpPr/>
          <p:nvPr/>
        </p:nvSpPr>
        <p:spPr>
          <a:xfrm>
            <a:off x="3375523" y="4237242"/>
            <a:ext cx="4299341" cy="1328518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30" grpId="0"/>
      <p:bldP spid="13" grpId="0"/>
      <p:bldP spid="14" grpId="0"/>
      <p:bldP spid="27" grpId="0" animBg="1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</a:t>
            </a:r>
            <a:r>
              <a:rPr lang="en-US" dirty="0" err="1"/>
              <a:t>nWD</a:t>
            </a:r>
            <a:r>
              <a:rPr lang="en-US" dirty="0"/>
              <a:t>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6667" r="-288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00000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79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9BD2-5FD1-1D45-8751-B2538C00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4444738" cy="838200"/>
          </a:xfrm>
        </p:spPr>
        <p:txBody>
          <a:bodyPr/>
          <a:lstStyle/>
          <a:p>
            <a:r>
              <a:rPr lang="en-US" dirty="0"/>
              <a:t>Exercise: 2WD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Questions</a:t>
                </a:r>
              </a:p>
              <a:p>
                <a:r>
                  <a:rPr lang="en-US" sz="2000" dirty="0"/>
                  <a:t>Why is there no row in which all three of F1, F2, and F3 are non-zero?</a:t>
                </a:r>
              </a:p>
              <a:p>
                <a:r>
                  <a:rPr lang="en-US" sz="2000" dirty="0"/>
                  <a:t>Find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41FE8-A1C3-F747-B96C-B14919E5D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868" y="2594144"/>
                <a:ext cx="4643069" cy="3212889"/>
              </a:xfrm>
              <a:blipFill>
                <a:blip r:embed="rId3"/>
                <a:stretch>
                  <a:fillRect l="-1366" t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4839-0173-A944-9463-C13D2B0CE9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23860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en-US" sz="14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119841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232066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71FF6651-384C-1347-A073-62055D3022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5971028"/>
                  </p:ext>
                </p:extLst>
              </p:nvPr>
            </p:nvGraphicFramePr>
            <p:xfrm>
              <a:off x="5284117" y="409282"/>
              <a:ext cx="2818615" cy="6105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20789">
                      <a:extLst>
                        <a:ext uri="{9D8B030D-6E8A-4147-A177-3AD203B41FA5}">
                          <a16:colId xmlns:a16="http://schemas.microsoft.com/office/drawing/2014/main" val="261299034"/>
                        </a:ext>
                      </a:extLst>
                    </a:gridCol>
                    <a:gridCol w="502063">
                      <a:extLst>
                        <a:ext uri="{9D8B030D-6E8A-4147-A177-3AD203B41FA5}">
                          <a16:colId xmlns:a16="http://schemas.microsoft.com/office/drawing/2014/main" val="1664871799"/>
                        </a:ext>
                      </a:extLst>
                    </a:gridCol>
                    <a:gridCol w="564484">
                      <a:extLst>
                        <a:ext uri="{9D8B030D-6E8A-4147-A177-3AD203B41FA5}">
                          <a16:colId xmlns:a16="http://schemas.microsoft.com/office/drawing/2014/main" val="3741325556"/>
                        </a:ext>
                      </a:extLst>
                    </a:gridCol>
                    <a:gridCol w="531279">
                      <a:extLst>
                        <a:ext uri="{9D8B030D-6E8A-4147-A177-3AD203B41FA5}">
                          <a16:colId xmlns:a16="http://schemas.microsoft.com/office/drawing/2014/main" val="4264674326"/>
                        </a:ext>
                      </a:extLst>
                    </a:gridCol>
                  </a:tblGrid>
                  <a:tr h="314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31" t="-4000" r="-131959" b="-184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8554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145478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806445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75625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510034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651715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4094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15079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52018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91088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88078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552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81601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07166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1388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752181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87239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36536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199836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2289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EB64D8A-C88C-2F45-BF75-5AB038644582}"/>
              </a:ext>
            </a:extLst>
          </p:cNvPr>
          <p:cNvSpPr/>
          <p:nvPr/>
        </p:nvSpPr>
        <p:spPr>
          <a:xfrm>
            <a:off x="413213" y="89856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dirty="0"/>
          </a:p>
          <a:p>
            <a:r>
              <a:rPr lang="en-US" sz="2000" dirty="0"/>
              <a:t>Factors: F1, F2, F3</a:t>
            </a:r>
          </a:p>
          <a:p>
            <a:r>
              <a:rPr lang="en-US" sz="2000" dirty="0"/>
              <a:t>Level values: -1, 0, 1 (0 is baseline)</a:t>
            </a:r>
          </a:p>
        </p:txBody>
      </p:sp>
    </p:spTree>
    <p:extLst>
      <p:ext uri="{BB962C8B-B14F-4D97-AF65-F5344CB8AC3E}">
        <p14:creationId xmlns:p14="http://schemas.microsoft.com/office/powerpoint/2010/main" val="1838157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210312" y="381000"/>
            <a:ext cx="875995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Considerations</a:t>
            </a:r>
            <a:endParaRPr dirty="0"/>
          </a:p>
        </p:txBody>
      </p:sp>
      <p:sp>
        <p:nvSpPr>
          <p:cNvPr id="279" name="Google Shape;279;p29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Replicas?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be used in constructing folds</a:t>
            </a:r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Can quantify effect of stochastics (Analysis of Variance)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Reducing the complexity of </a:t>
            </a:r>
            <a:r>
              <a:rPr lang="en-US" sz="2400" dirty="0" err="1"/>
              <a:t>nWD</a:t>
            </a:r>
            <a:endParaRPr lang="en-US" sz="2400" dirty="0"/>
          </a:p>
          <a:p>
            <a:pPr marL="800100" lvl="1" indent="-342900">
              <a:spcBef>
                <a:spcPts val="0"/>
              </a:spcBef>
              <a:buChar char="•"/>
            </a:pPr>
            <a:r>
              <a:rPr lang="en-US" dirty="0"/>
              <a:t>Focus on interaction between high impact factors</a:t>
            </a:r>
            <a:endParaRPr dirty="0"/>
          </a:p>
          <a:p>
            <a:pPr marL="800100" lvl="1" indent="-342900">
              <a:buChar char="•"/>
            </a:pPr>
            <a:r>
              <a:rPr lang="en-US" dirty="0"/>
              <a:t>Strategic selection of the number of levels</a:t>
            </a:r>
            <a:endParaRPr dirty="0"/>
          </a:p>
          <a:p>
            <a:pPr marL="1200150" lvl="2" indent="-285750">
              <a:spcBef>
                <a:spcPts val="400"/>
              </a:spcBef>
              <a:buSzPts val="2000"/>
              <a:buChar char="–"/>
            </a:pPr>
            <a:r>
              <a:rPr lang="en-US" sz="2000" dirty="0"/>
              <a:t>Only explore more levels for those factors that have large impact</a:t>
            </a:r>
            <a:endParaRPr dirty="0"/>
          </a:p>
        </p:txBody>
      </p:sp>
      <p:sp>
        <p:nvSpPr>
          <p:cNvPr id="280" name="Google Shape;280;p29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CF18-CF99-E647-858E-23822A9B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D6C1E-4B92-6944-B73E-5A517E972D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p:pic>
        <p:nvPicPr>
          <p:cNvPr id="1026" name="Picture 2" descr="Understanding of Fast Fourier Transform (FFT) | CMOSBJT">
            <a:extLst>
              <a:ext uri="{FF2B5EF4-FFF2-40B4-BE49-F238E27FC236}">
                <a16:creationId xmlns:a16="http://schemas.microsoft.com/office/drawing/2014/main" id="{49EA6993-9EE5-0048-BF3B-C117DE0C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20" y="958775"/>
            <a:ext cx="38989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B143655-65B1-A14A-A5CB-5431A24F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" y="807389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ABB7BD0-FECD-CD47-A0AD-4F7FA6E4D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266" y="4146694"/>
            <a:ext cx="4737100" cy="97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215393-9A18-7142-A16D-79B05F4CEFFB}"/>
              </a:ext>
            </a:extLst>
          </p:cNvPr>
          <p:cNvSpPr txBox="1"/>
          <p:nvPr/>
        </p:nvSpPr>
        <p:spPr>
          <a:xfrm>
            <a:off x="2828266" y="5401431"/>
            <a:ext cx="55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X[k] </a:t>
            </a:r>
            <a:r>
              <a:rPr lang="en-US" dirty="0"/>
              <a:t>is large, then there is an oscillation at a frequency proportional to </a:t>
            </a:r>
            <a:r>
              <a:rPr lang="en-US" i="1" dirty="0"/>
              <a:t>k/N.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DD484-1971-A944-AD08-1E1EFA516DC6}"/>
              </a:ext>
            </a:extLst>
          </p:cNvPr>
          <p:cNvSpPr txBox="1"/>
          <p:nvPr/>
        </p:nvSpPr>
        <p:spPr>
          <a:xfrm>
            <a:off x="1374747" y="31417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0A7C0-1E46-C84B-9E5C-623685334440}"/>
              </a:ext>
            </a:extLst>
          </p:cNvPr>
          <p:cNvSpPr txBox="1"/>
          <p:nvPr/>
        </p:nvSpPr>
        <p:spPr>
          <a:xfrm rot="16200000">
            <a:off x="856444" y="1393833"/>
            <a:ext cx="89639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{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85BA8-F923-7F40-AE29-F53C94A22933}"/>
              </a:ext>
            </a:extLst>
          </p:cNvPr>
          <p:cNvSpPr txBox="1"/>
          <p:nvPr/>
        </p:nvSpPr>
        <p:spPr>
          <a:xfrm>
            <a:off x="2828266" y="3244334"/>
            <a:ext cx="4940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Fourier transform extracts frequency information from a time series by finding intervals </a:t>
            </a:r>
            <a:r>
              <a:rPr lang="en-US" i="1" dirty="0"/>
              <a:t>k </a:t>
            </a:r>
            <a:r>
              <a:rPr lang="en-US" dirty="0"/>
              <a:t>for which </a:t>
            </a:r>
            <a:r>
              <a:rPr lang="en-US" i="1" dirty="0"/>
              <a:t>X[k] </a:t>
            </a:r>
            <a:r>
              <a:rPr lang="en-US" dirty="0"/>
              <a:t>is large, for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i="1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286466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66CB9-8DF9-E143-A4E3-A120278E2C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pic>
        <p:nvPicPr>
          <p:cNvPr id="12290" name="Picture 2" descr="Comparing the Engineering Design Process and the Scientific Method">
            <a:extLst>
              <a:ext uri="{FF2B5EF4-FFF2-40B4-BE49-F238E27FC236}">
                <a16:creationId xmlns:a16="http://schemas.microsoft.com/office/drawing/2014/main" id="{26CD1396-6E52-A046-88E1-C945F6753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3" y="484514"/>
            <a:ext cx="4628642" cy="58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4BEF79-1405-674D-B0CA-04A2B38EF398}"/>
              </a:ext>
            </a:extLst>
          </p:cNvPr>
          <p:cNvSpPr txBox="1"/>
          <p:nvPr/>
        </p:nvSpPr>
        <p:spPr>
          <a:xfrm>
            <a:off x="4324911" y="1426346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of experiments (DOE)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487B3C-62C7-A246-8C89-F09E80A11630}"/>
              </a:ext>
            </a:extLst>
          </p:cNvPr>
          <p:cNvCxnSpPr>
            <a:stCxn id="6" idx="1"/>
          </p:cNvCxnSpPr>
          <p:nvPr/>
        </p:nvCxnSpPr>
        <p:spPr>
          <a:xfrm flipH="1">
            <a:off x="3300985" y="1611012"/>
            <a:ext cx="1023926" cy="1187052"/>
          </a:xfrm>
          <a:prstGeom prst="straightConnector1">
            <a:avLst/>
          </a:prstGeom>
          <a:ln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1E7669-5A6E-D148-A0A7-68E20A1EDB1C}"/>
              </a:ext>
            </a:extLst>
          </p:cNvPr>
          <p:cNvSpPr txBox="1"/>
          <p:nvPr/>
        </p:nvSpPr>
        <p:spPr>
          <a:xfrm>
            <a:off x="5053271" y="2336399"/>
            <a:ext cx="381609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experimental design is developed to address a research question.</a:t>
            </a:r>
          </a:p>
        </p:txBody>
      </p:sp>
    </p:spTree>
    <p:extLst>
      <p:ext uri="{BB962C8B-B14F-4D97-AF65-F5344CB8AC3E}">
        <p14:creationId xmlns:p14="http://schemas.microsoft.com/office/powerpoint/2010/main" val="12577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7C0795D-0E9A-C0BD-5951-5D785A68FC48}"/>
              </a:ext>
            </a:extLst>
          </p:cNvPr>
          <p:cNvGrpSpPr/>
          <p:nvPr/>
        </p:nvGrpSpPr>
        <p:grpSpPr>
          <a:xfrm>
            <a:off x="987552" y="839007"/>
            <a:ext cx="6163056" cy="2880848"/>
            <a:chOff x="987552" y="839007"/>
            <a:chExt cx="6163056" cy="2880848"/>
          </a:xfrm>
        </p:grpSpPr>
        <p:pic>
          <p:nvPicPr>
            <p:cNvPr id="13314" name="Picture 2" descr="Design of Experiments (DoE) | Method, Chemistry, Videos">
              <a:extLst>
                <a:ext uri="{FF2B5EF4-FFF2-40B4-BE49-F238E27FC236}">
                  <a16:creationId xmlns:a16="http://schemas.microsoft.com/office/drawing/2014/main" id="{C176EC80-0088-F042-B839-B09C7DC21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552" y="856488"/>
              <a:ext cx="6163056" cy="2863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78D342-2525-F44F-61D5-E8B8E568B340}"/>
                </a:ext>
              </a:extLst>
            </p:cNvPr>
            <p:cNvSpPr/>
            <p:nvPr/>
          </p:nvSpPr>
          <p:spPr>
            <a:xfrm>
              <a:off x="987552" y="839007"/>
              <a:ext cx="3086737" cy="2737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Design of Experiments (DOE)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1061570" y="3540566"/>
            <a:ext cx="7323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 (something that is controlled)</a:t>
            </a:r>
          </a:p>
          <a:p>
            <a:r>
              <a:rPr lang="en-US" b="1" dirty="0"/>
              <a:t>Condition</a:t>
            </a:r>
            <a:r>
              <a:rPr lang="en-US" dirty="0"/>
              <a:t>: The levels assigned to factors for an experiment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1556365" y="5493907"/>
            <a:ext cx="52874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 </a:t>
            </a:r>
            <a:r>
              <a:rPr lang="en-US" dirty="0"/>
              <a:t>specifies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collection of conditions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values to measure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75F06-F3F3-004A-9B5A-00E296B7110B}"/>
              </a:ext>
            </a:extLst>
          </p:cNvPr>
          <p:cNvSpPr txBox="1"/>
          <p:nvPr/>
        </p:nvSpPr>
        <p:spPr>
          <a:xfrm>
            <a:off x="1556365" y="4794235"/>
            <a:ext cx="5673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 </a:t>
            </a:r>
            <a:r>
              <a:rPr lang="en-US" dirty="0"/>
              <a:t>is done under one condition.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A3C7B4-B267-BED1-8A25-12B549868360}"/>
              </a:ext>
            </a:extLst>
          </p:cNvPr>
          <p:cNvSpPr txBox="1"/>
          <p:nvPr/>
        </p:nvSpPr>
        <p:spPr>
          <a:xfrm>
            <a:off x="648182" y="1319514"/>
            <a:ext cx="3255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Experiments are designed for a purpose, like finding a best combination factor levels for a chemical process.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Design of Experiments (DoE) | Method, Chemistry, Videos">
            <a:extLst>
              <a:ext uri="{FF2B5EF4-FFF2-40B4-BE49-F238E27FC236}">
                <a16:creationId xmlns:a16="http://schemas.microsoft.com/office/drawing/2014/main" id="{C176EC80-0088-F042-B839-B09C7DC21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3" y="1296326"/>
            <a:ext cx="6163056" cy="286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Conditions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9BB2B1-F2ED-F440-143D-42E979BB1AAF}"/>
              </a:ext>
            </a:extLst>
          </p:cNvPr>
          <p:cNvSpPr txBox="1"/>
          <p:nvPr/>
        </p:nvSpPr>
        <p:spPr>
          <a:xfrm>
            <a:off x="1458410" y="3877520"/>
            <a:ext cx="14285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22691-BB8B-9340-0D2D-ADF017695CF3}"/>
              </a:ext>
            </a:extLst>
          </p:cNvPr>
          <p:cNvSpPr txBox="1"/>
          <p:nvPr/>
        </p:nvSpPr>
        <p:spPr>
          <a:xfrm>
            <a:off x="3320660" y="3424162"/>
            <a:ext cx="99257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89242-DBFE-57C2-4FD4-5BE7064E02B5}"/>
              </a:ext>
            </a:extLst>
          </p:cNvPr>
          <p:cNvSpPr txBox="1"/>
          <p:nvPr/>
        </p:nvSpPr>
        <p:spPr>
          <a:xfrm rot="16200000">
            <a:off x="567814" y="2756030"/>
            <a:ext cx="9669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catalyst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7B150-3036-870E-9A58-3267AE75BBD8}"/>
              </a:ext>
            </a:extLst>
          </p:cNvPr>
          <p:cNvSpPr txBox="1"/>
          <p:nvPr/>
        </p:nvSpPr>
        <p:spPr>
          <a:xfrm>
            <a:off x="1079493" y="332636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393008-7865-69D6-8770-FC7420C3C69A}"/>
              </a:ext>
            </a:extLst>
          </p:cNvPr>
          <p:cNvSpPr txBox="1"/>
          <p:nvPr/>
        </p:nvSpPr>
        <p:spPr>
          <a:xfrm>
            <a:off x="1082140" y="2087898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EB5F70-739E-E67A-0861-32BB670676BA}"/>
              </a:ext>
            </a:extLst>
          </p:cNvPr>
          <p:cNvSpPr txBox="1"/>
          <p:nvPr/>
        </p:nvSpPr>
        <p:spPr>
          <a:xfrm>
            <a:off x="3524893" y="3112394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F1F577-F8C3-E16C-87F2-A779343A23E1}"/>
              </a:ext>
            </a:extLst>
          </p:cNvPr>
          <p:cNvSpPr txBox="1"/>
          <p:nvPr/>
        </p:nvSpPr>
        <p:spPr>
          <a:xfrm>
            <a:off x="1178071" y="3660975"/>
            <a:ext cx="5693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EAAD48-EE6B-EEF9-6370-1D8281D34A54}"/>
              </a:ext>
            </a:extLst>
          </p:cNvPr>
          <p:cNvSpPr txBox="1"/>
          <p:nvPr/>
        </p:nvSpPr>
        <p:spPr>
          <a:xfrm>
            <a:off x="2604035" y="3695700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E6E26-CCA6-90EE-67CC-6B463634E1E1}"/>
              </a:ext>
            </a:extLst>
          </p:cNvPr>
          <p:cNvSpPr txBox="1"/>
          <p:nvPr/>
        </p:nvSpPr>
        <p:spPr>
          <a:xfrm>
            <a:off x="2992392" y="3649275"/>
            <a:ext cx="4411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D72AFA-BB3F-7235-4B15-F906A66D5255}"/>
              </a:ext>
            </a:extLst>
          </p:cNvPr>
          <p:cNvSpPr txBox="1"/>
          <p:nvPr/>
        </p:nvSpPr>
        <p:spPr>
          <a:xfrm>
            <a:off x="514805" y="4576899"/>
            <a:ext cx="726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vertex is an experiment condition, a combination of factor levels.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423018-E56A-FD0F-1F5B-F63C8C28E2E8}"/>
              </a:ext>
            </a:extLst>
          </p:cNvPr>
          <p:cNvSpPr/>
          <p:nvPr/>
        </p:nvSpPr>
        <p:spPr>
          <a:xfrm>
            <a:off x="987552" y="1476085"/>
            <a:ext cx="3086737" cy="27375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976FF7-9A03-B2E0-A609-0F007B31B076}"/>
              </a:ext>
            </a:extLst>
          </p:cNvPr>
          <p:cNvSpPr/>
          <p:nvPr/>
        </p:nvSpPr>
        <p:spPr>
          <a:xfrm>
            <a:off x="3575370" y="3516319"/>
            <a:ext cx="1398072" cy="670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2028B64-72F3-FCF2-CBF7-F4C6EC55D06C}"/>
              </a:ext>
            </a:extLst>
          </p:cNvPr>
          <p:cNvSpPr txBox="1"/>
          <p:nvPr/>
        </p:nvSpPr>
        <p:spPr>
          <a:xfrm>
            <a:off x="2486868" y="2545451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9C6308-B087-3323-0CB3-A0527A0BC02C}"/>
              </a:ext>
            </a:extLst>
          </p:cNvPr>
          <p:cNvSpPr txBox="1"/>
          <p:nvPr/>
        </p:nvSpPr>
        <p:spPr>
          <a:xfrm>
            <a:off x="1857928" y="3159033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50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D4F10C-B225-52E8-E71E-E178F71F2BCA}"/>
              </a:ext>
            </a:extLst>
          </p:cNvPr>
          <p:cNvSpPr txBox="1"/>
          <p:nvPr/>
        </p:nvSpPr>
        <p:spPr>
          <a:xfrm rot="18827094">
            <a:off x="1726574" y="2503649"/>
            <a:ext cx="9028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quantity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88603C-C9D7-F56F-4DD8-305340B850E9}"/>
              </a:ext>
            </a:extLst>
          </p:cNvPr>
          <p:cNvSpPr txBox="1"/>
          <p:nvPr/>
        </p:nvSpPr>
        <p:spPr>
          <a:xfrm>
            <a:off x="1785057" y="3629867"/>
            <a:ext cx="12923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temperature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57FC55-D852-7BA7-3FEE-09589345ADE6}"/>
              </a:ext>
            </a:extLst>
          </p:cNvPr>
          <p:cNvSpPr txBox="1"/>
          <p:nvPr/>
        </p:nvSpPr>
        <p:spPr>
          <a:xfrm rot="16200000">
            <a:off x="880794" y="2808223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catalyst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27AFF8-A3A2-D4D5-B6CC-C8173AED2D24}"/>
              </a:ext>
            </a:extLst>
          </p:cNvPr>
          <p:cNvSpPr txBox="1"/>
          <p:nvPr/>
        </p:nvSpPr>
        <p:spPr>
          <a:xfrm>
            <a:off x="1427164" y="257323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71345B-3540-FAEF-9BEC-BC62D33FAAF0}"/>
              </a:ext>
            </a:extLst>
          </p:cNvPr>
          <p:cNvSpPr txBox="1"/>
          <p:nvPr/>
        </p:nvSpPr>
        <p:spPr>
          <a:xfrm>
            <a:off x="1471785" y="315002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3B9E56-21F2-75D8-5730-DD0F4FCB357C}"/>
              </a:ext>
            </a:extLst>
          </p:cNvPr>
          <p:cNvSpPr txBox="1"/>
          <p:nvPr/>
        </p:nvSpPr>
        <p:spPr>
          <a:xfrm>
            <a:off x="1636092" y="3443735"/>
            <a:ext cx="4395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100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BD736D-A26C-2C75-4715-E97DA9E13E00}"/>
              </a:ext>
            </a:extLst>
          </p:cNvPr>
          <p:cNvSpPr txBox="1"/>
          <p:nvPr/>
        </p:nvSpPr>
        <p:spPr>
          <a:xfrm>
            <a:off x="2720878" y="3423595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80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801FE49-B1A0-54FD-AE75-E87AA0EC5758}"/>
              </a:ext>
            </a:extLst>
          </p:cNvPr>
          <p:cNvGrpSpPr/>
          <p:nvPr/>
        </p:nvGrpSpPr>
        <p:grpSpPr>
          <a:xfrm>
            <a:off x="1732592" y="1649232"/>
            <a:ext cx="2218199" cy="1753653"/>
            <a:chOff x="1732592" y="1649232"/>
            <a:chExt cx="2218199" cy="1753653"/>
          </a:xfrm>
        </p:grpSpPr>
        <p:cxnSp>
          <p:nvCxnSpPr>
            <p:cNvPr id="13312" name="Straight Connector 13311">
              <a:extLst>
                <a:ext uri="{FF2B5EF4-FFF2-40B4-BE49-F238E27FC236}">
                  <a16:creationId xmlns:a16="http://schemas.microsoft.com/office/drawing/2014/main" id="{B7DCC68B-DA7E-400A-E376-EE02277D7157}"/>
                </a:ext>
              </a:extLst>
            </p:cNvPr>
            <p:cNvCxnSpPr>
              <a:cxnSpLocks/>
            </p:cNvCxnSpPr>
            <p:nvPr/>
          </p:nvCxnSpPr>
          <p:spPr>
            <a:xfrm>
              <a:off x="1784719" y="3390109"/>
              <a:ext cx="1234188" cy="12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3" name="Straight Connector 13312">
              <a:extLst>
                <a:ext uri="{FF2B5EF4-FFF2-40B4-BE49-F238E27FC236}">
                  <a16:creationId xmlns:a16="http://schemas.microsoft.com/office/drawing/2014/main" id="{02AE8278-584B-C819-BE74-F48B2227B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1957" y="2461005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15" name="Group 13314">
              <a:extLst>
                <a:ext uri="{FF2B5EF4-FFF2-40B4-BE49-F238E27FC236}">
                  <a16:creationId xmlns:a16="http://schemas.microsoft.com/office/drawing/2014/main" id="{7ED2B8CC-EC41-A432-1162-15061E6E6C0C}"/>
                </a:ext>
              </a:extLst>
            </p:cNvPr>
            <p:cNvGrpSpPr/>
            <p:nvPr/>
          </p:nvGrpSpPr>
          <p:grpSpPr>
            <a:xfrm>
              <a:off x="1732592" y="1649232"/>
              <a:ext cx="2218199" cy="1753367"/>
              <a:chOff x="1927754" y="3960186"/>
              <a:chExt cx="2218199" cy="1753367"/>
            </a:xfrm>
          </p:grpSpPr>
          <p:cxnSp>
            <p:nvCxnSpPr>
              <p:cNvPr id="13322" name="Straight Connector 13321">
                <a:extLst>
                  <a:ext uri="{FF2B5EF4-FFF2-40B4-BE49-F238E27FC236}">
                    <a16:creationId xmlns:a16="http://schemas.microsoft.com/office/drawing/2014/main" id="{272ADB9A-5204-CCBA-DF9F-6E9EF37DF7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9881" y="4779358"/>
                <a:ext cx="907125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3" name="Straight Connector 13322">
                <a:extLst>
                  <a:ext uri="{FF2B5EF4-FFF2-40B4-BE49-F238E27FC236}">
                    <a16:creationId xmlns:a16="http://schemas.microsoft.com/office/drawing/2014/main" id="{D45F6D83-3620-A880-78FE-839B9AAC2D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855" y="4771675"/>
                <a:ext cx="955098" cy="941878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4" name="Straight Connector 13323">
                <a:extLst>
                  <a:ext uri="{FF2B5EF4-FFF2-40B4-BE49-F238E27FC236}">
                    <a16:creationId xmlns:a16="http://schemas.microsoft.com/office/drawing/2014/main" id="{9BC18F40-6C77-D61E-2AF2-69C3C46CAA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54" y="3964899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25" name="Straight Connector 13324">
                <a:extLst>
                  <a:ext uri="{FF2B5EF4-FFF2-40B4-BE49-F238E27FC236}">
                    <a16:creationId xmlns:a16="http://schemas.microsoft.com/office/drawing/2014/main" id="{A0845250-535B-752C-2478-69717466D2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5880" y="3960186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16" name="Straight Connector 13315">
              <a:extLst>
                <a:ext uri="{FF2B5EF4-FFF2-40B4-BE49-F238E27FC236}">
                  <a16:creationId xmlns:a16="http://schemas.microsoft.com/office/drawing/2014/main" id="{F0E0EF2F-DF3E-E878-E2F9-99823BB847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2592" y="2588426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7" name="Straight Connector 13316">
              <a:extLst>
                <a:ext uri="{FF2B5EF4-FFF2-40B4-BE49-F238E27FC236}">
                  <a16:creationId xmlns:a16="http://schemas.microsoft.com/office/drawing/2014/main" id="{EFB11C2B-52D8-930E-6F78-BC3C1AB3F92F}"/>
                </a:ext>
              </a:extLst>
            </p:cNvPr>
            <p:cNvCxnSpPr>
              <a:cxnSpLocks/>
            </p:cNvCxnSpPr>
            <p:nvPr/>
          </p:nvCxnSpPr>
          <p:spPr>
            <a:xfrm>
              <a:off x="2656982" y="1661345"/>
              <a:ext cx="1274043" cy="0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8" name="Straight Connector 13317">
              <a:extLst>
                <a:ext uri="{FF2B5EF4-FFF2-40B4-BE49-F238E27FC236}">
                  <a16:creationId xmlns:a16="http://schemas.microsoft.com/office/drawing/2014/main" id="{A619119E-87C6-93E2-EF7F-28006BA6F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2325" y="2603225"/>
              <a:ext cx="23368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9" name="Straight Connector 13318">
              <a:extLst>
                <a:ext uri="{FF2B5EF4-FFF2-40B4-BE49-F238E27FC236}">
                  <a16:creationId xmlns:a16="http://schemas.microsoft.com/office/drawing/2014/main" id="{122EB31E-8EA5-AD90-CA9D-81E601A8EA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1025" y="1653945"/>
              <a:ext cx="19766" cy="806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0" name="Straight Connector 13319">
              <a:extLst>
                <a:ext uri="{FF2B5EF4-FFF2-40B4-BE49-F238E27FC236}">
                  <a16:creationId xmlns:a16="http://schemas.microsoft.com/office/drawing/2014/main" id="{8D1A9393-A217-8CCA-58A6-D5F5D5857A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8137" y="2590735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1" name="Straight Connector 13320">
              <a:extLst>
                <a:ext uri="{FF2B5EF4-FFF2-40B4-BE49-F238E27FC236}">
                  <a16:creationId xmlns:a16="http://schemas.microsoft.com/office/drawing/2014/main" id="{E16E145E-C142-B0C2-DF12-39149A6F2C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6869" y="1649232"/>
              <a:ext cx="34975" cy="826572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45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Perspective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4069080" y="3587716"/>
            <a:ext cx="4511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Factor</a:t>
            </a:r>
            <a:r>
              <a:rPr lang="en-US" sz="1200" dirty="0"/>
              <a:t>: Something changed in the experiment (e.g., parameter)</a:t>
            </a:r>
          </a:p>
          <a:p>
            <a:r>
              <a:rPr lang="en-US" sz="1200" b="1" dirty="0"/>
              <a:t>Level of factor</a:t>
            </a:r>
            <a:r>
              <a:rPr lang="en-US" sz="1200" dirty="0"/>
              <a:t>: Value/setting of a factor.</a:t>
            </a:r>
          </a:p>
          <a:p>
            <a:r>
              <a:rPr lang="en-US" sz="1200" b="1" dirty="0"/>
              <a:t>Response</a:t>
            </a:r>
            <a:r>
              <a:rPr lang="en-US" sz="1200" dirty="0"/>
              <a:t>:  Measured result of an experiment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094F1-85B7-F644-B8BC-9D2F9BF5E73A}"/>
              </a:ext>
            </a:extLst>
          </p:cNvPr>
          <p:cNvSpPr/>
          <p:nvPr/>
        </p:nvSpPr>
        <p:spPr>
          <a:xfrm>
            <a:off x="3945636" y="904493"/>
            <a:ext cx="3461004" cy="25976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1E986-232A-B645-812C-25CBA723B16B}"/>
              </a:ext>
            </a:extLst>
          </p:cNvPr>
          <p:cNvSpPr txBox="1"/>
          <p:nvPr/>
        </p:nvSpPr>
        <p:spPr>
          <a:xfrm>
            <a:off x="769312" y="4293480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2B3D96-CC80-9C4B-BEA4-962FB0CF64B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29046" y="3582235"/>
            <a:ext cx="607046" cy="774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DD242CE-FE72-F642-ADD4-A2D278E89FC2}"/>
              </a:ext>
            </a:extLst>
          </p:cNvPr>
          <p:cNvSpPr txBox="1"/>
          <p:nvPr/>
        </p:nvSpPr>
        <p:spPr>
          <a:xfrm>
            <a:off x="1189309" y="5078182"/>
            <a:ext cx="7209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there are often a large number of factors, an experiment is specified by the levels of factors that are </a:t>
            </a:r>
            <a:r>
              <a:rPr lang="en-US" i="1" dirty="0"/>
              <a:t>not</a:t>
            </a:r>
            <a:r>
              <a:rPr lang="en-US" dirty="0"/>
              <a:t> at their baseline values.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FC6E44-9EF4-BE69-97B9-029E38499593}"/>
              </a:ext>
            </a:extLst>
          </p:cNvPr>
          <p:cNvSpPr txBox="1"/>
          <p:nvPr/>
        </p:nvSpPr>
        <p:spPr>
          <a:xfrm>
            <a:off x="2520433" y="2569761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7FDD3-5C19-7E4E-014E-846A9698FEA1}"/>
              </a:ext>
            </a:extLst>
          </p:cNvPr>
          <p:cNvSpPr txBox="1"/>
          <p:nvPr/>
        </p:nvSpPr>
        <p:spPr>
          <a:xfrm>
            <a:off x="1857928" y="3159033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50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3A16D8-0F4A-3D72-8750-A5B22FA1CDB8}"/>
              </a:ext>
            </a:extLst>
          </p:cNvPr>
          <p:cNvSpPr txBox="1"/>
          <p:nvPr/>
        </p:nvSpPr>
        <p:spPr>
          <a:xfrm rot="18827094">
            <a:off x="1726574" y="2503649"/>
            <a:ext cx="9028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quantity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EAB55F1-8B1E-0D0A-39E1-99FE6B84CC37}"/>
              </a:ext>
            </a:extLst>
          </p:cNvPr>
          <p:cNvGrpSpPr/>
          <p:nvPr/>
        </p:nvGrpSpPr>
        <p:grpSpPr>
          <a:xfrm>
            <a:off x="1732592" y="1649232"/>
            <a:ext cx="2218199" cy="1753653"/>
            <a:chOff x="1732592" y="1649232"/>
            <a:chExt cx="2218199" cy="175365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AE0BEAD-2C5C-E255-F2AF-C193089D51F8}"/>
                </a:ext>
              </a:extLst>
            </p:cNvPr>
            <p:cNvCxnSpPr>
              <a:cxnSpLocks/>
            </p:cNvCxnSpPr>
            <p:nvPr/>
          </p:nvCxnSpPr>
          <p:spPr>
            <a:xfrm>
              <a:off x="1784719" y="3390109"/>
              <a:ext cx="1234188" cy="12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B070D94-B41F-BB2A-4A92-7011F80C91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1957" y="2461005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BE6BF6-E7EF-2878-6A08-A794AD409D5D}"/>
                </a:ext>
              </a:extLst>
            </p:cNvPr>
            <p:cNvGrpSpPr/>
            <p:nvPr/>
          </p:nvGrpSpPr>
          <p:grpSpPr>
            <a:xfrm>
              <a:off x="1732592" y="1649232"/>
              <a:ext cx="2218199" cy="1753367"/>
              <a:chOff x="1927754" y="3960186"/>
              <a:chExt cx="2218199" cy="1753367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56CED5A-2EF8-97B3-0186-CD2B9CA7F0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9881" y="4779358"/>
                <a:ext cx="907125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F79639A-B0F7-8A66-D580-C5B5E0F455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855" y="4771675"/>
                <a:ext cx="955098" cy="941878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EC8BC68-7473-BA98-CA39-DDCCA12DCC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54" y="3964899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62F14E6-A197-5F74-CD93-A919ECAF1D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5880" y="3960186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7F888E8-DAC1-F72A-8C45-9D2EE9C89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2592" y="2588426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0EBFEC-9601-CB6D-3928-685E83DE7125}"/>
                </a:ext>
              </a:extLst>
            </p:cNvPr>
            <p:cNvCxnSpPr>
              <a:cxnSpLocks/>
            </p:cNvCxnSpPr>
            <p:nvPr/>
          </p:nvCxnSpPr>
          <p:spPr>
            <a:xfrm>
              <a:off x="2656982" y="1661345"/>
              <a:ext cx="1274043" cy="0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2E31EFF-113B-9039-EBF4-EF908BD003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2325" y="2603225"/>
              <a:ext cx="23368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7E210A5-FE31-CC4C-AA29-41273D813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1025" y="1653945"/>
              <a:ext cx="19766" cy="806776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2988CF9-8D27-479E-ACDF-2A3FB53D66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8137" y="2590735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7A96053-57D2-8033-EBA2-6ED63DA5F4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6869" y="1649232"/>
              <a:ext cx="34975" cy="826572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097BC90-65D9-988C-E722-A39B13DC19B4}"/>
              </a:ext>
            </a:extLst>
          </p:cNvPr>
          <p:cNvSpPr txBox="1"/>
          <p:nvPr/>
        </p:nvSpPr>
        <p:spPr>
          <a:xfrm>
            <a:off x="1785057" y="3629867"/>
            <a:ext cx="12923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temperature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C0CB87-3E91-1035-120F-798D683145DE}"/>
              </a:ext>
            </a:extLst>
          </p:cNvPr>
          <p:cNvSpPr txBox="1"/>
          <p:nvPr/>
        </p:nvSpPr>
        <p:spPr>
          <a:xfrm rot="16200000">
            <a:off x="880794" y="2808223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catalyst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A9C4-FB56-8FC8-D8CD-078E12C091EF}"/>
              </a:ext>
            </a:extLst>
          </p:cNvPr>
          <p:cNvSpPr txBox="1"/>
          <p:nvPr/>
        </p:nvSpPr>
        <p:spPr>
          <a:xfrm>
            <a:off x="1427164" y="257323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81342-02B1-FDAA-BD37-CAD846E5C575}"/>
              </a:ext>
            </a:extLst>
          </p:cNvPr>
          <p:cNvSpPr txBox="1"/>
          <p:nvPr/>
        </p:nvSpPr>
        <p:spPr>
          <a:xfrm>
            <a:off x="1471785" y="3150029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D9837B-4419-0570-1CD3-C5E9624C8619}"/>
              </a:ext>
            </a:extLst>
          </p:cNvPr>
          <p:cNvSpPr txBox="1"/>
          <p:nvPr/>
        </p:nvSpPr>
        <p:spPr>
          <a:xfrm>
            <a:off x="1636092" y="3443735"/>
            <a:ext cx="4395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39078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FC01CD-C0B3-FF4C-98F0-3AA6EBAEB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5008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B11BC8-A6EF-B947-B22A-80C189B926A7}"/>
              </a:ext>
            </a:extLst>
          </p:cNvPr>
          <p:cNvSpPr/>
          <p:nvPr/>
        </p:nvSpPr>
        <p:spPr>
          <a:xfrm>
            <a:off x="999744" y="2125682"/>
            <a:ext cx="75285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Reaction Rates and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kinetic constants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J0: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J0_inputFlux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*Glucose*ATP*(1/(1 + (ATP/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J1_Ki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)^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J1_n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))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J2: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J2_k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*fructose_1_6_bisphosphate;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J3: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J3_k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*glyceraldehyde_3_phosphate*NADH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J4: 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J4_kg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*J4_kp*glyceraldehyde_3_phosphate*NAD*ADP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*glycerate_3_phosphate*ATP*NADH)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    /(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J4_ka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 +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J4_kp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*ADP)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J5: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J5_k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*glycerate_3_phosphate*ADP;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J6: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J6_k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*pyruvate*B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J7: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J7_k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*NADH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J8: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J8_k1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Acetyladehyde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 -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J8_k2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J9: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J9_k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*ATP; </a:t>
            </a:r>
          </a:p>
          <a:p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J10: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J10_k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*</a:t>
            </a:r>
            <a:r>
              <a:rPr lang="en-US" dirty="0" err="1">
                <a:solidFill>
                  <a:srgbClr val="212121"/>
                </a:solidFill>
                <a:latin typeface="Courier New" panose="02070309020205020404" pitchFamily="49" charset="0"/>
              </a:rPr>
              <a:t>External_acetaldehyde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F03082-B000-6141-B097-DAB0507BC4CF}"/>
              </a:ext>
            </a:extLst>
          </p:cNvPr>
          <p:cNvSpPr txBox="1"/>
          <p:nvPr/>
        </p:nvSpPr>
        <p:spPr>
          <a:xfrm>
            <a:off x="341727" y="2054400"/>
            <a:ext cx="813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Wolf model, the factors are 16 parameters. Consider 5 levels.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3144788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3144788"/>
                  </p:ext>
                </p:extLst>
              </p:nvPr>
            </p:nvGraphicFramePr>
            <p:xfrm>
              <a:off x="502920" y="2521062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09" t="-6897" r="-149091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10434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104344"/>
                  </p:ext>
                </p:extLst>
              </p:nvPr>
            </p:nvGraphicFramePr>
            <p:xfrm>
              <a:off x="5200128" y="2562003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/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4ADF37-EDBA-894E-A6C7-005610C10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0" y="5394960"/>
                <a:ext cx="3641703" cy="381515"/>
              </a:xfrm>
              <a:prstGeom prst="rect">
                <a:avLst/>
              </a:prstGeom>
              <a:blipFill>
                <a:blip r:embed="rId5"/>
                <a:stretch>
                  <a:fillRect l="-1394" t="-937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34DA815-8F4D-9A4B-BD69-FD9542674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223782"/>
              </p:ext>
            </p:extLst>
          </p:nvPr>
        </p:nvGraphicFramePr>
        <p:xfrm>
          <a:off x="4462272" y="5082032"/>
          <a:ext cx="42458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466">
                  <a:extLst>
                    <a:ext uri="{9D8B030D-6E8A-4147-A177-3AD203B41FA5}">
                      <a16:colId xmlns:a16="http://schemas.microsoft.com/office/drawing/2014/main" val="3376888700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2241941459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223308684"/>
                    </a:ext>
                  </a:extLst>
                </a:gridCol>
                <a:gridCol w="1061466">
                  <a:extLst>
                    <a:ext uri="{9D8B030D-6E8A-4147-A177-3AD203B41FA5}">
                      <a16:colId xmlns:a16="http://schemas.microsoft.com/office/drawing/2014/main" val="318717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Parameter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Parameter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Pct </a:t>
                      </a:r>
                      <a:r>
                        <a:rPr lang="en-US" sz="1200" dirty="0" err="1"/>
                        <a:t>Chg</a:t>
                      </a:r>
                      <a:r>
                        <a:rPr lang="en-US" sz="12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4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4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5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8608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/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2D4C4-F905-C749-9052-F58369104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64" y="5766816"/>
                <a:ext cx="3641703" cy="381515"/>
              </a:xfrm>
              <a:prstGeom prst="rect">
                <a:avLst/>
              </a:prstGeom>
              <a:blipFill>
                <a:blip r:embed="rId6"/>
                <a:stretch>
                  <a:fillRect l="-1389" t="-12903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/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Experiment conducted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2868DA-64B9-EF4E-ACC3-C8833FAFA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6" y="6147816"/>
                <a:ext cx="3463512" cy="381515"/>
              </a:xfrm>
              <a:prstGeom prst="rect">
                <a:avLst/>
              </a:prstGeom>
              <a:blipFill>
                <a:blip r:embed="rId7"/>
                <a:stretch>
                  <a:fillRect l="-1460" t="-12903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6513F016-8352-C643-AF70-2C6A4A40DF1D}"/>
              </a:ext>
            </a:extLst>
          </p:cNvPr>
          <p:cNvSpPr/>
          <p:nvPr/>
        </p:nvSpPr>
        <p:spPr>
          <a:xfrm>
            <a:off x="4462272" y="5445156"/>
            <a:ext cx="4434840" cy="11689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/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  <m:sub/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56A581-749E-0F4E-9755-2F5AC7BF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5" y="792008"/>
                <a:ext cx="3653564" cy="986617"/>
              </a:xfrm>
              <a:prstGeom prst="rect">
                <a:avLst/>
              </a:prstGeom>
              <a:blipFill>
                <a:blip r:embed="rId8"/>
                <a:stretch>
                  <a:fillRect l="-1038" t="-3797" r="-346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/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Response when: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 err="1"/>
                  <a:t>i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Factor </a:t>
                </a:r>
                <a:r>
                  <a:rPr lang="en-US" i="1" dirty="0"/>
                  <a:t>j</a:t>
                </a:r>
                <a:r>
                  <a:rPr lang="en-US" dirty="0"/>
                  <a:t> has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other factors are at baseline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06EF8A-70D9-AF47-9787-C00B12A82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348" y="729350"/>
                <a:ext cx="3712106" cy="1277657"/>
              </a:xfrm>
              <a:prstGeom prst="rect">
                <a:avLst/>
              </a:prstGeom>
              <a:blipFill>
                <a:blip r:embed="rId9"/>
                <a:stretch>
                  <a:fillRect l="-1024" t="-2970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9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4" grpId="0" animBg="1"/>
      <p:bldP spid="15" grpId="1" animBg="1"/>
      <p:bldP spid="16" grpId="0" animBg="1"/>
      <p:bldP spid="16" grpId="1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02C8-EB06-7141-B34F-824F1967E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F5D-7731-0343-BB49-1F78D61468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/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257DC9-40AD-4644-B5CC-D1888287F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343" y="3748675"/>
                <a:ext cx="1591077" cy="847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/>
                            <a:t> (Factor)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8">
                <a:extLst>
                  <a:ext uri="{FF2B5EF4-FFF2-40B4-BE49-F238E27FC236}">
                    <a16:creationId xmlns:a16="http://schemas.microsoft.com/office/drawing/2014/main" id="{A4BC218A-0597-DF4B-A954-23D3C208F5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8165097"/>
                  </p:ext>
                </p:extLst>
              </p:nvPr>
            </p:nvGraphicFramePr>
            <p:xfrm>
              <a:off x="502920" y="1094598"/>
              <a:ext cx="3440953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9888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2051065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09" t="-6897" r="-149091" b="-5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Parameter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J0_inputFlux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J1_Ki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J1_n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J2_k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(Level)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8">
                <a:extLst>
                  <a:ext uri="{FF2B5EF4-FFF2-40B4-BE49-F238E27FC236}">
                    <a16:creationId xmlns:a16="http://schemas.microsoft.com/office/drawing/2014/main" id="{E6B4B0F3-5DEE-A84B-AB7D-DD8836EB0E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0064376"/>
                  </p:ext>
                </p:extLst>
              </p:nvPr>
            </p:nvGraphicFramePr>
            <p:xfrm>
              <a:off x="5200128" y="1135539"/>
              <a:ext cx="270943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40229">
                      <a:extLst>
                        <a:ext uri="{9D8B030D-6E8A-4147-A177-3AD203B41FA5}">
                          <a16:colId xmlns:a16="http://schemas.microsoft.com/office/drawing/2014/main" val="2999886694"/>
                        </a:ext>
                      </a:extLst>
                    </a:gridCol>
                    <a:gridCol w="1669203">
                      <a:extLst>
                        <a:ext uri="{9D8B030D-6E8A-4147-A177-3AD203B41FA5}">
                          <a16:colId xmlns:a16="http://schemas.microsoft.com/office/drawing/2014/main" val="31934633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220" t="-6897" r="-163415" b="-5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Pct </a:t>
                          </a:r>
                          <a:r>
                            <a:rPr lang="en-US" dirty="0" err="1"/>
                            <a:t>Chg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55396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58614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-2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6354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5202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1319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85813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6D8186C-5678-0A47-97BC-057C60FCD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306870"/>
              </p:ext>
            </p:extLst>
          </p:nvPr>
        </p:nvGraphicFramePr>
        <p:xfrm>
          <a:off x="1234441" y="4307841"/>
          <a:ext cx="27094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716">
                  <a:extLst>
                    <a:ext uri="{9D8B030D-6E8A-4147-A177-3AD203B41FA5}">
                      <a16:colId xmlns:a16="http://schemas.microsoft.com/office/drawing/2014/main" val="214901315"/>
                    </a:ext>
                  </a:extLst>
                </a:gridCol>
                <a:gridCol w="1354716">
                  <a:extLst>
                    <a:ext uri="{9D8B030D-6E8A-4147-A177-3AD203B41FA5}">
                      <a16:colId xmlns:a16="http://schemas.microsoft.com/office/drawing/2014/main" val="3296433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 </a:t>
                      </a:r>
                      <a:r>
                        <a:rPr lang="en-US" dirty="0" err="1"/>
                        <a:t>Chg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04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J0_inputFlux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503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J1_Ki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3522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/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BCE67E-B0FD-3A47-A5A7-3A8E11F3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51" y="3748675"/>
                <a:ext cx="1872372" cy="847220"/>
              </a:xfrm>
              <a:prstGeom prst="rect">
                <a:avLst/>
              </a:prstGeom>
              <a:blipFill>
                <a:blip r:embed="rId6"/>
                <a:stretch>
                  <a:fillRect r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2BCD4F-C01D-CC41-A956-5DA14C19A621}"/>
              </a:ext>
            </a:extLst>
          </p:cNvPr>
          <p:cNvCxnSpPr>
            <a:cxnSpLocks/>
          </p:cNvCxnSpPr>
          <p:nvPr/>
        </p:nvCxnSpPr>
        <p:spPr>
          <a:xfrm flipH="1">
            <a:off x="4114800" y="4385389"/>
            <a:ext cx="2259018" cy="664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/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Level 3 is the baseline. So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1,1,2,2,3,4,4,3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1,1,2,2,3,4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C33E42-9770-0F43-9A4F-51674094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655" y="4971992"/>
                <a:ext cx="2877711" cy="658514"/>
              </a:xfrm>
              <a:prstGeom prst="rect">
                <a:avLst/>
              </a:prstGeom>
              <a:blipFill>
                <a:blip r:embed="rId7"/>
                <a:stretch>
                  <a:fillRect l="-1762" t="-3774" r="-881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7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50600"/>
          </a:xfrm>
        </p:spPr>
        <p:txBody>
          <a:bodyPr/>
          <a:lstStyle/>
          <a:p>
            <a:r>
              <a:rPr lang="en-US" dirty="0"/>
              <a:t>Types of Experimental Designs</a:t>
            </a:r>
            <a:br>
              <a:rPr lang="en-US" dirty="0"/>
            </a:br>
            <a:r>
              <a:rPr lang="en-US" dirty="0"/>
              <a:t>(Condition Specifications)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1B6DF-954B-3A97-5FA3-2ECD3FAC2FC1}"/>
              </a:ext>
            </a:extLst>
          </p:cNvPr>
          <p:cNvSpPr txBox="1"/>
          <p:nvPr/>
        </p:nvSpPr>
        <p:spPr>
          <a:xfrm>
            <a:off x="2474134" y="2704748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B9F5B9-21C7-23E8-BFEE-92B643E3DCEC}"/>
              </a:ext>
            </a:extLst>
          </p:cNvPr>
          <p:cNvSpPr txBox="1"/>
          <p:nvPr/>
        </p:nvSpPr>
        <p:spPr>
          <a:xfrm>
            <a:off x="1811629" y="3294020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914F0-BBB0-93E5-CEB7-029CA7619CA8}"/>
              </a:ext>
            </a:extLst>
          </p:cNvPr>
          <p:cNvSpPr txBox="1"/>
          <p:nvPr/>
        </p:nvSpPr>
        <p:spPr>
          <a:xfrm rot="18827094">
            <a:off x="1680275" y="2638636"/>
            <a:ext cx="90281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quantity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8E6EAC-3C31-35D1-720D-2C0BCEA8C078}"/>
              </a:ext>
            </a:extLst>
          </p:cNvPr>
          <p:cNvGrpSpPr/>
          <p:nvPr/>
        </p:nvGrpSpPr>
        <p:grpSpPr>
          <a:xfrm>
            <a:off x="1686293" y="1781533"/>
            <a:ext cx="2233408" cy="1771138"/>
            <a:chOff x="1927754" y="3957500"/>
            <a:chExt cx="2233408" cy="1771138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770EE5-5F1F-6970-9F07-206D2AB88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2729" y="5713839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FD6366B-A46D-01E0-DEA0-E52B13AF3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7119" y="4771959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DE884D6-4377-8305-CA7F-3916017A344C}"/>
                </a:ext>
              </a:extLst>
            </p:cNvPr>
            <p:cNvGrpSpPr/>
            <p:nvPr/>
          </p:nvGrpSpPr>
          <p:grpSpPr>
            <a:xfrm>
              <a:off x="1927754" y="3960186"/>
              <a:ext cx="2233408" cy="1768452"/>
              <a:chOff x="1927754" y="3960186"/>
              <a:chExt cx="2233408" cy="1768452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05292FB-4D77-676A-36CC-CCBABA7A9A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62729" y="4779358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B152B70-B5EB-C85F-336A-674A2E8A50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90855" y="4774645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79D0CCF-A4F5-B4FB-8C9A-7E89DADF1C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7754" y="3964899"/>
                <a:ext cx="924277" cy="934195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5712FFC-EEA0-B6CC-55AE-D1AEF3EB58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5880" y="3960186"/>
                <a:ext cx="970307" cy="953993"/>
              </a:xfrm>
              <a:prstGeom prst="line">
                <a:avLst/>
              </a:prstGeom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B95BCF-40CE-AA18-7CD2-6A3068CCDB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7754" y="4899380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603914C-41B5-33C8-8DE5-C32AAADF0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2144" y="3957500"/>
              <a:ext cx="1251340" cy="14799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0107542-257F-8A8B-9847-00027F3337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7487" y="4914179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773A65-EB56-FE8E-961E-FC3EE4BEB0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9371" y="3972301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7FF491B-9078-EFF2-B352-E323E56544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3299" y="4901689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3B9169-3FA1-961E-2DFB-709E82BA08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65183" y="3959811"/>
              <a:ext cx="46582" cy="799374"/>
            </a:xfrm>
            <a:prstGeom prst="line">
              <a:avLst/>
            </a:prstGeom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766539E-92DE-5F86-DB6C-F32AEBCB5686}"/>
              </a:ext>
            </a:extLst>
          </p:cNvPr>
          <p:cNvSpPr txBox="1"/>
          <p:nvPr/>
        </p:nvSpPr>
        <p:spPr>
          <a:xfrm>
            <a:off x="1738758" y="3764854"/>
            <a:ext cx="129234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temperature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62A3CC-94E6-8C04-025B-DAF8B92240F4}"/>
              </a:ext>
            </a:extLst>
          </p:cNvPr>
          <p:cNvSpPr txBox="1"/>
          <p:nvPr/>
        </p:nvSpPr>
        <p:spPr>
          <a:xfrm rot="16200000">
            <a:off x="834495" y="2943210"/>
            <a:ext cx="88036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catalyst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9705C7-871A-A9C7-06BF-53614C011939}"/>
              </a:ext>
            </a:extLst>
          </p:cNvPr>
          <p:cNvSpPr txBox="1"/>
          <p:nvPr/>
        </p:nvSpPr>
        <p:spPr>
          <a:xfrm>
            <a:off x="1380865" y="2708226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D553DF-57E7-ABB0-1EAC-1847E522BD7F}"/>
              </a:ext>
            </a:extLst>
          </p:cNvPr>
          <p:cNvSpPr txBox="1"/>
          <p:nvPr/>
        </p:nvSpPr>
        <p:spPr>
          <a:xfrm>
            <a:off x="1425486" y="3285016"/>
            <a:ext cx="26962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7B92A-D312-9F90-20A7-075E7A319F12}"/>
              </a:ext>
            </a:extLst>
          </p:cNvPr>
          <p:cNvSpPr txBox="1"/>
          <p:nvPr/>
        </p:nvSpPr>
        <p:spPr>
          <a:xfrm>
            <a:off x="1589793" y="3578722"/>
            <a:ext cx="4395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F7A0E-90CA-CFA8-8006-1C3133E36D33}"/>
              </a:ext>
            </a:extLst>
          </p:cNvPr>
          <p:cNvSpPr txBox="1"/>
          <p:nvPr/>
        </p:nvSpPr>
        <p:spPr>
          <a:xfrm>
            <a:off x="2674579" y="3558582"/>
            <a:ext cx="35458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80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3A7DA4-29AB-C999-0561-8103C5A46748}"/>
              </a:ext>
            </a:extLst>
          </p:cNvPr>
          <p:cNvSpPr>
            <a:spLocks noChangeAspect="1"/>
          </p:cNvSpPr>
          <p:nvPr/>
        </p:nvSpPr>
        <p:spPr>
          <a:xfrm>
            <a:off x="2596401" y="254973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166AD5-11AB-2334-C3C7-12DFEF86C970}"/>
              </a:ext>
            </a:extLst>
          </p:cNvPr>
          <p:cNvSpPr>
            <a:spLocks noChangeAspect="1"/>
          </p:cNvSpPr>
          <p:nvPr/>
        </p:nvSpPr>
        <p:spPr>
          <a:xfrm>
            <a:off x="2921186" y="350410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4ACFAEA-BE6E-CEA7-B525-4DA8CB6A9F20}"/>
              </a:ext>
            </a:extLst>
          </p:cNvPr>
          <p:cNvSpPr>
            <a:spLocks noChangeAspect="1"/>
          </p:cNvSpPr>
          <p:nvPr/>
        </p:nvSpPr>
        <p:spPr>
          <a:xfrm>
            <a:off x="1679502" y="35140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6E44AE-6DD4-A33D-862A-FFE83F870F5B}"/>
              </a:ext>
            </a:extLst>
          </p:cNvPr>
          <p:cNvSpPr>
            <a:spLocks noChangeAspect="1"/>
          </p:cNvSpPr>
          <p:nvPr/>
        </p:nvSpPr>
        <p:spPr>
          <a:xfrm>
            <a:off x="1667012" y="27071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02384F-1102-860B-D50F-8E9C56BF7D33}"/>
              </a:ext>
            </a:extLst>
          </p:cNvPr>
          <p:cNvSpPr txBox="1"/>
          <p:nvPr/>
        </p:nvSpPr>
        <p:spPr>
          <a:xfrm>
            <a:off x="1650491" y="4595149"/>
            <a:ext cx="685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One way design</a:t>
            </a:r>
            <a:r>
              <a:rPr lang="en-US" dirty="0"/>
              <a:t>: A condition has at most one factor that changes from baseline.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BC41BF-B81C-9361-4B96-227E4B2DC3A3}"/>
              </a:ext>
            </a:extLst>
          </p:cNvPr>
          <p:cNvSpPr txBox="1"/>
          <p:nvPr/>
        </p:nvSpPr>
        <p:spPr>
          <a:xfrm>
            <a:off x="481826" y="3622243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Baseline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36E498-1643-9B25-B39C-3A80AF26B0E7}"/>
              </a:ext>
            </a:extLst>
          </p:cNvPr>
          <p:cNvSpPr>
            <a:spLocks noChangeAspect="1"/>
          </p:cNvSpPr>
          <p:nvPr/>
        </p:nvSpPr>
        <p:spPr>
          <a:xfrm>
            <a:off x="3860665" y="2568484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093B0E0-F790-9F05-4A53-7E602E3BA894}"/>
              </a:ext>
            </a:extLst>
          </p:cNvPr>
          <p:cNvSpPr>
            <a:spLocks noChangeAspect="1"/>
          </p:cNvSpPr>
          <p:nvPr/>
        </p:nvSpPr>
        <p:spPr>
          <a:xfrm>
            <a:off x="2577801" y="1748609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5B48E41-1BF4-6D74-7266-6FFF5CDD9B1D}"/>
              </a:ext>
            </a:extLst>
          </p:cNvPr>
          <p:cNvSpPr>
            <a:spLocks noChangeAspect="1"/>
          </p:cNvSpPr>
          <p:nvPr/>
        </p:nvSpPr>
        <p:spPr>
          <a:xfrm>
            <a:off x="2869099" y="2699661"/>
            <a:ext cx="91440" cy="91440"/>
          </a:xfrm>
          <a:prstGeom prst="ellipse">
            <a:avLst/>
          </a:prstGeom>
          <a:solidFill>
            <a:srgbClr val="002060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7600CD-EA90-AC00-35EE-BEEE777481EC}"/>
              </a:ext>
            </a:extLst>
          </p:cNvPr>
          <p:cNvSpPr txBox="1"/>
          <p:nvPr/>
        </p:nvSpPr>
        <p:spPr>
          <a:xfrm>
            <a:off x="1695112" y="5425413"/>
            <a:ext cx="6094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Two way design</a:t>
            </a:r>
            <a:r>
              <a:rPr lang="en-US" dirty="0"/>
              <a:t>: A condition has at most two factors that change from baseline.</a:t>
            </a:r>
          </a:p>
        </p:txBody>
      </p:sp>
    </p:spTree>
    <p:extLst>
      <p:ext uri="{BB962C8B-B14F-4D97-AF65-F5344CB8AC3E}">
        <p14:creationId xmlns:p14="http://schemas.microsoft.com/office/powerpoint/2010/main" val="12579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38" grpId="0"/>
      <p:bldP spid="40" grpId="0" animBg="1"/>
      <p:bldP spid="41" grpId="0" animBg="1"/>
      <p:bldP spid="42" grpId="0" animBg="1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167744</TotalTime>
  <Words>1793</Words>
  <Application>Microsoft Macintosh PowerPoint</Application>
  <PresentationFormat>On-screen Show (4:3)</PresentationFormat>
  <Paragraphs>522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Office Theme</vt:lpstr>
      <vt:lpstr>BIOE 437 / BIOE 537  Computational Systems Biology   Design of Experiments Overview   </vt:lpstr>
      <vt:lpstr>PowerPoint Presentation</vt:lpstr>
      <vt:lpstr>Key Concepts in Design of Experiments (DOE)</vt:lpstr>
      <vt:lpstr>Visualizing Conditions</vt:lpstr>
      <vt:lpstr>Our Perspective</vt:lpstr>
      <vt:lpstr>Wolf Model</vt:lpstr>
      <vt:lpstr>Specifying Experiments</vt:lpstr>
      <vt:lpstr>More Complicated Experiments</vt:lpstr>
      <vt:lpstr>Types of Experimental Designs (Condition Specifications)</vt:lpstr>
      <vt:lpstr>Notation for Specifying Conditions</vt:lpstr>
      <vt:lpstr>Experiments for nWD (Wolf): Part 1</vt:lpstr>
      <vt:lpstr>Set of Experiments (Wolf): Part 2</vt:lpstr>
      <vt:lpstr>Counting the Number of Conditions in nWD</vt:lpstr>
      <vt:lpstr>Decomposing the Responses</vt:lpstr>
      <vt:lpstr>Calculating nWD Parameters</vt:lpstr>
      <vt:lpstr>Exercise: 2WD</vt:lpstr>
      <vt:lpstr>Other Considerations</vt:lpstr>
      <vt:lpstr>Fourier Transform Basics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2773</cp:revision>
  <dcterms:created xsi:type="dcterms:W3CDTF">2008-11-04T22:35:39Z</dcterms:created>
  <dcterms:modified xsi:type="dcterms:W3CDTF">2022-10-31T22:07:57Z</dcterms:modified>
</cp:coreProperties>
</file>