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473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474" r:id="rId24"/>
  </p:sldIdLst>
  <p:sldSz cx="9144000" cy="6858000" type="screen4x3"/>
  <p:notesSz cx="6858000" cy="9144000"/>
  <p:embeddedFontLst>
    <p:embeddedFont>
      <p:font typeface="ＭＳ Ｐゴシック" panose="020B0600070205080204" pitchFamily="34" charset="-128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gGxSr5a7o+vNLoFmls+x7964Bg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9ABD45-647E-4655-B68F-2913BAC25D6C}">
  <a:tblStyle styleId="{BF9ABD45-647E-4655-B68F-2913BAC25D6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4"/>
    <p:restoredTop sz="94694"/>
  </p:normalViewPr>
  <p:slideViewPr>
    <p:cSldViewPr snapToGrid="0">
      <p:cViewPr varScale="1">
        <p:scale>
          <a:sx n="121" d="100"/>
          <a:sy n="121" d="100"/>
        </p:scale>
        <p:origin x="213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Diverse students. Some with bio-backgrounds; some without. Some with CS background; some with very limited. Two separate courses combined because of a substantial shared curriculum.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8" name="Google Shape;27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9" name="Google Shape;2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5" name="Google Shape;30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we ignore the maximization, then this is a feasibility problem.</a:t>
            </a:r>
            <a:endParaRPr/>
          </a:p>
        </p:txBody>
      </p:sp>
      <p:sp>
        <p:nvSpPr>
          <p:cNvPr id="316" name="Google Shape;316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5" name="Google Shape;3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4" name="Google Shape;36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3" name="Google Shape;37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3" name="Google Shape;38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9" name="Google Shape;39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2" name="Google Shape;41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Even if we ignore the issue of protonation (which Pi), we still have a missing O when we add the atoms in Pi to ADP. This is because we haven’t included water in the reaction.</a:t>
            </a:r>
            <a:endParaRPr/>
          </a:p>
        </p:txBody>
      </p:sp>
      <p:sp>
        <p:nvSpPr>
          <p:cNvPr id="197" name="Google Shape;19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7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sldNum" idx="12"/>
          </p:nvPr>
        </p:nvSpPr>
        <p:spPr>
          <a:xfrm>
            <a:off x="7543800" y="6324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6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36"/>
          <p:cNvSpPr txBox="1">
            <a:spLocks noGrp="1"/>
          </p:cNvSpPr>
          <p:nvPr>
            <p:ph type="body" idx="1"/>
          </p:nvPr>
        </p:nvSpPr>
        <p:spPr>
          <a:xfrm rot="5400000">
            <a:off x="2286000" y="-457200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36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36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6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7"/>
          <p:cNvSpPr txBox="1">
            <a:spLocks noGrp="1"/>
          </p:cNvSpPr>
          <p:nvPr>
            <p:ph type="title"/>
          </p:nvPr>
        </p:nvSpPr>
        <p:spPr>
          <a:xfrm rot="5400000">
            <a:off x="4953000" y="2209801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37"/>
          <p:cNvSpPr txBox="1">
            <a:spLocks noGrp="1"/>
          </p:cNvSpPr>
          <p:nvPr>
            <p:ph type="body" idx="1"/>
          </p:nvPr>
        </p:nvSpPr>
        <p:spPr>
          <a:xfrm rot="5400000">
            <a:off x="762000" y="228601"/>
            <a:ext cx="541020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37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37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7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28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oogle Shape;30;p28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31" name="Google Shape;31;p28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" name="Google Shape;32;p28" descr="UW_W-Logo_RGB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" name="Google Shape;33;p28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0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0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30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30"/>
          <p:cNvSpPr/>
          <p:nvPr/>
        </p:nvSpPr>
        <p:spPr>
          <a:xfrm rot="10800000" flipH="1">
            <a:off x="8167688" y="6348413"/>
            <a:ext cx="585787" cy="396875"/>
          </a:xfrm>
          <a:prstGeom prst="trapezoid">
            <a:avLst>
              <a:gd name="adj" fmla="val 25000"/>
            </a:avLst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30" descr="UW_W-Logo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30"/>
          <p:cNvSpPr txBox="1"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dt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ftr" idx="11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sldNum" idx="12"/>
          </p:nvPr>
        </p:nvSpPr>
        <p:spPr>
          <a:xfrm>
            <a:off x="7534275" y="5943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>
            <a:spLocks noGrp="1"/>
          </p:cNvSpPr>
          <p:nvPr>
            <p:ph type="title"/>
          </p:nvPr>
        </p:nvSpPr>
        <p:spPr>
          <a:xfrm>
            <a:off x="457200" y="252984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7588372" y="6264274"/>
            <a:ext cx="5377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2"/>
          <p:cNvSpPr txBox="1">
            <a:spLocks noGrp="1"/>
          </p:cNvSpPr>
          <p:nvPr>
            <p:ph type="body" idx="1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body" idx="2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sldNum" idx="12"/>
          </p:nvPr>
        </p:nvSpPr>
        <p:spPr>
          <a:xfrm>
            <a:off x="6096000" y="62642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3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sldNum" idx="12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body"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body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3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1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5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" name="Google Shape;11;p25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2" name="Google Shape;12;p25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13;p25" descr="UW_W-Logo_RGB.png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25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rgbClr val="3B18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25" descr="UW.Wordmark_ctr.jp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5"/>
          <p:cNvSpPr txBox="1">
            <a:spLocks noGrp="1"/>
          </p:cNvSpPr>
          <p:nvPr>
            <p:ph type="sldNum" idx="12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hyperlink" Target="https://sys-bio.github.io/AntimonyEditor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381000" y="533400"/>
            <a:ext cx="8458200" cy="32796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437 / BIOE 537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i="1" dirty="0">
                <a:ea typeface="ＭＳ Ｐゴシック" panose="020B0600070205080204" pitchFamily="34" charset="-128"/>
              </a:rPr>
              <a:t>Computational Systems Biology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u="sng" dirty="0">
                <a:ea typeface="ＭＳ Ｐゴシック" panose="020B0600070205080204" pitchFamily="34" charset="-128"/>
              </a:rPr>
              <a:t>Verification and Validation of Models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374471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r>
              <a:rPr lang="en-US" sz="2400" dirty="0"/>
              <a:t>November, 2023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827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Moieties</a:t>
            </a:r>
            <a:endParaRPr/>
          </a:p>
        </p:txBody>
      </p:sp>
      <p:sp>
        <p:nvSpPr>
          <p:cNvPr id="232" name="Google Shape;232;p12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17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moiety refers to a collection of chemical species that have similar chemical functions.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 Variations in the chemical structure of inorganic phosphates.</a:t>
            </a:r>
            <a:endParaRPr/>
          </a:p>
        </p:txBody>
      </p:sp>
      <p:sp>
        <p:nvSpPr>
          <p:cNvPr id="233" name="Google Shape;233;p12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34" name="Google Shape;234;p12" descr="ATP structure + func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3584" y="3321711"/>
            <a:ext cx="4718304" cy="266059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2"/>
          <p:cNvSpPr/>
          <p:nvPr/>
        </p:nvSpPr>
        <p:spPr>
          <a:xfrm>
            <a:off x="2208922" y="3321711"/>
            <a:ext cx="2843137" cy="34731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2"/>
          <p:cNvSpPr/>
          <p:nvPr/>
        </p:nvSpPr>
        <p:spPr>
          <a:xfrm>
            <a:off x="3821199" y="3608070"/>
            <a:ext cx="2843137" cy="227838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2"/>
          <p:cNvSpPr txBox="1"/>
          <p:nvPr/>
        </p:nvSpPr>
        <p:spPr>
          <a:xfrm>
            <a:off x="3076177" y="3807061"/>
            <a:ext cx="278601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9087" r="-90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2"/>
          <p:cNvSpPr txBox="1"/>
          <p:nvPr/>
        </p:nvSpPr>
        <p:spPr>
          <a:xfrm>
            <a:off x="2462767" y="3810871"/>
            <a:ext cx="280205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29163" r="-29161" b="-3332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2"/>
          <p:cNvSpPr txBox="1"/>
          <p:nvPr/>
        </p:nvSpPr>
        <p:spPr>
          <a:xfrm>
            <a:off x="1643617" y="3826111"/>
            <a:ext cx="767839" cy="101566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12" descr="Chart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60263" y="4087853"/>
            <a:ext cx="1533986" cy="12013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Google Shape;241;p12"/>
          <p:cNvGrpSpPr/>
          <p:nvPr/>
        </p:nvGrpSpPr>
        <p:grpSpPr>
          <a:xfrm>
            <a:off x="1441082" y="4118734"/>
            <a:ext cx="5223254" cy="2274695"/>
            <a:chOff x="1441082" y="4118734"/>
            <a:chExt cx="5223254" cy="2274695"/>
          </a:xfrm>
        </p:grpSpPr>
        <p:sp>
          <p:nvSpPr>
            <p:cNvPr id="242" name="Google Shape;242;p12"/>
            <p:cNvSpPr/>
            <p:nvPr/>
          </p:nvSpPr>
          <p:spPr>
            <a:xfrm>
              <a:off x="2242706" y="4294632"/>
              <a:ext cx="568783" cy="1170433"/>
            </a:xfrm>
            <a:prstGeom prst="rect">
              <a:avLst/>
            </a:prstGeom>
            <a:noFill/>
            <a:ln w="12700" cap="flat" cmpd="sng">
              <a:solidFill>
                <a:srgbClr val="4A7DBA"/>
              </a:solidFill>
              <a:prstDash val="dash"/>
              <a:round/>
              <a:headEnd type="none" w="sm" len="sm"/>
              <a:tailEnd type="none" w="sm" len="sm"/>
            </a:ln>
            <a:effectLst>
              <a:outerShdw dist="23000" sx="1000" sy="1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3" name="Google Shape;243;p12"/>
            <p:cNvGrpSpPr/>
            <p:nvPr/>
          </p:nvGrpSpPr>
          <p:grpSpPr>
            <a:xfrm>
              <a:off x="1441082" y="4294632"/>
              <a:ext cx="5223254" cy="2098797"/>
              <a:chOff x="1441082" y="4294632"/>
              <a:chExt cx="5223254" cy="2098797"/>
            </a:xfrm>
          </p:grpSpPr>
          <p:sp>
            <p:nvSpPr>
              <p:cNvPr id="244" name="Google Shape;244;p12"/>
              <p:cNvSpPr/>
              <p:nvPr/>
            </p:nvSpPr>
            <p:spPr>
              <a:xfrm>
                <a:off x="1441082" y="4315968"/>
                <a:ext cx="767839" cy="1170433"/>
              </a:xfrm>
              <a:prstGeom prst="rect">
                <a:avLst/>
              </a:prstGeom>
              <a:noFill/>
              <a:ln w="12700" cap="flat" cmpd="sng">
                <a:solidFill>
                  <a:srgbClr val="4A7DBA"/>
                </a:solidFill>
                <a:prstDash val="dash"/>
                <a:round/>
                <a:headEnd type="none" w="sm" len="sm"/>
                <a:tailEnd type="none" w="sm" len="sm"/>
              </a:ln>
              <a:effectLst>
                <a:outerShdw dist="23000" sx="1000" sy="1000" rotWithShape="0">
                  <a:srgbClr val="000000"/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2882786" y="4294632"/>
                <a:ext cx="767839" cy="1170433"/>
              </a:xfrm>
              <a:prstGeom prst="rect">
                <a:avLst/>
              </a:prstGeom>
              <a:noFill/>
              <a:ln w="12700" cap="flat" cmpd="sng">
                <a:solidFill>
                  <a:srgbClr val="4A7DBA"/>
                </a:solidFill>
                <a:prstDash val="dash"/>
                <a:round/>
                <a:headEnd type="none" w="sm" len="sm"/>
                <a:tailEnd type="none" w="sm" len="sm"/>
              </a:ln>
              <a:effectLst>
                <a:outerShdw dist="23000" sx="1000" sy="1000" rotWithShape="0">
                  <a:srgbClr val="000000"/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2"/>
              <p:cNvSpPr txBox="1"/>
              <p:nvPr/>
            </p:nvSpPr>
            <p:spPr>
              <a:xfrm>
                <a:off x="2170798" y="6024097"/>
                <a:ext cx="449353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Instances of inorganic phosphate moieties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7" name="Google Shape;247;p12"/>
              <p:cNvCxnSpPr>
                <a:stCxn id="246" idx="0"/>
              </p:cNvCxnSpPr>
              <p:nvPr/>
            </p:nvCxnSpPr>
            <p:spPr>
              <a:xfrm rot="10800000" flipH="1">
                <a:off x="4417567" y="5289097"/>
                <a:ext cx="1158900" cy="73500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triangle" w="med" len="med"/>
              </a:ln>
              <a:effectLst>
                <a:outerShdw blurRad="40000" dist="20000" dir="5400000" rotWithShape="0">
                  <a:srgbClr val="000000">
                    <a:alpha val="37254"/>
                  </a:srgbClr>
                </a:outerShdw>
              </a:effectLst>
            </p:spPr>
          </p:cxnSp>
          <p:cxnSp>
            <p:nvCxnSpPr>
              <p:cNvPr id="248" name="Google Shape;248;p12"/>
              <p:cNvCxnSpPr>
                <a:stCxn id="246" idx="0"/>
              </p:cNvCxnSpPr>
              <p:nvPr/>
            </p:nvCxnSpPr>
            <p:spPr>
              <a:xfrm rot="10800000">
                <a:off x="3237367" y="5486497"/>
                <a:ext cx="1180200" cy="53760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triangle" w="med" len="med"/>
              </a:ln>
              <a:effectLst>
                <a:outerShdw blurRad="40000" dist="20000" dir="5400000" rotWithShape="0">
                  <a:srgbClr val="000000">
                    <a:alpha val="37254"/>
                  </a:srgbClr>
                </a:outerShdw>
              </a:effectLst>
            </p:spPr>
          </p:cxnSp>
          <p:cxnSp>
            <p:nvCxnSpPr>
              <p:cNvPr id="249" name="Google Shape;249;p12"/>
              <p:cNvCxnSpPr>
                <a:stCxn id="246" idx="0"/>
              </p:cNvCxnSpPr>
              <p:nvPr/>
            </p:nvCxnSpPr>
            <p:spPr>
              <a:xfrm rot="10800000">
                <a:off x="2526067" y="5486497"/>
                <a:ext cx="1891500" cy="53760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triangle" w="med" len="med"/>
              </a:ln>
              <a:effectLst>
                <a:outerShdw blurRad="40000" dist="20000" dir="5400000" rotWithShape="0">
                  <a:srgbClr val="000000">
                    <a:alpha val="37254"/>
                  </a:srgbClr>
                </a:outerShdw>
              </a:effectLst>
            </p:spPr>
          </p:cxnSp>
          <p:cxnSp>
            <p:nvCxnSpPr>
              <p:cNvPr id="250" name="Google Shape;250;p12"/>
              <p:cNvCxnSpPr>
                <a:stCxn id="246" idx="0"/>
                <a:endCxn id="244" idx="2"/>
              </p:cNvCxnSpPr>
              <p:nvPr/>
            </p:nvCxnSpPr>
            <p:spPr>
              <a:xfrm rot="10800000">
                <a:off x="1824967" y="5486497"/>
                <a:ext cx="2592600" cy="53760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triangle" w="med" len="med"/>
              </a:ln>
              <a:effectLst>
                <a:outerShdw blurRad="40000" dist="20000" dir="5400000" rotWithShape="0">
                  <a:srgbClr val="000000">
                    <a:alpha val="37254"/>
                  </a:srgbClr>
                </a:outerShdw>
              </a:effectLst>
            </p:spPr>
          </p:cxnSp>
        </p:grpSp>
        <p:sp>
          <p:nvSpPr>
            <p:cNvPr id="251" name="Google Shape;251;p12"/>
            <p:cNvSpPr/>
            <p:nvPr/>
          </p:nvSpPr>
          <p:spPr>
            <a:xfrm>
              <a:off x="4728852" y="4118734"/>
              <a:ext cx="1565397" cy="1170433"/>
            </a:xfrm>
            <a:prstGeom prst="rect">
              <a:avLst/>
            </a:prstGeom>
            <a:noFill/>
            <a:ln w="12700" cap="flat" cmpd="sng">
              <a:solidFill>
                <a:srgbClr val="4A7DBA"/>
              </a:solidFill>
              <a:prstDash val="dash"/>
              <a:round/>
              <a:headEnd type="none" w="sm" len="sm"/>
              <a:tailEnd type="none" w="sm" len="sm"/>
            </a:ln>
            <a:effectLst>
              <a:outerShdw dist="23000" sx="1000" sy="1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"/>
          <p:cNvSpPr txBox="1">
            <a:spLocks noGrp="1"/>
          </p:cNvSpPr>
          <p:nvPr>
            <p:ph type="title"/>
          </p:nvPr>
        </p:nvSpPr>
        <p:spPr>
          <a:xfrm>
            <a:off x="457200" y="297021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Moiety Analysis</a:t>
            </a:r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body" idx="1"/>
          </p:nvPr>
        </p:nvSpPr>
        <p:spPr>
          <a:xfrm>
            <a:off x="457200" y="723740"/>
            <a:ext cx="8229600" cy="25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Moiety analysis provides a way to check consistency of reactions while having flexibility about the exact chemical formula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Chemical species are represented by their moiety structure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reaction is “moiety preserving” if the counts of moieties in the reactants is the same as the counts in the products.</a:t>
            </a:r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aphicFrame>
        <p:nvGraphicFramePr>
          <p:cNvPr id="259" name="Google Shape;259;p13"/>
          <p:cNvGraphicFramePr/>
          <p:nvPr/>
        </p:nvGraphicFramePr>
        <p:xfrm>
          <a:off x="369571" y="3771899"/>
          <a:ext cx="3185400" cy="1112550"/>
        </p:xfrm>
        <a:graphic>
          <a:graphicData uri="http://schemas.openxmlformats.org/drawingml/2006/table">
            <a:tbl>
              <a:tblPr firstRow="1" bandRow="1">
                <a:noFill/>
                <a:tableStyleId>{BF9ABD45-647E-4655-B68F-2913BAC25D6C}</a:tableStyleId>
              </a:tblPr>
              <a:tblGrid>
                <a:gridCol w="115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Moiety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ATP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ADP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0" name="Google Shape;260;p13"/>
          <p:cNvSpPr txBox="1"/>
          <p:nvPr/>
        </p:nvSpPr>
        <p:spPr>
          <a:xfrm>
            <a:off x="5589037" y="3337898"/>
            <a:ext cx="2639249" cy="4308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402" r="-1920" b="-882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1" name="Google Shape;261;p13"/>
          <p:cNvGraphicFramePr/>
          <p:nvPr/>
        </p:nvGraphicFramePr>
        <p:xfrm>
          <a:off x="4646194" y="3821427"/>
          <a:ext cx="3956600" cy="1112550"/>
        </p:xfrm>
        <a:graphic>
          <a:graphicData uri="http://schemas.openxmlformats.org/drawingml/2006/table">
            <a:tbl>
              <a:tblPr firstRow="1" bandRow="1">
                <a:noFill/>
                <a:tableStyleId>{BF9ABD45-647E-4655-B68F-2913BAC25D6C}</a:tableStyleId>
              </a:tblPr>
              <a:tblGrid>
                <a:gridCol w="98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Moiety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ATP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ADP + 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Equal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B050"/>
                          </a:solidFill>
                        </a:rPr>
                        <a:t>Yes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B050"/>
                          </a:solidFill>
                        </a:rPr>
                        <a:t>Yes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2" name="Google Shape;262;p13"/>
          <p:cNvSpPr txBox="1"/>
          <p:nvPr/>
        </p:nvSpPr>
        <p:spPr>
          <a:xfrm>
            <a:off x="5741437" y="5011191"/>
            <a:ext cx="1980414" cy="4308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3820" r="-2546" b="-85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3" name="Google Shape;263;p13"/>
          <p:cNvGraphicFramePr/>
          <p:nvPr/>
        </p:nvGraphicFramePr>
        <p:xfrm>
          <a:off x="4798594" y="5494720"/>
          <a:ext cx="3956600" cy="1112550"/>
        </p:xfrm>
        <a:graphic>
          <a:graphicData uri="http://schemas.openxmlformats.org/drawingml/2006/table">
            <a:tbl>
              <a:tblPr firstRow="1" bandRow="1">
                <a:noFill/>
                <a:tableStyleId>{BF9ABD45-647E-4655-B68F-2913BAC25D6C}</a:tableStyleId>
              </a:tblPr>
              <a:tblGrid>
                <a:gridCol w="98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Moiety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ATP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ADP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Equal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B050"/>
                          </a:solidFill>
                        </a:rPr>
                        <a:t>Yes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0000"/>
                          </a:solidFill>
                        </a:rPr>
                        <a:t>No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4" name="Google Shape;264;p13"/>
          <p:cNvSpPr txBox="1"/>
          <p:nvPr/>
        </p:nvSpPr>
        <p:spPr>
          <a:xfrm>
            <a:off x="1213469" y="6159068"/>
            <a:ext cx="32496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Implicit chemical species: 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p13"/>
          <p:cNvCxnSpPr/>
          <p:nvPr/>
        </p:nvCxnSpPr>
        <p:spPr>
          <a:xfrm>
            <a:off x="4798594" y="6430962"/>
            <a:ext cx="38043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  <a:effectLst>
            <a:outerShdw dist="20000" sx="1000" sy="1000" rotWithShape="0">
              <a:srgbClr val="000000"/>
            </a:outerShdw>
          </a:effectLst>
        </p:spPr>
      </p:cxnSp>
      <p:sp>
        <p:nvSpPr>
          <p:cNvPr id="266" name="Google Shape;266;p13"/>
          <p:cNvSpPr txBox="1"/>
          <p:nvPr/>
        </p:nvSpPr>
        <p:spPr>
          <a:xfrm>
            <a:off x="1942300" y="3289650"/>
            <a:ext cx="1338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Molecule</a:t>
            </a:r>
            <a:endParaRPr sz="1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Challenges With Moiety Analysis</a:t>
            </a:r>
            <a:endParaRPr/>
          </a:p>
        </p:txBody>
      </p:sp>
      <p:sp>
        <p:nvSpPr>
          <p:cNvPr id="272" name="Google Shape;272;p14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Requires database of moiety structures for chemical species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Requires annotating models to identify chemical species</a:t>
            </a:r>
            <a:endParaRPr/>
          </a:p>
        </p:txBody>
      </p:sp>
      <p:sp>
        <p:nvSpPr>
          <p:cNvPr id="273" name="Google Shape;273;p14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74" name="Google Shape;274;p14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8627" y="4335462"/>
            <a:ext cx="3225800" cy="2095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5" name="Google Shape;275;p14"/>
          <p:cNvGraphicFramePr/>
          <p:nvPr/>
        </p:nvGraphicFramePr>
        <p:xfrm>
          <a:off x="882756" y="2011522"/>
          <a:ext cx="3185400" cy="1112550"/>
        </p:xfrm>
        <a:graphic>
          <a:graphicData uri="http://schemas.openxmlformats.org/drawingml/2006/table">
            <a:tbl>
              <a:tblPr firstRow="1" bandRow="1">
                <a:noFill/>
                <a:tableStyleId>{BF9ABD45-647E-4655-B68F-2913BAC25D6C}</a:tableStyleId>
              </a:tblPr>
              <a:tblGrid>
                <a:gridCol w="115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Moiety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ATP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ADP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>
            <a:spLocks noGrp="1"/>
          </p:cNvSpPr>
          <p:nvPr>
            <p:ph type="sldNum" idx="12"/>
          </p:nvPr>
        </p:nvSpPr>
        <p:spPr>
          <a:xfrm>
            <a:off x="7543800" y="6324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81" name="Google Shape;281;p15" descr="Graphical user interface, text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806" y="425606"/>
            <a:ext cx="7814388" cy="287898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5"/>
          <p:cNvSpPr txBox="1"/>
          <p:nvPr/>
        </p:nvSpPr>
        <p:spPr>
          <a:xfrm>
            <a:off x="664806" y="3620278"/>
            <a:ext cx="7814388" cy="6463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Stoichiometric inconsistency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There is no assignment of positive values of mass to chemical species such that all reactions are mass balanced.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5"/>
          <p:cNvSpPr txBox="1"/>
          <p:nvPr/>
        </p:nvSpPr>
        <p:spPr>
          <a:xfrm>
            <a:off x="382556" y="5164499"/>
            <a:ext cx="2055947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7403" t="-26085" r="-3081" b="-478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5"/>
          <p:cNvSpPr txBox="1"/>
          <p:nvPr/>
        </p:nvSpPr>
        <p:spPr>
          <a:xfrm>
            <a:off x="382556" y="5490283"/>
            <a:ext cx="1631922" cy="276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9299" t="-26085" r="-3872" b="-478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5"/>
          <p:cNvSpPr txBox="1"/>
          <p:nvPr/>
        </p:nvSpPr>
        <p:spPr>
          <a:xfrm>
            <a:off x="2687216" y="5113658"/>
            <a:ext cx="6135013" cy="9233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823" t="-2700" b="-945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5"/>
          <p:cNvSpPr txBox="1"/>
          <p:nvPr/>
        </p:nvSpPr>
        <p:spPr>
          <a:xfrm>
            <a:off x="317239" y="4693299"/>
            <a:ext cx="123944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Finding Stoichiometric Inconsistencies (SI)</a:t>
            </a:r>
            <a:endParaRPr/>
          </a:p>
        </p:txBody>
      </p:sp>
      <p:sp>
        <p:nvSpPr>
          <p:cNvPr id="292" name="Google Shape;292;p16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93" name="Google Shape;293;p16"/>
          <p:cNvSpPr txBox="1"/>
          <p:nvPr/>
        </p:nvSpPr>
        <p:spPr>
          <a:xfrm>
            <a:off x="457200" y="928300"/>
            <a:ext cx="2055947" cy="276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7403" t="-20828" r="-3081" b="-4582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6"/>
          <p:cNvSpPr txBox="1"/>
          <p:nvPr/>
        </p:nvSpPr>
        <p:spPr>
          <a:xfrm>
            <a:off x="457200" y="1254084"/>
            <a:ext cx="1631922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9299" t="-21733" r="-3098" b="-478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6"/>
          <p:cNvSpPr txBox="1"/>
          <p:nvPr/>
        </p:nvSpPr>
        <p:spPr>
          <a:xfrm>
            <a:off x="559837" y="2331161"/>
            <a:ext cx="52758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Construct the mass equations for the reactions.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6"/>
          <p:cNvSpPr txBox="1"/>
          <p:nvPr/>
        </p:nvSpPr>
        <p:spPr>
          <a:xfrm>
            <a:off x="544289" y="3976458"/>
            <a:ext cx="8229600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613" t="-3222" b="-2257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6"/>
          <p:cNvSpPr txBox="1"/>
          <p:nvPr/>
        </p:nvSpPr>
        <p:spPr>
          <a:xfrm>
            <a:off x="740664" y="4405204"/>
            <a:ext cx="5910785" cy="101566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1071" t="-3746" r="-213" b="-999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6"/>
          <p:cNvSpPr txBox="1"/>
          <p:nvPr/>
        </p:nvSpPr>
        <p:spPr>
          <a:xfrm>
            <a:off x="3191256" y="1012575"/>
            <a:ext cx="5459712" cy="9233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Stoichiometric inconsistency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There is no assignment of positive values of mass to chemical species such that all reactions are mass balanced.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546150" y="2775709"/>
            <a:ext cx="8351333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757" t="-6665" b="-2666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694944" y="3169274"/>
            <a:ext cx="2108269" cy="30777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7182" t="-23993" r="-1792" b="-4799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6"/>
          <p:cNvSpPr txBox="1"/>
          <p:nvPr/>
        </p:nvSpPr>
        <p:spPr>
          <a:xfrm>
            <a:off x="3427450" y="3169274"/>
            <a:ext cx="1467453" cy="30777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l="-10252" t="-23993" r="-2562" b="-4799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6"/>
          <p:cNvSpPr txBox="1"/>
          <p:nvPr/>
        </p:nvSpPr>
        <p:spPr>
          <a:xfrm>
            <a:off x="1749078" y="5952744"/>
            <a:ext cx="54136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there way to detect SI in general?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Finding More Complicated Mass Balance Errors</a:t>
            </a:r>
            <a:endParaRPr/>
          </a:p>
        </p:txBody>
      </p:sp>
      <p:sp>
        <p:nvSpPr>
          <p:cNvPr id="308" name="Google Shape;308;p17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309" name="Google Shape;309;p17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0640" y="976666"/>
            <a:ext cx="6222719" cy="436044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7"/>
          <p:cNvSpPr/>
          <p:nvPr/>
        </p:nvSpPr>
        <p:spPr>
          <a:xfrm>
            <a:off x="1460640" y="4399696"/>
            <a:ext cx="6222719" cy="10119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17" descr="A Mixed-Integer Linear Programming (MILP) Problem for Generator Bids –  Kathleen Wes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56929" y="3775364"/>
            <a:ext cx="3606800" cy="22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7"/>
          <p:cNvSpPr txBox="1"/>
          <p:nvPr/>
        </p:nvSpPr>
        <p:spPr>
          <a:xfrm>
            <a:off x="2277945" y="6282744"/>
            <a:ext cx="41601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of ErbB signaling (BioModels 255)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5714617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 as a Linear Program</a:t>
            </a:r>
            <a:endParaRPr/>
          </a:p>
        </p:txBody>
      </p:sp>
      <p:sp>
        <p:nvSpPr>
          <p:cNvPr id="319" name="Google Shape;319;p18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20" name="Google Shape;320;p18"/>
          <p:cNvSpPr txBox="1"/>
          <p:nvPr/>
        </p:nvSpPr>
        <p:spPr>
          <a:xfrm>
            <a:off x="1110336" y="1523130"/>
            <a:ext cx="1561902" cy="7469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8223" t="-149123" r="-803" b="-20505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1203645" y="2936844"/>
            <a:ext cx="1476494" cy="67217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55079" t="-144406" r="-2537" b="-19811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1225414" y="3869099"/>
            <a:ext cx="1493037" cy="67217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54618" t="-144420" r="-1675" b="-19996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1178758" y="4899945"/>
            <a:ext cx="1958485" cy="2769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638" r="-1918" b="-1738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815324" y="2471650"/>
            <a:ext cx="15440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p18"/>
          <p:cNvGrpSpPr/>
          <p:nvPr/>
        </p:nvGrpSpPr>
        <p:grpSpPr>
          <a:xfrm>
            <a:off x="1885708" y="3572444"/>
            <a:ext cx="43117" cy="192548"/>
            <a:chOff x="5384619" y="2648523"/>
            <a:chExt cx="86230" cy="385095"/>
          </a:xfrm>
        </p:grpSpPr>
        <p:sp>
          <p:nvSpPr>
            <p:cNvPr id="326" name="Google Shape;326;p18"/>
            <p:cNvSpPr/>
            <p:nvPr/>
          </p:nvSpPr>
          <p:spPr>
            <a:xfrm>
              <a:off x="5384619" y="2648523"/>
              <a:ext cx="86230" cy="802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5384619" y="2800923"/>
              <a:ext cx="86230" cy="802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5384619" y="2953323"/>
              <a:ext cx="86230" cy="802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p18"/>
          <p:cNvSpPr txBox="1"/>
          <p:nvPr/>
        </p:nvSpPr>
        <p:spPr>
          <a:xfrm>
            <a:off x="542864" y="5821461"/>
            <a:ext cx="2922210" cy="24622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2595" t="-24994" r="-3459" b="-5499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8"/>
          <p:cNvSpPr txBox="1"/>
          <p:nvPr/>
        </p:nvSpPr>
        <p:spPr>
          <a:xfrm>
            <a:off x="542864" y="5580832"/>
            <a:ext cx="2879058" cy="24622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1752" t="-24992" r="-3067" b="-499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8"/>
          <p:cNvSpPr txBox="1"/>
          <p:nvPr/>
        </p:nvSpPr>
        <p:spPr>
          <a:xfrm>
            <a:off x="4660845" y="3165915"/>
            <a:ext cx="3284874" cy="80002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t="-1561" r="-1927" b="-2187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8"/>
          <p:cNvSpPr txBox="1"/>
          <p:nvPr/>
        </p:nvSpPr>
        <p:spPr>
          <a:xfrm>
            <a:off x="489494" y="720397"/>
            <a:ext cx="207941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8"/>
          <p:cNvSpPr txBox="1"/>
          <p:nvPr/>
        </p:nvSpPr>
        <p:spPr>
          <a:xfrm>
            <a:off x="5560503" y="455740"/>
            <a:ext cx="277242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for ATP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Hydrolysis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8"/>
          <p:cNvSpPr txBox="1"/>
          <p:nvPr/>
        </p:nvSpPr>
        <p:spPr>
          <a:xfrm>
            <a:off x="5722768" y="1489205"/>
            <a:ext cx="1289263" cy="746936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l="-34312" t="-144967" r="-16663" b="-19995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8"/>
          <p:cNvSpPr txBox="1"/>
          <p:nvPr/>
        </p:nvSpPr>
        <p:spPr>
          <a:xfrm>
            <a:off x="5408635" y="4814970"/>
            <a:ext cx="2173480" cy="30777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576" r="-1153" b="-159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8"/>
          <p:cNvSpPr txBox="1"/>
          <p:nvPr/>
        </p:nvSpPr>
        <p:spPr>
          <a:xfrm>
            <a:off x="5978248" y="2226548"/>
            <a:ext cx="942822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333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8"/>
          <p:cNvSpPr txBox="1"/>
          <p:nvPr/>
        </p:nvSpPr>
        <p:spPr>
          <a:xfrm>
            <a:off x="4706265" y="4111286"/>
            <a:ext cx="3486788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t="-6665" b="-2666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8"/>
          <p:cNvSpPr txBox="1"/>
          <p:nvPr/>
        </p:nvSpPr>
        <p:spPr>
          <a:xfrm>
            <a:off x="536640" y="5360004"/>
            <a:ext cx="2226635" cy="246221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l="-2839" t="-19043" r="-4542" b="-4761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8"/>
          <p:cNvSpPr txBox="1"/>
          <p:nvPr/>
        </p:nvSpPr>
        <p:spPr>
          <a:xfrm>
            <a:off x="4706265" y="1192549"/>
            <a:ext cx="2055947" cy="276999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l="-6745" t="-26085" r="-2452" b="-478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8"/>
          <p:cNvSpPr txBox="1"/>
          <p:nvPr/>
        </p:nvSpPr>
        <p:spPr>
          <a:xfrm>
            <a:off x="7155404" y="1192549"/>
            <a:ext cx="1631922" cy="276999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l="-8524" t="-26085" r="-3873" b="-478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8"/>
          <p:cNvSpPr txBox="1"/>
          <p:nvPr/>
        </p:nvSpPr>
        <p:spPr>
          <a:xfrm>
            <a:off x="3648456" y="5533740"/>
            <a:ext cx="4894545" cy="40011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Feasibility problem: Verify constraints.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8"/>
          <p:cNvSpPr txBox="1"/>
          <p:nvPr/>
        </p:nvSpPr>
        <p:spPr>
          <a:xfrm>
            <a:off x="3648455" y="6009182"/>
            <a:ext cx="3753143" cy="40011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⬄ Cannot solve feasibility.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" grpId="0" animBg="1"/>
      <p:bldP spid="3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Equality constraints are determined by the stoichiometry matrix.</a:t>
            </a:r>
            <a:endParaRPr/>
          </a:p>
        </p:txBody>
      </p:sp>
      <p:sp>
        <p:nvSpPr>
          <p:cNvPr id="348" name="Google Shape;348;p19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49" name="Google Shape;349;p19"/>
          <p:cNvSpPr txBox="1"/>
          <p:nvPr/>
        </p:nvSpPr>
        <p:spPr>
          <a:xfrm>
            <a:off x="457200" y="1156900"/>
            <a:ext cx="2055947" cy="276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7403" t="-27269" r="-3081" b="-5453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457200" y="1482684"/>
            <a:ext cx="1631922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9299" t="-26085" r="-3098" b="-478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9"/>
          <p:cNvSpPr txBox="1"/>
          <p:nvPr/>
        </p:nvSpPr>
        <p:spPr>
          <a:xfrm>
            <a:off x="559837" y="1791665"/>
            <a:ext cx="36385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Transpose of stoichiometry matrix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9"/>
          <p:cNvSpPr txBox="1"/>
          <p:nvPr/>
        </p:nvSpPr>
        <p:spPr>
          <a:xfrm>
            <a:off x="802433" y="2442972"/>
            <a:ext cx="3501920" cy="7256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t="-1722" b="-137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9"/>
          <p:cNvSpPr txBox="1"/>
          <p:nvPr/>
        </p:nvSpPr>
        <p:spPr>
          <a:xfrm>
            <a:off x="322815" y="2442972"/>
            <a:ext cx="4796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9"/>
          <p:cNvSpPr txBox="1"/>
          <p:nvPr/>
        </p:nvSpPr>
        <p:spPr>
          <a:xfrm>
            <a:off x="325923" y="2847301"/>
            <a:ext cx="4796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9"/>
          <p:cNvSpPr txBox="1"/>
          <p:nvPr/>
        </p:nvSpPr>
        <p:spPr>
          <a:xfrm>
            <a:off x="1063045" y="2119505"/>
            <a:ext cx="737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9"/>
          <p:cNvSpPr txBox="1"/>
          <p:nvPr/>
        </p:nvSpPr>
        <p:spPr>
          <a:xfrm>
            <a:off x="1821936" y="2131944"/>
            <a:ext cx="737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9"/>
          <p:cNvSpPr txBox="1"/>
          <p:nvPr/>
        </p:nvSpPr>
        <p:spPr>
          <a:xfrm>
            <a:off x="2702126" y="2125721"/>
            <a:ext cx="737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9"/>
          <p:cNvSpPr txBox="1"/>
          <p:nvPr/>
        </p:nvSpPr>
        <p:spPr>
          <a:xfrm>
            <a:off x="544289" y="3436962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 balance means that the sum of masses of reactants equals the sum of masses of the products for all reactions.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9"/>
          <p:cNvSpPr txBox="1"/>
          <p:nvPr/>
        </p:nvSpPr>
        <p:spPr>
          <a:xfrm>
            <a:off x="618931" y="4134921"/>
            <a:ext cx="8205773" cy="114056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r="-306" b="-659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9"/>
          <p:cNvSpPr txBox="1"/>
          <p:nvPr/>
        </p:nvSpPr>
        <p:spPr>
          <a:xfrm>
            <a:off x="457200" y="5275490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Matrix representation of the equality constraints.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9"/>
          <p:cNvSpPr txBox="1"/>
          <p:nvPr/>
        </p:nvSpPr>
        <p:spPr>
          <a:xfrm>
            <a:off x="4721817" y="5495924"/>
            <a:ext cx="2871748" cy="97757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2201" b="-768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0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GAMES: Graphical Analysis of Mass Equivalent Sets</a:t>
            </a:r>
            <a:endParaRPr/>
          </a:p>
        </p:txBody>
      </p:sp>
      <p:sp>
        <p:nvSpPr>
          <p:cNvPr id="367" name="Google Shape;367;p20"/>
          <p:cNvSpPr txBox="1">
            <a:spLocks noGrp="1"/>
          </p:cNvSpPr>
          <p:nvPr>
            <p:ph type="body" idx="1"/>
          </p:nvPr>
        </p:nvSpPr>
        <p:spPr>
          <a:xfrm>
            <a:off x="457200" y="950975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Isolates the cause of stoichiometric inconsistencies so that they can be resolved.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Isolation is accomplished by showing that a small subset of reactions explains the SI. These reactions are the focus for error remediation. </a:t>
            </a:r>
            <a:endParaRPr/>
          </a:p>
        </p:txBody>
      </p:sp>
      <p:sp>
        <p:nvSpPr>
          <p:cNvPr id="368" name="Google Shape;368;p20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369" name="Google Shape;369;p20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5386" y="4149725"/>
            <a:ext cx="4229100" cy="24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0" descr="A picture containing dia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3344" y="3240785"/>
            <a:ext cx="4043680" cy="647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Isolating ErbB Signaling (BioModels 255)</a:t>
            </a:r>
            <a:endParaRPr/>
          </a:p>
        </p:txBody>
      </p:sp>
      <p:sp>
        <p:nvSpPr>
          <p:cNvPr id="376" name="Google Shape;376;p21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377" name="Google Shape;377;p21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026" y="1669011"/>
            <a:ext cx="6677384" cy="445989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1"/>
          <p:cNvSpPr txBox="1"/>
          <p:nvPr/>
        </p:nvSpPr>
        <p:spPr>
          <a:xfrm>
            <a:off x="970026" y="1103985"/>
            <a:ext cx="55964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there a stoichiometric inconsistency here? Where?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1"/>
          <p:cNvSpPr/>
          <p:nvPr/>
        </p:nvSpPr>
        <p:spPr>
          <a:xfrm>
            <a:off x="1077457" y="4014225"/>
            <a:ext cx="7181088" cy="221894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5358384" y="2027889"/>
            <a:ext cx="3511296" cy="6463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Isolating errors is required to remediate complex errors.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type="sldNum" idx="12"/>
          </p:nvPr>
        </p:nvSpPr>
        <p:spPr>
          <a:xfrm>
            <a:off x="7543800" y="6324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13" name="Google Shape;113;p2" descr="Types of Software Testing | Two Main Types of Software Test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864" y="1012507"/>
            <a:ext cx="8374848" cy="483298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"/>
          <p:cNvSpPr/>
          <p:nvPr/>
        </p:nvSpPr>
        <p:spPr>
          <a:xfrm>
            <a:off x="389763" y="2346579"/>
            <a:ext cx="1810512" cy="634746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399288" y="3641979"/>
            <a:ext cx="1810512" cy="634746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3844878" y="1600200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Static Errors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3675888" y="1575054"/>
            <a:ext cx="1810512" cy="394478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2"/>
          <p:cNvSpPr txBox="1">
            <a:spLocks noGrp="1"/>
          </p:cNvSpPr>
          <p:nvPr>
            <p:ph type="title"/>
          </p:nvPr>
        </p:nvSpPr>
        <p:spPr>
          <a:xfrm>
            <a:off x="219456" y="228600"/>
            <a:ext cx="8705088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GAMES: Graphical Analysis of Mass Equivalent Sets</a:t>
            </a:r>
            <a:endParaRPr/>
          </a:p>
        </p:txBody>
      </p:sp>
      <p:sp>
        <p:nvSpPr>
          <p:cNvPr id="386" name="Google Shape;386;p22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grpSp>
        <p:nvGrpSpPr>
          <p:cNvPr id="387" name="Google Shape;387;p22"/>
          <p:cNvGrpSpPr/>
          <p:nvPr/>
        </p:nvGrpSpPr>
        <p:grpSpPr>
          <a:xfrm>
            <a:off x="799338" y="1066801"/>
            <a:ext cx="5446014" cy="3221736"/>
            <a:chOff x="970026" y="1669011"/>
            <a:chExt cx="7277862" cy="4655589"/>
          </a:xfrm>
        </p:grpSpPr>
        <p:pic>
          <p:nvPicPr>
            <p:cNvPr id="388" name="Google Shape;388;p22" descr="A picture containing text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0026" y="1669011"/>
              <a:ext cx="6677384" cy="4459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" name="Google Shape;389;p22"/>
            <p:cNvSpPr/>
            <p:nvPr/>
          </p:nvSpPr>
          <p:spPr>
            <a:xfrm>
              <a:off x="1066800" y="4105656"/>
              <a:ext cx="7181088" cy="22189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0" name="Google Shape;390;p22"/>
          <p:cNvSpPr txBox="1"/>
          <p:nvPr/>
        </p:nvSpPr>
        <p:spPr>
          <a:xfrm>
            <a:off x="402336" y="3004095"/>
            <a:ext cx="6083717" cy="17543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Graphical Algorithm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1.Form MEQs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Construct pseudo reactions using MEQs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Construct MEQ Graph, where arc means “greater than”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Look for and report cycles in MEQ Graph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Explain SI by the cycle.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2"/>
          <p:cNvSpPr txBox="1"/>
          <p:nvPr/>
        </p:nvSpPr>
        <p:spPr>
          <a:xfrm>
            <a:off x="585978" y="5472616"/>
            <a:ext cx="62931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Extended Algorithm – Incorporate multi-multi reactions.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2"/>
          <p:cNvSpPr txBox="1"/>
          <p:nvPr/>
        </p:nvSpPr>
        <p:spPr>
          <a:xfrm>
            <a:off x="585978" y="4838632"/>
            <a:ext cx="50321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 – Cannot handle multi-multi reactions.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2"/>
          <p:cNvSpPr/>
          <p:nvPr/>
        </p:nvSpPr>
        <p:spPr>
          <a:xfrm>
            <a:off x="4479721" y="1204925"/>
            <a:ext cx="2980329" cy="602100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sx="1000" sy="1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C6=C86=c154=c160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2"/>
          <p:cNvSpPr txBox="1"/>
          <p:nvPr/>
        </p:nvSpPr>
        <p:spPr>
          <a:xfrm>
            <a:off x="6560191" y="1760499"/>
            <a:ext cx="215597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v537, v601, v503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5" name="Google Shape;395;p22"/>
          <p:cNvCxnSpPr>
            <a:cxnSpLocks/>
            <a:stCxn id="393" idx="2"/>
            <a:endCxn id="393" idx="4"/>
          </p:cNvCxnSpPr>
          <p:nvPr/>
        </p:nvCxnSpPr>
        <p:spPr>
          <a:xfrm rot="10800000" flipH="1" flipV="1">
            <a:off x="4479720" y="1505975"/>
            <a:ext cx="1490165" cy="301050"/>
          </a:xfrm>
          <a:prstGeom prst="bentConnector4">
            <a:avLst>
              <a:gd name="adj1" fmla="val -15341"/>
              <a:gd name="adj2" fmla="val 175934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396" name="Google Shape;396;p22"/>
          <p:cNvSpPr txBox="1"/>
          <p:nvPr/>
        </p:nvSpPr>
        <p:spPr>
          <a:xfrm>
            <a:off x="4595170" y="2364660"/>
            <a:ext cx="5565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3"/>
          <p:cNvGrpSpPr/>
          <p:nvPr/>
        </p:nvGrpSpPr>
        <p:grpSpPr>
          <a:xfrm>
            <a:off x="799338" y="889518"/>
            <a:ext cx="5446014" cy="3221736"/>
            <a:chOff x="970026" y="1669011"/>
            <a:chExt cx="7277862" cy="4655589"/>
          </a:xfrm>
        </p:grpSpPr>
        <p:pic>
          <p:nvPicPr>
            <p:cNvPr id="402" name="Google Shape;402;p23" descr="A picture containing text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0026" y="1669011"/>
              <a:ext cx="6677384" cy="4459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3" name="Google Shape;403;p23"/>
            <p:cNvSpPr/>
            <p:nvPr/>
          </p:nvSpPr>
          <p:spPr>
            <a:xfrm>
              <a:off x="1066800" y="4105656"/>
              <a:ext cx="7181088" cy="22189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4" name="Google Shape;404;p23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Extended GAMES</a:t>
            </a:r>
            <a:endParaRPr/>
          </a:p>
        </p:txBody>
      </p:sp>
      <p:sp>
        <p:nvSpPr>
          <p:cNvPr id="405" name="Google Shape;405;p23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406" name="Google Shape;406;p23" descr="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5416" y="2736846"/>
            <a:ext cx="60579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3" descr="Tex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8268" y="4677033"/>
            <a:ext cx="6172200" cy="18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3"/>
          <p:cNvSpPr txBox="1"/>
          <p:nvPr/>
        </p:nvSpPr>
        <p:spPr>
          <a:xfrm>
            <a:off x="4040156" y="2286947"/>
            <a:ext cx="25250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 = Pseudo Reaction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3"/>
          <p:cNvSpPr txBox="1"/>
          <p:nvPr/>
        </p:nvSpPr>
        <p:spPr>
          <a:xfrm>
            <a:off x="6477064" y="4966863"/>
            <a:ext cx="2259227" cy="12003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exists if the non-zero terms for a PR are all of one sign.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Other Static Analyses: MEMOTE*</a:t>
            </a:r>
            <a:endParaRPr/>
          </a:p>
        </p:txBody>
      </p:sp>
      <p:sp>
        <p:nvSpPr>
          <p:cNvPr id="415" name="Google Shape;415;p24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416" name="Google Shape;416;p24" descr="Graphical user interface, text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624" y="1192492"/>
            <a:ext cx="8212625" cy="5006416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4"/>
          <p:cNvSpPr txBox="1"/>
          <p:nvPr/>
        </p:nvSpPr>
        <p:spPr>
          <a:xfrm>
            <a:off x="1685925" y="6324600"/>
            <a:ext cx="30968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*Nature Biotechnology, March, 2020.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29AA0-1ABC-7079-BAF8-74AD5E287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Editor for Antimony Models:</a:t>
            </a:r>
            <a:br>
              <a:rPr lang="en-US" dirty="0"/>
            </a:br>
            <a:r>
              <a:rPr lang="en-US" dirty="0">
                <a:hlinkClick r:id="rId2"/>
              </a:rPr>
              <a:t>Antimony Web Editor (AWE)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99FF03-804F-ABA4-6146-B390F7A826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E3567-762E-F2F6-F7CC-3DE091740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696" y="1306755"/>
            <a:ext cx="7391400" cy="47778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349D90-FEEE-54B9-5BD8-7C1B14F01568}"/>
              </a:ext>
            </a:extLst>
          </p:cNvPr>
          <p:cNvSpPr txBox="1"/>
          <p:nvPr/>
        </p:nvSpPr>
        <p:spPr>
          <a:xfrm>
            <a:off x="1392621" y="619938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https://sys-</a:t>
            </a:r>
            <a:r>
              <a:rPr lang="en-US" dirty="0" err="1"/>
              <a:t>bio.github.io</a:t>
            </a:r>
            <a:r>
              <a:rPr lang="en-US" dirty="0"/>
              <a:t>/</a:t>
            </a:r>
            <a:r>
              <a:rPr lang="en-US" dirty="0" err="1"/>
              <a:t>AntimonyEditor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8013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Linting Catches Static Errors</a:t>
            </a:r>
            <a:endParaRPr/>
          </a:p>
        </p:txBody>
      </p:sp>
      <p:sp>
        <p:nvSpPr>
          <p:cNvPr id="132" name="Google Shape;132;p4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33" name="Google Shape;133;p4" descr="enter image description he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327" y="2089150"/>
            <a:ext cx="8342483" cy="360514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 txBox="1"/>
          <p:nvPr/>
        </p:nvSpPr>
        <p:spPr>
          <a:xfrm>
            <a:off x="148549" y="1066800"/>
            <a:ext cx="889403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error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An error that can be detected without executing program codes.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2971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Unit Testing</a:t>
            </a:r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384048" y="2020824"/>
            <a:ext cx="8522209" cy="59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Separate tests for each function ensures that all statements are executed.</a:t>
            </a:r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aphicFrame>
        <p:nvGraphicFramePr>
          <p:cNvPr id="143" name="Google Shape;143;p5"/>
          <p:cNvGraphicFramePr/>
          <p:nvPr/>
        </p:nvGraphicFramePr>
        <p:xfrm>
          <a:off x="3694176" y="244475"/>
          <a:ext cx="5212075" cy="1483400"/>
        </p:xfrm>
        <a:graphic>
          <a:graphicData uri="http://schemas.openxmlformats.org/drawingml/2006/table">
            <a:tbl>
              <a:tblPr firstRow="1" bandRow="1">
                <a:noFill/>
                <a:tableStyleId>{BF9ABD45-647E-4655-B68F-2913BAC25D6C}</a:tableStyleId>
              </a:tblPr>
              <a:tblGrid>
                <a:gridCol w="163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No. Modules (Files)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Lines of Code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Package codes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~6,000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Test codes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~4,000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TOTAL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~10,000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44" name="Google Shape;144;p5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048" y="2851318"/>
            <a:ext cx="4910327" cy="2380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 descr="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50312" y="4232252"/>
            <a:ext cx="5099808" cy="199966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5"/>
          <p:cNvSpPr txBox="1"/>
          <p:nvPr/>
        </p:nvSpPr>
        <p:spPr>
          <a:xfrm>
            <a:off x="1453896" y="1011872"/>
            <a:ext cx="18389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Mostly unit tests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5"/>
          <p:cNvCxnSpPr>
            <a:stCxn id="146" idx="3"/>
          </p:cNvCxnSpPr>
          <p:nvPr/>
        </p:nvCxnSpPr>
        <p:spPr>
          <a:xfrm rot="10800000" flipH="1">
            <a:off x="3292861" y="1172238"/>
            <a:ext cx="401400" cy="243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148" name="Google Shape;148;p5"/>
          <p:cNvSpPr/>
          <p:nvPr/>
        </p:nvSpPr>
        <p:spPr>
          <a:xfrm>
            <a:off x="4937760" y="5157216"/>
            <a:ext cx="1572768" cy="18288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4971288" y="5428488"/>
            <a:ext cx="1164336" cy="18288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6077712" y="4760976"/>
            <a:ext cx="1572768" cy="182880"/>
          </a:xfrm>
          <a:prstGeom prst="ellipse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981456" y="2853120"/>
            <a:ext cx="1572768" cy="182880"/>
          </a:xfrm>
          <a:prstGeom prst="ellipse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5"/>
          <p:cNvCxnSpPr>
            <a:stCxn id="150" idx="0"/>
            <a:endCxn id="151" idx="0"/>
          </p:cNvCxnSpPr>
          <p:nvPr/>
        </p:nvCxnSpPr>
        <p:spPr>
          <a:xfrm rot="5400000" flipH="1">
            <a:off x="3361896" y="1258776"/>
            <a:ext cx="1908000" cy="5096400"/>
          </a:xfrm>
          <a:prstGeom prst="bentConnector3">
            <a:avLst>
              <a:gd name="adj1" fmla="val 111974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dist="20000" sx="1000" sy="1000" rotWithShape="0">
              <a:srgbClr val="000000"/>
            </a:outerShdw>
          </a:effectLst>
        </p:spPr>
      </p:cxnSp>
      <p:sp>
        <p:nvSpPr>
          <p:cNvPr id="153" name="Google Shape;153;p5"/>
          <p:cNvSpPr txBox="1"/>
          <p:nvPr/>
        </p:nvSpPr>
        <p:spPr>
          <a:xfrm>
            <a:off x="6912865" y="2782669"/>
            <a:ext cx="157276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code calls function.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593339" y="5340096"/>
            <a:ext cx="283566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code has assertions that verify predicates.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5"/>
          <p:cNvCxnSpPr>
            <a:stCxn id="154" idx="3"/>
          </p:cNvCxnSpPr>
          <p:nvPr/>
        </p:nvCxnSpPr>
        <p:spPr>
          <a:xfrm rot="10800000" flipH="1">
            <a:off x="3429000" y="5248662"/>
            <a:ext cx="1449000" cy="414600"/>
          </a:xfrm>
          <a:prstGeom prst="bentConnector3">
            <a:avLst>
              <a:gd name="adj1" fmla="val 50002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dist="20000" sx="1000" sy="1000" rotWithShape="0">
              <a:srgbClr val="000000"/>
            </a:outerShdw>
          </a:effectLst>
        </p:spPr>
      </p:cxnSp>
      <p:cxnSp>
        <p:nvCxnSpPr>
          <p:cNvPr id="156" name="Google Shape;156;p5"/>
          <p:cNvCxnSpPr>
            <a:stCxn id="154" idx="3"/>
            <a:endCxn id="149" idx="2"/>
          </p:cNvCxnSpPr>
          <p:nvPr/>
        </p:nvCxnSpPr>
        <p:spPr>
          <a:xfrm rot="10800000" flipH="1">
            <a:off x="3429000" y="5519862"/>
            <a:ext cx="1542300" cy="14340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dist="20000" sx="1000" sy="1000" rotWithShape="0">
              <a:srgbClr val="000000"/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System Testing</a:t>
            </a:r>
            <a:endParaRPr/>
          </a:p>
        </p:txBody>
      </p:sp>
      <p:sp>
        <p:nvSpPr>
          <p:cNvPr id="162" name="Google Shape;162;p6"/>
          <p:cNvSpPr txBox="1">
            <a:spLocks noGrp="1"/>
          </p:cNvSpPr>
          <p:nvPr>
            <p:ph type="body" idx="1"/>
          </p:nvPr>
        </p:nvSpPr>
        <p:spPr>
          <a:xfrm>
            <a:off x="413004" y="1017430"/>
            <a:ext cx="8229600" cy="1078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Verify that codes operate as expected under normal conditions.</a:t>
            </a:r>
            <a:endParaRPr/>
          </a:p>
        </p:txBody>
      </p:sp>
      <p:sp>
        <p:nvSpPr>
          <p:cNvPr id="163" name="Google Shape;163;p6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64" name="Google Shape;164;p6"/>
          <p:cNvSpPr txBox="1"/>
          <p:nvPr/>
        </p:nvSpPr>
        <p:spPr>
          <a:xfrm>
            <a:off x="413004" y="1778244"/>
            <a:ext cx="8522209" cy="59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SBstoat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System Testing: process ~800 models in BioModels.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6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3186103"/>
            <a:ext cx="6046993" cy="170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6" descr="Graphical user interface, text, application, chat or text messag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3847" y="5114867"/>
            <a:ext cx="2679954" cy="149865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6"/>
          <p:cNvSpPr txBox="1"/>
          <p:nvPr/>
        </p:nvSpPr>
        <p:spPr>
          <a:xfrm>
            <a:off x="355091" y="2818678"/>
            <a:ext cx="4455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 success/failure for each model.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3480696" y="5609503"/>
            <a:ext cx="12362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>
            <a:spLocks noGrp="1"/>
          </p:cNvSpPr>
          <p:nvPr>
            <p:ph type="title"/>
          </p:nvPr>
        </p:nvSpPr>
        <p:spPr>
          <a:xfrm>
            <a:off x="457200" y="2466975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/>
              <a:t>Static Testing of BioMedical Models</a:t>
            </a:r>
            <a:endParaRPr/>
          </a:p>
        </p:txBody>
      </p:sp>
      <p:sp>
        <p:nvSpPr>
          <p:cNvPr id="174" name="Google Shape;174;p7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What’s Wrong With This Model?</a:t>
            </a:r>
            <a:endParaRPr/>
          </a:p>
        </p:txBody>
      </p:sp>
      <p:sp>
        <p:nvSpPr>
          <p:cNvPr id="189" name="Google Shape;189;p9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90" name="Google Shape;190;p9" descr="Chart, line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9412" y="1179731"/>
            <a:ext cx="3817112" cy="254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9" descr="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284" y="1333500"/>
            <a:ext cx="322580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9"/>
          <p:cNvSpPr txBox="1"/>
          <p:nvPr/>
        </p:nvSpPr>
        <p:spPr>
          <a:xfrm>
            <a:off x="4269740" y="3727351"/>
            <a:ext cx="441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does [P] increase without bound?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9"/>
          <p:cNvSpPr txBox="1"/>
          <p:nvPr/>
        </p:nvSpPr>
        <p:spPr>
          <a:xfrm>
            <a:off x="1683914" y="5166221"/>
            <a:ext cx="6101700" cy="13236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treated inorganic phosphate inconsistently.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is included in J0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is not included in J1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Broadly referred to as a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 balance error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Do We Mean by Mass Balance Errors</a:t>
            </a:r>
            <a:endParaRPr/>
          </a:p>
        </p:txBody>
      </p:sp>
      <p:sp>
        <p:nvSpPr>
          <p:cNvPr id="200" name="Google Shape;200;p10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01" name="Google Shape;201;p10"/>
          <p:cNvSpPr txBox="1"/>
          <p:nvPr/>
        </p:nvSpPr>
        <p:spPr>
          <a:xfrm>
            <a:off x="615696" y="1170432"/>
            <a:ext cx="1980414" cy="4308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3183" r="-2543" b="-85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0"/>
          <p:cNvSpPr txBox="1"/>
          <p:nvPr/>
        </p:nvSpPr>
        <p:spPr>
          <a:xfrm>
            <a:off x="548113" y="801100"/>
            <a:ext cx="45272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there mass missing in this reaction?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0"/>
          <p:cNvSpPr txBox="1"/>
          <p:nvPr/>
        </p:nvSpPr>
        <p:spPr>
          <a:xfrm>
            <a:off x="621792" y="2438400"/>
            <a:ext cx="2639249" cy="4308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910" r="-2389" b="-85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0"/>
          <p:cNvSpPr txBox="1"/>
          <p:nvPr/>
        </p:nvSpPr>
        <p:spPr>
          <a:xfrm>
            <a:off x="554209" y="1904476"/>
            <a:ext cx="19928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reaction?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10" descr="ATP structure + functio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03904" y="1128269"/>
            <a:ext cx="4718304" cy="266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0" descr="Adenosine diphosphate - Wikipedi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0053" y="3207279"/>
            <a:ext cx="4069478" cy="237386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207" name="Google Shape;207;p10" descr="Chart&#10;&#10;Description automatically generated with medium confidenc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051208" y="4386124"/>
            <a:ext cx="1376688" cy="1201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0" descr="Chart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279029" y="4386124"/>
            <a:ext cx="1533986" cy="120131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0"/>
          <p:cNvSpPr/>
          <p:nvPr/>
        </p:nvSpPr>
        <p:spPr>
          <a:xfrm>
            <a:off x="4777740" y="1022020"/>
            <a:ext cx="2787626" cy="40011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6217920" y="1422130"/>
            <a:ext cx="9432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0"/>
          <p:cNvSpPr txBox="1"/>
          <p:nvPr/>
        </p:nvSpPr>
        <p:spPr>
          <a:xfrm>
            <a:off x="2234217" y="3553157"/>
            <a:ext cx="671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0"/>
          <p:cNvSpPr txBox="1"/>
          <p:nvPr/>
        </p:nvSpPr>
        <p:spPr>
          <a:xfrm>
            <a:off x="6681582" y="4218918"/>
            <a:ext cx="4796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0"/>
          <p:cNvSpPr txBox="1"/>
          <p:nvPr/>
        </p:nvSpPr>
        <p:spPr>
          <a:xfrm>
            <a:off x="1337243" y="6109156"/>
            <a:ext cx="3841180" cy="43088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388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0"/>
          <p:cNvSpPr txBox="1"/>
          <p:nvPr/>
        </p:nvSpPr>
        <p:spPr>
          <a:xfrm>
            <a:off x="2514780" y="1643986"/>
            <a:ext cx="22878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extra O and 2H.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p10"/>
          <p:cNvCxnSpPr/>
          <p:nvPr/>
        </p:nvCxnSpPr>
        <p:spPr>
          <a:xfrm flipH="1">
            <a:off x="2631411" y="2013318"/>
            <a:ext cx="109682" cy="10209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216" name="Google Shape;216;p10"/>
          <p:cNvSpPr txBox="1"/>
          <p:nvPr/>
        </p:nvSpPr>
        <p:spPr>
          <a:xfrm rot="5400000">
            <a:off x="2455213" y="1576254"/>
            <a:ext cx="596638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0"/>
          <p:cNvSpPr/>
          <p:nvPr/>
        </p:nvSpPr>
        <p:spPr>
          <a:xfrm>
            <a:off x="1408176" y="6109156"/>
            <a:ext cx="3667138" cy="430887"/>
          </a:xfrm>
          <a:prstGeom prst="rect">
            <a:avLst/>
          </a:prstGeom>
          <a:noFill/>
          <a:ln w="571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0"/>
          <p:cNvSpPr txBox="1"/>
          <p:nvPr/>
        </p:nvSpPr>
        <p:spPr>
          <a:xfrm>
            <a:off x="5142355" y="6109156"/>
            <a:ext cx="18004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 balanced.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True Mass Balance May Not Be Desirable</a:t>
            </a:r>
            <a:endParaRPr/>
          </a:p>
        </p:txBody>
      </p:sp>
      <p:sp>
        <p:nvSpPr>
          <p:cNvPr id="224" name="Google Shape;224;p11"/>
          <p:cNvSpPr txBox="1">
            <a:spLocks noGrp="1"/>
          </p:cNvSpPr>
          <p:nvPr>
            <p:ph type="body" idx="1"/>
          </p:nvPr>
        </p:nvSpPr>
        <p:spPr>
          <a:xfrm>
            <a:off x="457200" y="2209799"/>
            <a:ext cx="8229600" cy="294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True mass balance precludes having implicit chemical species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Present in large quantities so that concentration does not change (e.g., water)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Appeal of implicit chemical species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Simpler reactions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More efficient simulation</a:t>
            </a:r>
            <a:endParaRPr/>
          </a:p>
        </p:txBody>
      </p:sp>
      <p:sp>
        <p:nvSpPr>
          <p:cNvPr id="225" name="Google Shape;225;p11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26" name="Google Shape;226;p11"/>
          <p:cNvSpPr txBox="1"/>
          <p:nvPr/>
        </p:nvSpPr>
        <p:spPr>
          <a:xfrm>
            <a:off x="2331653" y="1333142"/>
            <a:ext cx="3841180" cy="4308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64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10475</TotalTime>
  <Words>941</Words>
  <Application>Microsoft Macintosh PowerPoint</Application>
  <PresentationFormat>On-screen Show (4:3)</PresentationFormat>
  <Paragraphs>233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ＭＳ Ｐゴシック</vt:lpstr>
      <vt:lpstr>Office Theme</vt:lpstr>
      <vt:lpstr>BIOE 437 / BIOE 537  Computational Systems Biology   Verification and Validation of Models   </vt:lpstr>
      <vt:lpstr>PowerPoint Presentation</vt:lpstr>
      <vt:lpstr>Software Linting Catches Static Errors</vt:lpstr>
      <vt:lpstr>Unit Testing</vt:lpstr>
      <vt:lpstr>System Testing</vt:lpstr>
      <vt:lpstr>Static Testing of BioMedical Models</vt:lpstr>
      <vt:lpstr>What’s Wrong With This Model?</vt:lpstr>
      <vt:lpstr>What Do We Mean by Mass Balance Errors</vt:lpstr>
      <vt:lpstr>True Mass Balance May Not Be Desirable</vt:lpstr>
      <vt:lpstr>Moieties</vt:lpstr>
      <vt:lpstr>Moiety Analysis</vt:lpstr>
      <vt:lpstr>Challenges With Moiety Analysis</vt:lpstr>
      <vt:lpstr>PowerPoint Presentation</vt:lpstr>
      <vt:lpstr>Finding Stoichiometric Inconsistencies (SI)</vt:lpstr>
      <vt:lpstr>Finding More Complicated Mass Balance Errors</vt:lpstr>
      <vt:lpstr>SI as a Linear Program</vt:lpstr>
      <vt:lpstr>Equality constraints are determined by the stoichiometry matrix.</vt:lpstr>
      <vt:lpstr>GAMES: Graphical Analysis of Mass Equivalent Sets</vt:lpstr>
      <vt:lpstr>Isolating ErbB Signaling (BioModels 255)</vt:lpstr>
      <vt:lpstr>GAMES: Graphical Analysis of Mass Equivalent Sets</vt:lpstr>
      <vt:lpstr>Extended GAMES</vt:lpstr>
      <vt:lpstr>Other Static Analyses: MEMOTE*</vt:lpstr>
      <vt:lpstr>Source Editor for Antimony Models: Antimony Web Editor (AWE)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BIOE 437 / BIOE 537  Computational Systems Biology   Lecture 23: Verification and Validation of Models   </dc:title>
  <cp:lastModifiedBy>Joseph Hellerstein</cp:lastModifiedBy>
  <cp:revision>13</cp:revision>
  <dcterms:modified xsi:type="dcterms:W3CDTF">2024-11-17T17:48:59Z</dcterms:modified>
</cp:coreProperties>
</file>