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59" r:id="rId4"/>
    <p:sldId id="260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jl+aSCetQPFS4P1Z6jGd+riU4Y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AFE262-C695-4DD4-B80E-62B22C3FB715}">
  <a:tblStyle styleId="{12AFE262-C695-4DD4-B80E-62B22C3FB71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1"/>
    <p:restoredTop sz="94719"/>
  </p:normalViewPr>
  <p:slideViewPr>
    <p:cSldViewPr snapToGrid="0">
      <p:cViewPr>
        <p:scale>
          <a:sx n="150" d="100"/>
          <a:sy n="150" d="100"/>
        </p:scale>
        <p:origin x="472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solidFill>
          <a:srgbClr val="4B2E83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2" descr="UW_W 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45815" y="5945854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4" y="6354234"/>
            <a:ext cx="25400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2" descr="Bar_RtAngle_7502_RG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3588" y="4006085"/>
            <a:ext cx="2284300" cy="11277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671757" y="1179824"/>
            <a:ext cx="6972300" cy="26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"/>
              <a:buNone/>
              <a:defRPr sz="5000" b="1" i="0" u="none" strike="noStrike" cap="none">
                <a:solidFill>
                  <a:schemeClr val="lt2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 rot="5400000">
            <a:off x="2286000" y="-457200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/>
          </p:nvPr>
        </p:nvSpPr>
        <p:spPr>
          <a:xfrm rot="5400000">
            <a:off x="4953000" y="2209801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 rot="5400000">
            <a:off x="762000" y="228601"/>
            <a:ext cx="541020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7696200" y="63246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5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5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15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5"/>
          <p:cNvSpPr/>
          <p:nvPr/>
        </p:nvSpPr>
        <p:spPr>
          <a:xfrm rot="10800000" flipH="1">
            <a:off x="8167688" y="6348413"/>
            <a:ext cx="585787" cy="396875"/>
          </a:xfrm>
          <a:prstGeom prst="trapezoid">
            <a:avLst>
              <a:gd name="adj" fmla="val 25000"/>
            </a:avLst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5" descr="UW_W-Logo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5"/>
          <p:cNvSpPr txBox="1"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dt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ftr" idx="11"/>
          </p:nvPr>
        </p:nvSpPr>
        <p:spPr>
          <a:xfrm>
            <a:off x="3114675" y="5943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sldNum" idx="12"/>
          </p:nvPr>
        </p:nvSpPr>
        <p:spPr>
          <a:xfrm>
            <a:off x="6543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sldNum" idx="12"/>
          </p:nvPr>
        </p:nvSpPr>
        <p:spPr>
          <a:xfrm>
            <a:off x="7467600" y="6264275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>
            <a:spLocks noGrp="1"/>
          </p:cNvSpPr>
          <p:nvPr>
            <p:ph type="body" idx="1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body" idx="2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sldNum" idx="12"/>
          </p:nvPr>
        </p:nvSpPr>
        <p:spPr>
          <a:xfrm>
            <a:off x="6096000" y="62642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6172200" y="6264275"/>
            <a:ext cx="1905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6400800" y="6324600"/>
            <a:ext cx="1609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1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" name="Google Shape;11;p11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12" name="Google Shape;12;p11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" name="Google Shape;13;p11" descr="UW_W-Logo_RGB.png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11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rgbClr val="3B18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11" descr="UW.Wordmark_ctr.jp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1"/>
          <p:cNvSpPr txBox="1">
            <a:spLocks noGrp="1"/>
          </p:cNvSpPr>
          <p:nvPr>
            <p:ph type="sldNum" idx="12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" descr="A picture containing drawing&#10;&#10;Description automatically generated"/>
          <p:cNvPicPr preferRelativeResize="0"/>
          <p:nvPr/>
        </p:nvPicPr>
        <p:blipFill rotWithShape="1">
          <a:blip r:embed="rId3">
            <a:alphaModFix amt="85000"/>
          </a:blip>
          <a:srcRect b="35275"/>
          <a:stretch/>
        </p:blipFill>
        <p:spPr>
          <a:xfrm>
            <a:off x="4985426" y="5928416"/>
            <a:ext cx="535022" cy="35436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>
            <a:spLocks noGrp="1"/>
          </p:cNvSpPr>
          <p:nvPr>
            <p:ph type="title"/>
          </p:nvPr>
        </p:nvSpPr>
        <p:spPr>
          <a:xfrm>
            <a:off x="671756" y="214057"/>
            <a:ext cx="8120400" cy="26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"/>
              <a:buNone/>
            </a:pPr>
            <a:r>
              <a:rPr lang="en-US" dirty="0"/>
              <a:t>Validating Model Accuracy With Cross Validation</a:t>
            </a:r>
            <a:endParaRPr dirty="0"/>
          </a:p>
        </p:txBody>
      </p:sp>
      <p:sp>
        <p:nvSpPr>
          <p:cNvPr id="101" name="Google Shape;101;p1"/>
          <p:cNvSpPr txBox="1"/>
          <p:nvPr/>
        </p:nvSpPr>
        <p:spPr>
          <a:xfrm>
            <a:off x="1700320" y="4200848"/>
            <a:ext cx="62013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Joseph L. Hellerstein</a:t>
            </a:r>
            <a:r>
              <a:rPr lang="en-US" sz="1800" b="0" i="0" u="none" strike="noStrike" cap="none" baseline="30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1,2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baseline="30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eScience Institute</a:t>
            </a:r>
            <a:endParaRPr sz="1800" b="0" i="0" u="none" strike="noStrike" cap="none" baseline="30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baseline="30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July, 2022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320" y="5939821"/>
            <a:ext cx="1556325" cy="257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" descr="A close up of a scree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71587" y="5930993"/>
            <a:ext cx="1629341" cy="26383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A99F7-6695-3721-2905-F1F9A90BA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22078"/>
            <a:ext cx="8229600" cy="751268"/>
          </a:xfrm>
        </p:spPr>
        <p:txBody>
          <a:bodyPr/>
          <a:lstStyle/>
          <a:p>
            <a:r>
              <a:rPr lang="en-US" dirty="0"/>
              <a:t>Modeling Workflow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FE8B18-F4B4-F6C3-8C75-CC17E02AD6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557BB3B-57C0-7E97-F1D0-57A9F3F7B7EC}"/>
              </a:ext>
            </a:extLst>
          </p:cNvPr>
          <p:cNvSpPr/>
          <p:nvPr/>
        </p:nvSpPr>
        <p:spPr>
          <a:xfrm>
            <a:off x="1124793" y="2071560"/>
            <a:ext cx="1375646" cy="623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Construct Model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E851C5C-EF01-4B8F-20ED-0FED98F3C745}"/>
              </a:ext>
            </a:extLst>
          </p:cNvPr>
          <p:cNvSpPr/>
          <p:nvPr/>
        </p:nvSpPr>
        <p:spPr>
          <a:xfrm>
            <a:off x="3212536" y="2071560"/>
            <a:ext cx="1586039" cy="623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Estimate Parameters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7BDC3B1-A7FC-F05E-A03C-18537B055E7F}"/>
              </a:ext>
            </a:extLst>
          </p:cNvPr>
          <p:cNvGrpSpPr/>
          <p:nvPr/>
        </p:nvGrpSpPr>
        <p:grpSpPr>
          <a:xfrm>
            <a:off x="3584771" y="1072869"/>
            <a:ext cx="833200" cy="701100"/>
            <a:chOff x="3584771" y="1072869"/>
            <a:chExt cx="833200" cy="701100"/>
          </a:xfrm>
        </p:grpSpPr>
        <p:graphicFrame>
          <p:nvGraphicFramePr>
            <p:cNvPr id="8" name="Google Shape;172;p8">
              <a:extLst>
                <a:ext uri="{FF2B5EF4-FFF2-40B4-BE49-F238E27FC236}">
                  <a16:creationId xmlns:a16="http://schemas.microsoft.com/office/drawing/2014/main" id="{E8878E19-4BA5-40A1-B8D5-1426C83B375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39510048"/>
                </p:ext>
              </p:extLst>
            </p:nvPr>
          </p:nvGraphicFramePr>
          <p:xfrm>
            <a:off x="3584771" y="1072869"/>
            <a:ext cx="833200" cy="701100"/>
          </p:xfrm>
          <a:graphic>
            <a:graphicData uri="http://schemas.openxmlformats.org/drawingml/2006/table">
              <a:tbl>
                <a:tblPr firstRow="1" bandRow="1">
                  <a:noFill/>
                  <a:tableStyleId>{12AFE262-C695-4DD4-B80E-62B22C3FB715}</a:tableStyleId>
                </a:tblPr>
                <a:tblGrid>
                  <a:gridCol w="208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8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08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083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 dirty="0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57B5A2-804E-5E0C-435F-F5149B039767}"/>
                </a:ext>
              </a:extLst>
            </p:cNvPr>
            <p:cNvSpPr txBox="1"/>
            <p:nvPr/>
          </p:nvSpPr>
          <p:spPr>
            <a:xfrm>
              <a:off x="3625306" y="1286026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Data A</a:t>
              </a:r>
            </a:p>
          </p:txBody>
        </p:sp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B9279A0-53E3-EFA5-4DCC-84E997174CC9}"/>
              </a:ext>
            </a:extLst>
          </p:cNvPr>
          <p:cNvSpPr/>
          <p:nvPr/>
        </p:nvSpPr>
        <p:spPr>
          <a:xfrm>
            <a:off x="5510673" y="2071560"/>
            <a:ext cx="1586039" cy="623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Validate Accuracy</a:t>
            </a:r>
          </a:p>
        </p:txBody>
      </p:sp>
      <p:sp>
        <p:nvSpPr>
          <p:cNvPr id="15" name="Notched Right Arrow 14">
            <a:extLst>
              <a:ext uri="{FF2B5EF4-FFF2-40B4-BE49-F238E27FC236}">
                <a16:creationId xmlns:a16="http://schemas.microsoft.com/office/drawing/2014/main" id="{4B1DCBE6-6B47-8D1D-459B-7D7604A573F2}"/>
              </a:ext>
            </a:extLst>
          </p:cNvPr>
          <p:cNvSpPr/>
          <p:nvPr/>
        </p:nvSpPr>
        <p:spPr>
          <a:xfrm>
            <a:off x="2676962" y="2308251"/>
            <a:ext cx="359051" cy="14970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Notched Right Arrow 15">
            <a:extLst>
              <a:ext uri="{FF2B5EF4-FFF2-40B4-BE49-F238E27FC236}">
                <a16:creationId xmlns:a16="http://schemas.microsoft.com/office/drawing/2014/main" id="{4FCD3507-19C4-4A10-B460-78441A402CE6}"/>
              </a:ext>
            </a:extLst>
          </p:cNvPr>
          <p:cNvSpPr/>
          <p:nvPr/>
        </p:nvSpPr>
        <p:spPr>
          <a:xfrm>
            <a:off x="4975098" y="2308251"/>
            <a:ext cx="359051" cy="14970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F31F7BE-7D26-4602-A56D-059746B8CB29}"/>
              </a:ext>
            </a:extLst>
          </p:cNvPr>
          <p:cNvGrpSpPr/>
          <p:nvPr/>
        </p:nvGrpSpPr>
        <p:grpSpPr>
          <a:xfrm>
            <a:off x="5873459" y="1079613"/>
            <a:ext cx="833200" cy="701100"/>
            <a:chOff x="5873459" y="1055337"/>
            <a:chExt cx="833200" cy="701100"/>
          </a:xfrm>
        </p:grpSpPr>
        <p:graphicFrame>
          <p:nvGraphicFramePr>
            <p:cNvPr id="13" name="Google Shape;172;p8">
              <a:extLst>
                <a:ext uri="{FF2B5EF4-FFF2-40B4-BE49-F238E27FC236}">
                  <a16:creationId xmlns:a16="http://schemas.microsoft.com/office/drawing/2014/main" id="{171113A5-38DC-129A-A7CF-AFFC0B9A88C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89217253"/>
                </p:ext>
              </p:extLst>
            </p:nvPr>
          </p:nvGraphicFramePr>
          <p:xfrm>
            <a:off x="5873459" y="1055337"/>
            <a:ext cx="833200" cy="701100"/>
          </p:xfrm>
          <a:graphic>
            <a:graphicData uri="http://schemas.openxmlformats.org/drawingml/2006/table">
              <a:tbl>
                <a:tblPr firstRow="1" bandRow="1">
                  <a:noFill/>
                  <a:tableStyleId>{12AFE262-C695-4DD4-B80E-62B22C3FB715}</a:tableStyleId>
                </a:tblPr>
                <a:tblGrid>
                  <a:gridCol w="208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8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08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083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 dirty="0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B1487A7-8255-FBBD-D250-E0B1C19E0661}"/>
                </a:ext>
              </a:extLst>
            </p:cNvPr>
            <p:cNvSpPr txBox="1"/>
            <p:nvPr/>
          </p:nvSpPr>
          <p:spPr>
            <a:xfrm>
              <a:off x="5913994" y="123534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Data B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177FF2-74AC-6BEB-4CB4-B256A31767A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001371" y="1773969"/>
            <a:ext cx="4185" cy="2975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D88259-D631-D556-86ED-8CECBDE15225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6290059" y="1780713"/>
            <a:ext cx="13634" cy="2908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0D4E2CE-AF2A-9420-3DC4-BFE52C8FBC94}"/>
              </a:ext>
            </a:extLst>
          </p:cNvPr>
          <p:cNvSpPr txBox="1"/>
          <p:nvPr/>
        </p:nvSpPr>
        <p:spPr>
          <a:xfrm>
            <a:off x="976091" y="3665968"/>
            <a:ext cx="2193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 modeling dilemma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7135C69-66F4-26F8-D72A-935400A86835}"/>
                  </a:ext>
                </a:extLst>
              </p:cNvPr>
              <p:cNvSpPr txBox="1"/>
              <p:nvPr/>
            </p:nvSpPr>
            <p:spPr>
              <a:xfrm>
                <a:off x="976091" y="4150006"/>
                <a:ext cx="3494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 </m:t>
                    </m:r>
                  </m:oMath>
                </a14:m>
                <a:r>
                  <a:rPr lang="en-US" dirty="0"/>
                  <a:t>Data B are collected separately.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7135C69-66F4-26F8-D72A-935400A86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091" y="4150006"/>
                <a:ext cx="3494867" cy="307777"/>
              </a:xfrm>
              <a:prstGeom prst="rect">
                <a:avLst/>
              </a:prstGeom>
              <a:blipFill>
                <a:blip r:embed="rId2"/>
                <a:stretch>
                  <a:fillRect l="-362" t="-4000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4253C560-B091-C753-DACB-621E3D3C3962}"/>
              </a:ext>
            </a:extLst>
          </p:cNvPr>
          <p:cNvSpPr txBox="1"/>
          <p:nvPr/>
        </p:nvSpPr>
        <p:spPr>
          <a:xfrm>
            <a:off x="5323649" y="4150006"/>
            <a:ext cx="3347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this doubles the data requirements.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EE2104-DDBE-A7EF-774B-5967A77A7711}"/>
              </a:ext>
            </a:extLst>
          </p:cNvPr>
          <p:cNvSpPr txBox="1"/>
          <p:nvPr/>
        </p:nvSpPr>
        <p:spPr>
          <a:xfrm>
            <a:off x="976091" y="4644966"/>
            <a:ext cx="4301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 on data collection by making Data A = Data B.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D44B9D-39DB-AAA1-B45D-439DDF1BE441}"/>
              </a:ext>
            </a:extLst>
          </p:cNvPr>
          <p:cNvSpPr txBox="1"/>
          <p:nvPr/>
        </p:nvSpPr>
        <p:spPr>
          <a:xfrm>
            <a:off x="5323649" y="4644966"/>
            <a:ext cx="2414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this biases the last step.</a:t>
            </a:r>
          </a:p>
        </p:txBody>
      </p:sp>
    </p:spTree>
    <p:extLst>
      <p:ext uri="{BB962C8B-B14F-4D97-AF65-F5344CB8AC3E}">
        <p14:creationId xmlns:p14="http://schemas.microsoft.com/office/powerpoint/2010/main" val="121144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/>
      <p:bldP spid="32" grpId="0"/>
      <p:bldP spid="35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Cross Validation Summary</a:t>
            </a:r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sldNum" idx="12"/>
          </p:nvPr>
        </p:nvSpPr>
        <p:spPr>
          <a:xfrm>
            <a:off x="7696200" y="63246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44" name="Google Shape;144;p8"/>
          <p:cNvSpPr/>
          <p:nvPr/>
        </p:nvSpPr>
        <p:spPr>
          <a:xfrm>
            <a:off x="762000" y="1219200"/>
            <a:ext cx="2971800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Divide full data set into </a:t>
            </a:r>
            <a:r>
              <a:rPr lang="en-US" sz="24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Folds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8"/>
          <p:cNvSpPr/>
          <p:nvPr/>
        </p:nvSpPr>
        <p:spPr>
          <a:xfrm>
            <a:off x="304800" y="2590800"/>
            <a:ext cx="3946222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Construct </a:t>
            </a:r>
            <a:r>
              <a:rPr lang="en-US" sz="2400" b="1" i="1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training data sets and </a:t>
            </a:r>
            <a:r>
              <a:rPr lang="en-US" sz="2400" b="1" i="1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test data sets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8"/>
          <p:cNvSpPr/>
          <p:nvPr/>
        </p:nvSpPr>
        <p:spPr>
          <a:xfrm>
            <a:off x="457199" y="3962400"/>
            <a:ext cx="3676287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Obtain </a:t>
            </a:r>
            <a:r>
              <a:rPr lang="en-US" sz="24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parameter fits and model evaluations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8"/>
          <p:cNvSpPr/>
          <p:nvPr/>
        </p:nvSpPr>
        <p:spPr>
          <a:xfrm>
            <a:off x="762000" y="5317435"/>
            <a:ext cx="2971800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Report statistics of the evaluations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8"/>
          <p:cNvCxnSpPr/>
          <p:nvPr/>
        </p:nvCxnSpPr>
        <p:spPr>
          <a:xfrm>
            <a:off x="2247900" y="2133600"/>
            <a:ext cx="0" cy="457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49" name="Google Shape;149;p8"/>
          <p:cNvCxnSpPr/>
          <p:nvPr/>
        </p:nvCxnSpPr>
        <p:spPr>
          <a:xfrm>
            <a:off x="2209800" y="4876800"/>
            <a:ext cx="0" cy="457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graphicFrame>
        <p:nvGraphicFramePr>
          <p:cNvPr id="150" name="Google Shape;150;p8"/>
          <p:cNvGraphicFramePr/>
          <p:nvPr>
            <p:extLst>
              <p:ext uri="{D42A27DB-BD31-4B8C-83A1-F6EECF244321}">
                <p14:modId xmlns:p14="http://schemas.microsoft.com/office/powerpoint/2010/main" val="1511430337"/>
              </p:ext>
            </p:extLst>
          </p:nvPr>
        </p:nvGraphicFramePr>
        <p:xfrm>
          <a:off x="6024880" y="838200"/>
          <a:ext cx="833200" cy="817950"/>
        </p:xfrm>
        <a:graphic>
          <a:graphicData uri="http://schemas.openxmlformats.org/drawingml/2006/table">
            <a:tbl>
              <a:tblPr firstRow="1" bandRow="1">
                <a:noFill/>
                <a:tableStyleId>{12AFE262-C695-4DD4-B80E-62B22C3FB715}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374154"/>
                  </a:ext>
                </a:extLst>
              </a:tr>
            </a:tbl>
          </a:graphicData>
        </a:graphic>
      </p:graphicFrame>
      <p:sp>
        <p:nvSpPr>
          <p:cNvPr id="151" name="Google Shape;151;p8"/>
          <p:cNvSpPr txBox="1"/>
          <p:nvPr/>
        </p:nvSpPr>
        <p:spPr>
          <a:xfrm>
            <a:off x="5283857" y="1981200"/>
            <a:ext cx="8942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8"/>
          <p:cNvSpPr txBox="1"/>
          <p:nvPr/>
        </p:nvSpPr>
        <p:spPr>
          <a:xfrm>
            <a:off x="6218437" y="1981200"/>
            <a:ext cx="89421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8"/>
          <p:cNvSpPr txBox="1"/>
          <p:nvPr/>
        </p:nvSpPr>
        <p:spPr>
          <a:xfrm>
            <a:off x="7384164" y="2209800"/>
            <a:ext cx="616836" cy="4659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62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8"/>
          <p:cNvSpPr txBox="1"/>
          <p:nvPr/>
        </p:nvSpPr>
        <p:spPr>
          <a:xfrm>
            <a:off x="7376928" y="3425718"/>
            <a:ext cx="616836" cy="46666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540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8"/>
          <p:cNvSpPr txBox="1"/>
          <p:nvPr/>
        </p:nvSpPr>
        <p:spPr>
          <a:xfrm>
            <a:off x="5281868" y="5748913"/>
            <a:ext cx="2673424" cy="74687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894" b="-1185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8"/>
          <p:cNvCxnSpPr>
            <a:cxnSpLocks/>
          </p:cNvCxnSpPr>
          <p:nvPr/>
        </p:nvCxnSpPr>
        <p:spPr>
          <a:xfrm>
            <a:off x="2133600" y="3505200"/>
            <a:ext cx="0" cy="457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graphicFrame>
        <p:nvGraphicFramePr>
          <p:cNvPr id="158" name="Google Shape;158;p8"/>
          <p:cNvGraphicFramePr/>
          <p:nvPr>
            <p:extLst>
              <p:ext uri="{D42A27DB-BD31-4B8C-83A1-F6EECF244321}">
                <p14:modId xmlns:p14="http://schemas.microsoft.com/office/powerpoint/2010/main" val="2863428551"/>
              </p:ext>
            </p:extLst>
          </p:nvPr>
        </p:nvGraphicFramePr>
        <p:xfrm>
          <a:off x="6130524" y="2404534"/>
          <a:ext cx="833200" cy="233700"/>
        </p:xfrm>
        <a:graphic>
          <a:graphicData uri="http://schemas.openxmlformats.org/drawingml/2006/table">
            <a:tbl>
              <a:tblPr firstRow="1" bandRow="1">
                <a:noFill/>
                <a:tableStyleId>{12AFE262-C695-4DD4-B80E-62B22C3FB715}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9" name="Google Shape;159;p8"/>
          <p:cNvSpPr txBox="1"/>
          <p:nvPr/>
        </p:nvSpPr>
        <p:spPr>
          <a:xfrm>
            <a:off x="5283857" y="3206742"/>
            <a:ext cx="8942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8"/>
          <p:cNvSpPr txBox="1"/>
          <p:nvPr/>
        </p:nvSpPr>
        <p:spPr>
          <a:xfrm>
            <a:off x="6218438" y="3206742"/>
            <a:ext cx="9762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2" name="Google Shape;162;p8"/>
          <p:cNvGraphicFramePr/>
          <p:nvPr>
            <p:extLst>
              <p:ext uri="{D42A27DB-BD31-4B8C-83A1-F6EECF244321}">
                <p14:modId xmlns:p14="http://schemas.microsoft.com/office/powerpoint/2010/main" val="3603044059"/>
              </p:ext>
            </p:extLst>
          </p:nvPr>
        </p:nvGraphicFramePr>
        <p:xfrm>
          <a:off x="6122057" y="3672407"/>
          <a:ext cx="833200" cy="233700"/>
        </p:xfrm>
        <a:graphic>
          <a:graphicData uri="http://schemas.openxmlformats.org/drawingml/2006/table">
            <a:tbl>
              <a:tblPr firstRow="1" bandRow="1">
                <a:noFill/>
                <a:tableStyleId>{12AFE262-C695-4DD4-B80E-62B22C3FB715}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3" name="Google Shape;163;p8"/>
          <p:cNvSpPr txBox="1"/>
          <p:nvPr/>
        </p:nvSpPr>
        <p:spPr>
          <a:xfrm>
            <a:off x="5301592" y="4495800"/>
            <a:ext cx="8942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"/>
          <p:cNvSpPr txBox="1"/>
          <p:nvPr/>
        </p:nvSpPr>
        <p:spPr>
          <a:xfrm>
            <a:off x="6236173" y="4495800"/>
            <a:ext cx="8935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6" name="Google Shape;166;p8"/>
          <p:cNvGraphicFramePr/>
          <p:nvPr>
            <p:extLst>
              <p:ext uri="{D42A27DB-BD31-4B8C-83A1-F6EECF244321}">
                <p14:modId xmlns:p14="http://schemas.microsoft.com/office/powerpoint/2010/main" val="1005342814"/>
              </p:ext>
            </p:extLst>
          </p:nvPr>
        </p:nvGraphicFramePr>
        <p:xfrm>
          <a:off x="6139792" y="4885267"/>
          <a:ext cx="833200" cy="233700"/>
        </p:xfrm>
        <a:graphic>
          <a:graphicData uri="http://schemas.openxmlformats.org/drawingml/2006/table">
            <a:tbl>
              <a:tblPr firstRow="1" bandRow="1">
                <a:noFill/>
                <a:tableStyleId>{12AFE262-C695-4DD4-B80E-62B22C3FB715}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7" name="Google Shape;167;p8"/>
          <p:cNvSpPr txBox="1"/>
          <p:nvPr/>
        </p:nvSpPr>
        <p:spPr>
          <a:xfrm>
            <a:off x="7384164" y="4721823"/>
            <a:ext cx="616836" cy="46852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70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8"/>
          <p:cNvCxnSpPr/>
          <p:nvPr/>
        </p:nvCxnSpPr>
        <p:spPr>
          <a:xfrm>
            <a:off x="7036457" y="2442780"/>
            <a:ext cx="449963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69" name="Google Shape;169;p8"/>
          <p:cNvCxnSpPr/>
          <p:nvPr/>
        </p:nvCxnSpPr>
        <p:spPr>
          <a:xfrm>
            <a:off x="7036457" y="3659051"/>
            <a:ext cx="442727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70" name="Google Shape;170;p8"/>
          <p:cNvCxnSpPr/>
          <p:nvPr/>
        </p:nvCxnSpPr>
        <p:spPr>
          <a:xfrm>
            <a:off x="7018722" y="4956086"/>
            <a:ext cx="467698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71" name="Google Shape;171;p8"/>
          <p:cNvCxnSpPr/>
          <p:nvPr/>
        </p:nvCxnSpPr>
        <p:spPr>
          <a:xfrm>
            <a:off x="4267200" y="1198880"/>
            <a:ext cx="0" cy="512572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173" name="Google Shape;173;p8"/>
          <p:cNvSpPr/>
          <p:nvPr/>
        </p:nvSpPr>
        <p:spPr>
          <a:xfrm>
            <a:off x="5560155" y="1087120"/>
            <a:ext cx="307245" cy="13208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4664377" y="1557270"/>
            <a:ext cx="6848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8"/>
          <p:cNvGrpSpPr/>
          <p:nvPr/>
        </p:nvGrpSpPr>
        <p:grpSpPr>
          <a:xfrm>
            <a:off x="4598056" y="2256495"/>
            <a:ext cx="735944" cy="3077505"/>
            <a:chOff x="4598056" y="2256495"/>
            <a:chExt cx="735944" cy="3077505"/>
          </a:xfrm>
        </p:grpSpPr>
        <p:sp>
          <p:nvSpPr>
            <p:cNvPr id="176" name="Google Shape;176;p8"/>
            <p:cNvSpPr txBox="1"/>
            <p:nvPr/>
          </p:nvSpPr>
          <p:spPr>
            <a:xfrm>
              <a:off x="4598056" y="2454403"/>
              <a:ext cx="431144" cy="28879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l="-8568" t="-16663" r="-8567" b="-4164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8"/>
            <p:cNvSpPr txBox="1"/>
            <p:nvPr/>
          </p:nvSpPr>
          <p:spPr>
            <a:xfrm>
              <a:off x="4945155" y="2256495"/>
              <a:ext cx="322524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8"/>
            <p:cNvSpPr txBox="1"/>
            <p:nvPr/>
          </p:nvSpPr>
          <p:spPr>
            <a:xfrm>
              <a:off x="4648200" y="3651733"/>
              <a:ext cx="431144" cy="288797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l="-8568" t="-27266" r="-8567" b="-9088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8"/>
            <p:cNvSpPr txBox="1"/>
            <p:nvPr/>
          </p:nvSpPr>
          <p:spPr>
            <a:xfrm>
              <a:off x="4995299" y="3453825"/>
              <a:ext cx="322524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8"/>
            <p:cNvSpPr txBox="1"/>
            <p:nvPr/>
          </p:nvSpPr>
          <p:spPr>
            <a:xfrm>
              <a:off x="4664377" y="4947133"/>
              <a:ext cx="431144" cy="288797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l="-8568" t="-21736" r="-8567" b="-4346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8"/>
            <p:cNvSpPr txBox="1"/>
            <p:nvPr/>
          </p:nvSpPr>
          <p:spPr>
            <a:xfrm>
              <a:off x="5011476" y="4749225"/>
              <a:ext cx="322524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3DC64B4-B070-0538-E6A7-29D8C41D38D5}"/>
              </a:ext>
            </a:extLst>
          </p:cNvPr>
          <p:cNvGrpSpPr/>
          <p:nvPr/>
        </p:nvGrpSpPr>
        <p:grpSpPr>
          <a:xfrm>
            <a:off x="4349978" y="780127"/>
            <a:ext cx="1108034" cy="759173"/>
            <a:chOff x="4349978" y="780127"/>
            <a:chExt cx="1108034" cy="759173"/>
          </a:xfrm>
        </p:grpSpPr>
        <p:graphicFrame>
          <p:nvGraphicFramePr>
            <p:cNvPr id="172" name="Google Shape;172;p8"/>
            <p:cNvGraphicFramePr/>
            <p:nvPr>
              <p:extLst>
                <p:ext uri="{D42A27DB-BD31-4B8C-83A1-F6EECF244321}">
                  <p14:modId xmlns:p14="http://schemas.microsoft.com/office/powerpoint/2010/main" val="3237490217"/>
                </p:ext>
              </p:extLst>
            </p:nvPr>
          </p:nvGraphicFramePr>
          <p:xfrm>
            <a:off x="4572000" y="838200"/>
            <a:ext cx="833200" cy="701100"/>
          </p:xfrm>
          <a:graphic>
            <a:graphicData uri="http://schemas.openxmlformats.org/drawingml/2006/table">
              <a:tbl>
                <a:tblPr firstRow="1" bandRow="1">
                  <a:noFill/>
                  <a:tableStyleId>{12AFE262-C695-4DD4-B80E-62B22C3FB715}</a:tableStyleId>
                </a:tblPr>
                <a:tblGrid>
                  <a:gridCol w="208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8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08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083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 dirty="0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 dirty="0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 dirty="0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3A94C5-4CB9-69D8-B09E-A098AE560F94}"/>
                </a:ext>
              </a:extLst>
            </p:cNvPr>
            <p:cNvSpPr txBox="1"/>
            <p:nvPr/>
          </p:nvSpPr>
          <p:spPr>
            <a:xfrm>
              <a:off x="4933751" y="780127"/>
              <a:ext cx="3113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S3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31F2EFA-B603-2FC8-B718-52F34741EC65}"/>
                </a:ext>
              </a:extLst>
            </p:cNvPr>
            <p:cNvSpPr txBox="1"/>
            <p:nvPr/>
          </p:nvSpPr>
          <p:spPr>
            <a:xfrm>
              <a:off x="5146708" y="787189"/>
              <a:ext cx="3113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S4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FE855B-5FFB-D208-EBD7-3FCDC7AEA242}"/>
                </a:ext>
              </a:extLst>
            </p:cNvPr>
            <p:cNvSpPr txBox="1"/>
            <p:nvPr/>
          </p:nvSpPr>
          <p:spPr>
            <a:xfrm>
              <a:off x="4734922" y="781133"/>
              <a:ext cx="3113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064B0E-888F-F287-563B-081D88F7D1DB}"/>
                </a:ext>
              </a:extLst>
            </p:cNvPr>
            <p:cNvSpPr txBox="1"/>
            <p:nvPr/>
          </p:nvSpPr>
          <p:spPr>
            <a:xfrm>
              <a:off x="4536091" y="788195"/>
              <a:ext cx="3113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0412A0-BB4D-1CAC-AB0B-CE46DD3A0F1E}"/>
                </a:ext>
              </a:extLst>
            </p:cNvPr>
            <p:cNvSpPr txBox="1"/>
            <p:nvPr/>
          </p:nvSpPr>
          <p:spPr>
            <a:xfrm rot="5400000">
              <a:off x="4268385" y="1111478"/>
              <a:ext cx="3786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time</a:t>
              </a:r>
              <a:endParaRPr lang="en-US" sz="1000" dirty="0"/>
            </a:p>
          </p:txBody>
        </p:sp>
      </p:grpSp>
      <p:graphicFrame>
        <p:nvGraphicFramePr>
          <p:cNvPr id="11" name="Google Shape;150;p8">
            <a:extLst>
              <a:ext uri="{FF2B5EF4-FFF2-40B4-BE49-F238E27FC236}">
                <a16:creationId xmlns:a16="http://schemas.microsoft.com/office/drawing/2014/main" id="{1212715D-BAAC-AE6B-89A5-1B1E891226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2090346"/>
              </p:ext>
            </p:extLst>
          </p:nvPr>
        </p:nvGraphicFramePr>
        <p:xfrm>
          <a:off x="5216521" y="2277919"/>
          <a:ext cx="833200" cy="584250"/>
        </p:xfrm>
        <a:graphic>
          <a:graphicData uri="http://schemas.openxmlformats.org/drawingml/2006/table">
            <a:tbl>
              <a:tblPr firstRow="1" bandRow="1">
                <a:noFill/>
                <a:tableStyleId>{12AFE262-C695-4DD4-B80E-62B22C3FB715}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Google Shape;150;p8">
            <a:extLst>
              <a:ext uri="{FF2B5EF4-FFF2-40B4-BE49-F238E27FC236}">
                <a16:creationId xmlns:a16="http://schemas.microsoft.com/office/drawing/2014/main" id="{7C0DAB9B-92E9-20C4-3258-9BD39600D1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7959391"/>
              </p:ext>
            </p:extLst>
          </p:nvPr>
        </p:nvGraphicFramePr>
        <p:xfrm>
          <a:off x="5257161" y="3537374"/>
          <a:ext cx="833200" cy="584250"/>
        </p:xfrm>
        <a:graphic>
          <a:graphicData uri="http://schemas.openxmlformats.org/drawingml/2006/table">
            <a:tbl>
              <a:tblPr firstRow="1" bandRow="1">
                <a:noFill/>
                <a:tableStyleId>{12AFE262-C695-4DD4-B80E-62B22C3FB715}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374154"/>
                  </a:ext>
                </a:extLst>
              </a:tr>
            </a:tbl>
          </a:graphicData>
        </a:graphic>
      </p:graphicFrame>
      <p:graphicFrame>
        <p:nvGraphicFramePr>
          <p:cNvPr id="13" name="Google Shape;150;p8">
            <a:extLst>
              <a:ext uri="{FF2B5EF4-FFF2-40B4-BE49-F238E27FC236}">
                <a16:creationId xmlns:a16="http://schemas.microsoft.com/office/drawing/2014/main" id="{D8BD2C2E-3F3A-3B29-A94B-EDEFEC203C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3934043"/>
              </p:ext>
            </p:extLst>
          </p:nvPr>
        </p:nvGraphicFramePr>
        <p:xfrm>
          <a:off x="5281868" y="4778733"/>
          <a:ext cx="833200" cy="584250"/>
        </p:xfrm>
        <a:graphic>
          <a:graphicData uri="http://schemas.openxmlformats.org/drawingml/2006/table">
            <a:tbl>
              <a:tblPr firstRow="1" bandRow="1">
                <a:noFill/>
                <a:tableStyleId>{12AFE262-C695-4DD4-B80E-62B22C3FB715}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37415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Choosing Folds</a:t>
            </a:r>
            <a:br>
              <a:rPr lang="en-US"/>
            </a:br>
            <a:r>
              <a:rPr lang="en-US" i="1">
                <a:solidFill>
                  <a:srgbClr val="FF0000"/>
                </a:solidFill>
              </a:rPr>
              <a:t>Choose Wisely</a:t>
            </a:r>
            <a:endParaRPr/>
          </a:p>
        </p:txBody>
      </p:sp>
      <p:sp>
        <p:nvSpPr>
          <p:cNvPr id="187" name="Google Shape;187;p9"/>
          <p:cNvSpPr txBox="1">
            <a:spLocks noGrp="1"/>
          </p:cNvSpPr>
          <p:nvPr>
            <p:ph type="sldNum" idx="12"/>
          </p:nvPr>
        </p:nvSpPr>
        <p:spPr>
          <a:xfrm>
            <a:off x="7696200" y="63246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88" name="Google Shape;18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6072" y="1828800"/>
            <a:ext cx="3902676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4124" y="1981200"/>
            <a:ext cx="3902676" cy="266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p9"/>
          <p:cNvGrpSpPr/>
          <p:nvPr/>
        </p:nvGrpSpPr>
        <p:grpSpPr>
          <a:xfrm>
            <a:off x="1143000" y="1828800"/>
            <a:ext cx="3429000" cy="2667000"/>
            <a:chOff x="1143000" y="1828800"/>
            <a:chExt cx="3429000" cy="2667000"/>
          </a:xfrm>
        </p:grpSpPr>
        <p:sp>
          <p:nvSpPr>
            <p:cNvPr id="191" name="Google Shape;191;p9"/>
            <p:cNvSpPr/>
            <p:nvPr/>
          </p:nvSpPr>
          <p:spPr>
            <a:xfrm>
              <a:off x="1143000" y="1828800"/>
              <a:ext cx="1143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2286000" y="1828800"/>
              <a:ext cx="1143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3429000" y="1828800"/>
              <a:ext cx="1143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97480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p9"/>
          <p:cNvGrpSpPr/>
          <p:nvPr/>
        </p:nvGrpSpPr>
        <p:grpSpPr>
          <a:xfrm>
            <a:off x="5257800" y="1828800"/>
            <a:ext cx="3429000" cy="2667000"/>
            <a:chOff x="5257800" y="1828800"/>
            <a:chExt cx="3429000" cy="2667000"/>
          </a:xfrm>
        </p:grpSpPr>
        <p:sp>
          <p:nvSpPr>
            <p:cNvPr id="195" name="Google Shape;195;p9"/>
            <p:cNvSpPr/>
            <p:nvPr/>
          </p:nvSpPr>
          <p:spPr>
            <a:xfrm>
              <a:off x="5257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5638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6019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97480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6400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6781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7162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97480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7543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7924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8305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97480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9"/>
          <p:cNvSpPr txBox="1"/>
          <p:nvPr/>
        </p:nvSpPr>
        <p:spPr>
          <a:xfrm>
            <a:off x="914489" y="4800600"/>
            <a:ext cx="426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Folds have very different dynamics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9"/>
          <p:cNvSpPr txBox="1"/>
          <p:nvPr/>
        </p:nvSpPr>
        <p:spPr>
          <a:xfrm>
            <a:off x="5105444" y="4800600"/>
            <a:ext cx="365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Folds have similar dynamics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9"/>
          <p:cNvSpPr txBox="1"/>
          <p:nvPr/>
        </p:nvSpPr>
        <p:spPr>
          <a:xfrm>
            <a:off x="1524000" y="777419"/>
            <a:ext cx="1371600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0"/>
              <a:buFont typeface="Arial"/>
              <a:buNone/>
            </a:pPr>
            <a:r>
              <a:rPr lang="en-US" sz="30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152</Words>
  <Application>Microsoft Macintosh PowerPoint</Application>
  <PresentationFormat>On-screen Show (4:3)</PresentationFormat>
  <Paragraphs>54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 Math</vt:lpstr>
      <vt:lpstr>Encode Sans Condensed</vt:lpstr>
      <vt:lpstr>Office Theme</vt:lpstr>
      <vt:lpstr>Validating Model Accuracy With Cross Validation</vt:lpstr>
      <vt:lpstr>Modeling Workflow</vt:lpstr>
      <vt:lpstr>Cross Validation Summary</vt:lpstr>
      <vt:lpstr>Choosing Folds Choose Wisely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Model Quality With Cross Validation</dc:title>
  <cp:lastModifiedBy>Microsoft Office User</cp:lastModifiedBy>
  <cp:revision>27</cp:revision>
  <dcterms:modified xsi:type="dcterms:W3CDTF">2022-11-15T19:59:52Z</dcterms:modified>
</cp:coreProperties>
</file>