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47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GxSr5a7o+vNLoFmls+x7964Bg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9ABD45-647E-4655-B68F-2913BAC25D6C}">
  <a:tblStyle styleId="{BF9ABD45-647E-4655-B68F-2913BAC25D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94"/>
  </p:normalViewPr>
  <p:slideViewPr>
    <p:cSldViewPr snapToGrid="0">
      <p:cViewPr varScale="1">
        <p:scale>
          <a:sx n="121" d="100"/>
          <a:sy n="121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ignore the maximization, then this is a feasibility problem.</a:t>
            </a:r>
            <a:endParaRPr/>
          </a:p>
        </p:txBody>
      </p:sp>
      <p:sp>
        <p:nvSpPr>
          <p:cNvPr id="316" name="Google Shape;3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Even if we ignore the issue of protonation (which Pi), we still have a missing O when we add the atoms in Pi to ADP. This is because we haven’t included water in the reaction.</a:t>
            </a: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8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28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1" name="Google Shape;31;p28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" name="Google Shape;32;p28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0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0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30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0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30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0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25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25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25" descr="UW_W-Logo_RGB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2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5" descr="UW.Wordmark_ctr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Verification and Validation of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400" dirty="0"/>
              <a:t>November, 2022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True Mass Balance May Not Be Desirable</a:t>
            </a:r>
            <a:endParaRPr/>
          </a:p>
        </p:txBody>
      </p:sp>
      <p:sp>
        <p:nvSpPr>
          <p:cNvPr id="224" name="Google Shape;224;p11"/>
          <p:cNvSpPr txBox="1">
            <a:spLocks noGrp="1"/>
          </p:cNvSpPr>
          <p:nvPr>
            <p:ph type="body" idx="1"/>
          </p:nvPr>
        </p:nvSpPr>
        <p:spPr>
          <a:xfrm>
            <a:off x="457200" y="2209799"/>
            <a:ext cx="8229600" cy="294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True mass balance precludes having implicit chemical species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Present in large quantities so that concentration does not change (e.g., water)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Appeal of implicit chemical species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Simpler reactions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More efficient simulation</a:t>
            </a: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2331653" y="1333142"/>
            <a:ext cx="3841180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6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Moieties</a:t>
            </a:r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17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moiety refers to a collection of chemical species that have similar chemical functions.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Variations in the chemical structure of inorganic phosphates.</a:t>
            </a:r>
            <a:endParaRPr/>
          </a:p>
        </p:txBody>
      </p:sp>
      <p:sp>
        <p:nvSpPr>
          <p:cNvPr id="233" name="Google Shape;233;p12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34" name="Google Shape;234;p12" descr="ATP structure + fun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584" y="3321711"/>
            <a:ext cx="4718304" cy="26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/>
          <p:nvPr/>
        </p:nvSpPr>
        <p:spPr>
          <a:xfrm>
            <a:off x="2208922" y="3321711"/>
            <a:ext cx="2843137" cy="34731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3821199" y="3608070"/>
            <a:ext cx="2843137" cy="22783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3076177" y="3807061"/>
            <a:ext cx="27860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087" r="-90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2462767" y="3810871"/>
            <a:ext cx="2802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9163" r="-29161" b="-333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1643617" y="3826111"/>
            <a:ext cx="767839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2" descr="Char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0263" y="4087853"/>
            <a:ext cx="1533986" cy="1201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12"/>
          <p:cNvGrpSpPr/>
          <p:nvPr/>
        </p:nvGrpSpPr>
        <p:grpSpPr>
          <a:xfrm>
            <a:off x="1441082" y="4118734"/>
            <a:ext cx="5223254" cy="2274695"/>
            <a:chOff x="1441082" y="4118734"/>
            <a:chExt cx="5223254" cy="2274695"/>
          </a:xfrm>
        </p:grpSpPr>
        <p:sp>
          <p:nvSpPr>
            <p:cNvPr id="242" name="Google Shape;242;p12"/>
            <p:cNvSpPr/>
            <p:nvPr/>
          </p:nvSpPr>
          <p:spPr>
            <a:xfrm>
              <a:off x="2242706" y="4294632"/>
              <a:ext cx="568783" cy="1170433"/>
            </a:xfrm>
            <a:prstGeom prst="rect">
              <a:avLst/>
            </a:prstGeom>
            <a:noFill/>
            <a:ln w="12700" cap="flat" cmpd="sng">
              <a:solidFill>
                <a:srgbClr val="4A7DBA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12"/>
            <p:cNvGrpSpPr/>
            <p:nvPr/>
          </p:nvGrpSpPr>
          <p:grpSpPr>
            <a:xfrm>
              <a:off x="1441082" y="4294632"/>
              <a:ext cx="5223254" cy="2098797"/>
              <a:chOff x="1441082" y="4294632"/>
              <a:chExt cx="5223254" cy="2098797"/>
            </a:xfrm>
          </p:grpSpPr>
          <p:sp>
            <p:nvSpPr>
              <p:cNvPr id="244" name="Google Shape;244;p12"/>
              <p:cNvSpPr/>
              <p:nvPr/>
            </p:nvSpPr>
            <p:spPr>
              <a:xfrm>
                <a:off x="1441082" y="4315968"/>
                <a:ext cx="767839" cy="1170433"/>
              </a:xfrm>
              <a:prstGeom prst="rect">
                <a:avLst/>
              </a:prstGeom>
              <a:noFill/>
              <a:ln w="12700" cap="flat" cmpd="sng">
                <a:solidFill>
                  <a:srgbClr val="4A7DBA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2882786" y="4294632"/>
                <a:ext cx="767839" cy="1170433"/>
              </a:xfrm>
              <a:prstGeom prst="rect">
                <a:avLst/>
              </a:prstGeom>
              <a:noFill/>
              <a:ln w="12700" cap="flat" cmpd="sng">
                <a:solidFill>
                  <a:srgbClr val="4A7DBA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2"/>
              <p:cNvSpPr txBox="1"/>
              <p:nvPr/>
            </p:nvSpPr>
            <p:spPr>
              <a:xfrm>
                <a:off x="2170798" y="6024097"/>
                <a:ext cx="44935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Instances of inorganic phosphate moieties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" name="Google Shape;247;p12"/>
              <p:cNvCxnSpPr>
                <a:stCxn id="246" idx="0"/>
              </p:cNvCxnSpPr>
              <p:nvPr/>
            </p:nvCxnSpPr>
            <p:spPr>
              <a:xfrm rot="10800000" flipH="1">
                <a:off x="4417567" y="5289097"/>
                <a:ext cx="1158900" cy="7350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8" name="Google Shape;248;p12"/>
              <p:cNvCxnSpPr>
                <a:stCxn id="246" idx="0"/>
              </p:cNvCxnSpPr>
              <p:nvPr/>
            </p:nvCxnSpPr>
            <p:spPr>
              <a:xfrm rot="10800000">
                <a:off x="3237367" y="5486497"/>
                <a:ext cx="11802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9" name="Google Shape;249;p12"/>
              <p:cNvCxnSpPr>
                <a:stCxn id="246" idx="0"/>
              </p:cNvCxnSpPr>
              <p:nvPr/>
            </p:nvCxnSpPr>
            <p:spPr>
              <a:xfrm rot="10800000">
                <a:off x="2526067" y="5486497"/>
                <a:ext cx="18915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50" name="Google Shape;250;p12"/>
              <p:cNvCxnSpPr>
                <a:stCxn id="246" idx="0"/>
                <a:endCxn id="244" idx="2"/>
              </p:cNvCxnSpPr>
              <p:nvPr/>
            </p:nvCxnSpPr>
            <p:spPr>
              <a:xfrm rot="10800000">
                <a:off x="1824967" y="5486497"/>
                <a:ext cx="25926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</p:grpSp>
        <p:sp>
          <p:nvSpPr>
            <p:cNvPr id="251" name="Google Shape;251;p12"/>
            <p:cNvSpPr/>
            <p:nvPr/>
          </p:nvSpPr>
          <p:spPr>
            <a:xfrm>
              <a:off x="4728852" y="4118734"/>
              <a:ext cx="1565397" cy="1170433"/>
            </a:xfrm>
            <a:prstGeom prst="rect">
              <a:avLst/>
            </a:prstGeom>
            <a:noFill/>
            <a:ln w="12700" cap="flat" cmpd="sng">
              <a:solidFill>
                <a:srgbClr val="4A7DBA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>
            <a:spLocks noGrp="1"/>
          </p:cNvSpPr>
          <p:nvPr>
            <p:ph type="title"/>
          </p:nvPr>
        </p:nvSpPr>
        <p:spPr>
          <a:xfrm>
            <a:off x="457200" y="29702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Moiety Analysis</a:t>
            </a:r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body" idx="1"/>
          </p:nvPr>
        </p:nvSpPr>
        <p:spPr>
          <a:xfrm>
            <a:off x="457200" y="723740"/>
            <a:ext cx="8229600" cy="25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Moiety analysis provides a way to check consistency of reactions while having flexibility about the exact chemical formula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Chemical species are represented by their moiety structure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reaction is “moiety preserving” if the counts of moieties in the reactants is the same as the counts in the products.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259" name="Google Shape;259;p13"/>
          <p:cNvGraphicFramePr/>
          <p:nvPr/>
        </p:nvGraphicFramePr>
        <p:xfrm>
          <a:off x="369571" y="3771899"/>
          <a:ext cx="31854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0" name="Google Shape;260;p13"/>
          <p:cNvSpPr txBox="1"/>
          <p:nvPr/>
        </p:nvSpPr>
        <p:spPr>
          <a:xfrm>
            <a:off x="5589037" y="3337898"/>
            <a:ext cx="2639249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02" r="-1920" b="-88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p13"/>
          <p:cNvGraphicFramePr/>
          <p:nvPr/>
        </p:nvGraphicFramePr>
        <p:xfrm>
          <a:off x="4646194" y="3821427"/>
          <a:ext cx="39566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9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 + 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Equal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2" name="Google Shape;262;p13"/>
          <p:cNvSpPr txBox="1"/>
          <p:nvPr/>
        </p:nvSpPr>
        <p:spPr>
          <a:xfrm>
            <a:off x="5741437" y="5011191"/>
            <a:ext cx="1980414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820" r="-2546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13"/>
          <p:cNvGraphicFramePr/>
          <p:nvPr/>
        </p:nvGraphicFramePr>
        <p:xfrm>
          <a:off x="4798594" y="5494720"/>
          <a:ext cx="39566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9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Equal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4" name="Google Shape;264;p13"/>
          <p:cNvSpPr txBox="1"/>
          <p:nvPr/>
        </p:nvSpPr>
        <p:spPr>
          <a:xfrm>
            <a:off x="1213469" y="6159068"/>
            <a:ext cx="32496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chemical species: 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3"/>
          <p:cNvCxnSpPr/>
          <p:nvPr/>
        </p:nvCxnSpPr>
        <p:spPr>
          <a:xfrm>
            <a:off x="4798594" y="6430962"/>
            <a:ext cx="38043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  <a:effectLst>
            <a:outerShdw dist="20000" sx="1000" sy="1000" rotWithShape="0">
              <a:srgbClr val="000000"/>
            </a:outerShdw>
          </a:effectLst>
        </p:spPr>
      </p:cxnSp>
      <p:sp>
        <p:nvSpPr>
          <p:cNvPr id="266" name="Google Shape;266;p13"/>
          <p:cNvSpPr txBox="1"/>
          <p:nvPr/>
        </p:nvSpPr>
        <p:spPr>
          <a:xfrm>
            <a:off x="1942300" y="3289650"/>
            <a:ext cx="133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Challenges With Moiety Analysis</a:t>
            </a: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database of moiety structures for chemical species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annotating models to identify chemical species</a:t>
            </a:r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74" name="Google Shape;274;p1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627" y="4335462"/>
            <a:ext cx="3225800" cy="2095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14"/>
          <p:cNvGraphicFramePr/>
          <p:nvPr/>
        </p:nvGraphicFramePr>
        <p:xfrm>
          <a:off x="882756" y="2011522"/>
          <a:ext cx="31854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81" name="Google Shape;281;p15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06" y="425606"/>
            <a:ext cx="7814388" cy="287898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 txBox="1"/>
          <p:nvPr/>
        </p:nvSpPr>
        <p:spPr>
          <a:xfrm>
            <a:off x="664806" y="3620278"/>
            <a:ext cx="7814388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382556" y="5164499"/>
            <a:ext cx="205594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403" t="-26085" r="-3081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382556" y="5490283"/>
            <a:ext cx="163192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9299" t="-26085" r="-3872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2687216" y="5113658"/>
            <a:ext cx="6135013" cy="923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823" t="-2700" b="-9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317239" y="4693299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Stoichiometric Inconsistencies (SI)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3" name="Google Shape;293;p16"/>
          <p:cNvSpPr txBox="1"/>
          <p:nvPr/>
        </p:nvSpPr>
        <p:spPr>
          <a:xfrm>
            <a:off x="457200" y="9283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03" t="-20828" r="-3081" b="-458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457200" y="12540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299" t="-21733" r="-3098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559837" y="2331161"/>
            <a:ext cx="5275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Construct the mass equations for the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544289" y="3976458"/>
            <a:ext cx="82296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613" t="-3222" b="-225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740664" y="4405204"/>
            <a:ext cx="5910785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071" t="-3746" r="-213" b="-99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3191256" y="1012575"/>
            <a:ext cx="5459712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546150" y="2775709"/>
            <a:ext cx="835133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757" t="-6665" b="-266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94944" y="3169274"/>
            <a:ext cx="2108269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7182" t="-23993" r="-1792" b="-47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3427450" y="3169274"/>
            <a:ext cx="1467453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10252" t="-23993" r="-2562" b="-47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1749078" y="5952744"/>
            <a:ext cx="54136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way to detect SI in general?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More Complicated Mass Balance Errors</a:t>
            </a: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09" name="Google Shape;309;p1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0640" y="976666"/>
            <a:ext cx="6222719" cy="436044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/>
          <p:nvPr/>
        </p:nvSpPr>
        <p:spPr>
          <a:xfrm>
            <a:off x="1460640" y="4399696"/>
            <a:ext cx="6222719" cy="10119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7" descr="A Mixed-Integer Linear Programming (MILP) Problem for Generator Bids –  Kathleen We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6929" y="3775364"/>
            <a:ext cx="3606800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/>
        </p:nvSpPr>
        <p:spPr>
          <a:xfrm>
            <a:off x="2277945" y="6282744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ErbB signaling (BioModels 255)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571461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 as a Linear Program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1110336" y="1523130"/>
            <a:ext cx="1561902" cy="7469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8223" t="-149123" r="-803" b="-20505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1203645" y="2936844"/>
            <a:ext cx="1476494" cy="6721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5079" t="-144406" r="-2537" b="-198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1225414" y="3869099"/>
            <a:ext cx="1493037" cy="6721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4618" t="-144420" r="-1675" b="-1999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1178758" y="4899945"/>
            <a:ext cx="195848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638" r="-1918" b="-173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815324" y="2471650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885708" y="3572444"/>
            <a:ext cx="43117" cy="192548"/>
            <a:chOff x="5384619" y="2648523"/>
            <a:chExt cx="86230" cy="385095"/>
          </a:xfrm>
        </p:grpSpPr>
        <p:sp>
          <p:nvSpPr>
            <p:cNvPr id="326" name="Google Shape;326;p18"/>
            <p:cNvSpPr/>
            <p:nvPr/>
          </p:nvSpPr>
          <p:spPr>
            <a:xfrm>
              <a:off x="5384619" y="26485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384619" y="28009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384619" y="29533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8"/>
          <p:cNvSpPr txBox="1"/>
          <p:nvPr/>
        </p:nvSpPr>
        <p:spPr>
          <a:xfrm>
            <a:off x="542864" y="5821461"/>
            <a:ext cx="2922210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595" t="-24994" r="-3459" b="-54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542864" y="5580832"/>
            <a:ext cx="2879058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752" t="-24992" r="-3067" b="-4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4660845" y="3165915"/>
            <a:ext cx="3284874" cy="80002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t="-1561" r="-1927" b="-218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489494" y="720397"/>
            <a:ext cx="20794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5560503" y="455740"/>
            <a:ext cx="27724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for ATP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5722768" y="1489205"/>
            <a:ext cx="1289263" cy="74693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34312" t="-144967" r="-16663" b="-1999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5408635" y="4814970"/>
            <a:ext cx="2173480" cy="3077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76" r="-1153" b="-15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5978248" y="2226548"/>
            <a:ext cx="94282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3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4706265" y="4111286"/>
            <a:ext cx="3486788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t="-6665" b="-266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536640" y="5360004"/>
            <a:ext cx="2226635" cy="24622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839" t="-19043" r="-4542" b="-476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4706265" y="1192549"/>
            <a:ext cx="2055947" cy="2769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l="-6745" t="-26085" r="-2452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155404" y="1192549"/>
            <a:ext cx="1631922" cy="2769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l="-8524" t="-26085" r="-3873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3648456" y="5533740"/>
            <a:ext cx="4894545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Feasibility problem: Verify constraints.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3648455" y="6009182"/>
            <a:ext cx="3753143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⬄ Cannot solve feasibility.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Equality constraints are determined by the stoichiometry matrix.</a:t>
            </a:r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457200" y="11569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03" t="-27269" r="-3081" b="-545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457200" y="14826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299" t="-26085" r="-3098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559837" y="1791665"/>
            <a:ext cx="36385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Transpose of stoichiometry matrix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802433" y="2442972"/>
            <a:ext cx="3501920" cy="7256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1722" b="-137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322815" y="2442972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325923" y="2847301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1063045" y="2119505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1821936" y="2131944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2702126" y="2125721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544289" y="3436962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means that the sum of masses of reactants equals the sum of masses of the products for all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618931" y="4134921"/>
            <a:ext cx="8205773" cy="11405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r="-306" b="-659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457200" y="527549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representation of the equality constraints.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4721817" y="5495924"/>
            <a:ext cx="2871748" cy="9775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201" b="-76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67" name="Google Shape;367;p20"/>
          <p:cNvSpPr txBox="1">
            <a:spLocks noGrp="1"/>
          </p:cNvSpPr>
          <p:nvPr>
            <p:ph type="body" idx="1"/>
          </p:nvPr>
        </p:nvSpPr>
        <p:spPr>
          <a:xfrm>
            <a:off x="457200" y="950975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Isolates the cause of stoichiometric inconsistencies so that they can be resolved.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Isolation is accomplished by showing that a small subset of reactions explains the SI. These reactions are the focus for error remediation. </a:t>
            </a:r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69" name="Google Shape;369;p20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5386" y="4149725"/>
            <a:ext cx="42291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0" descr="A picture containing 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3344" y="3240785"/>
            <a:ext cx="4043680" cy="64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3" name="Google Shape;113;p2" descr="Types of Software Testing | Two Main Types of Software Tes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864" y="1012507"/>
            <a:ext cx="8374848" cy="4832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389763" y="2346579"/>
            <a:ext cx="1810512" cy="63474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99288" y="3641979"/>
            <a:ext cx="1810512" cy="63474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844878" y="160020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Errors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675888" y="1575054"/>
            <a:ext cx="1810512" cy="39447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Isolating ErbB Signaling (BioModels 255)</a:t>
            </a:r>
            <a:endParaRPr/>
          </a:p>
        </p:txBody>
      </p:sp>
      <p:sp>
        <p:nvSpPr>
          <p:cNvPr id="376" name="Google Shape;376;p21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77" name="Google Shape;377;p2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026" y="1669011"/>
            <a:ext cx="6677384" cy="445989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1"/>
          <p:cNvSpPr txBox="1"/>
          <p:nvPr/>
        </p:nvSpPr>
        <p:spPr>
          <a:xfrm>
            <a:off x="970026" y="1103985"/>
            <a:ext cx="55964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stoichiometric inconsistency here? Where?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1077457" y="4014225"/>
            <a:ext cx="7181088" cy="221894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5358384" y="2027889"/>
            <a:ext cx="3511296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Isolating errors is required to remediate complex errors.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>
            <a:spLocks noGrp="1"/>
          </p:cNvSpPr>
          <p:nvPr>
            <p:ph type="title"/>
          </p:nvPr>
        </p:nvSpPr>
        <p:spPr>
          <a:xfrm>
            <a:off x="219456" y="228600"/>
            <a:ext cx="870508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86" name="Google Shape;386;p22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99338" y="1066801"/>
            <a:ext cx="5446014" cy="3221736"/>
            <a:chOff x="970026" y="1669011"/>
            <a:chExt cx="7277862" cy="4655589"/>
          </a:xfrm>
        </p:grpSpPr>
        <p:pic>
          <p:nvPicPr>
            <p:cNvPr id="388" name="Google Shape;388;p22" descr="A picture containing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22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22"/>
          <p:cNvSpPr txBox="1"/>
          <p:nvPr/>
        </p:nvSpPr>
        <p:spPr>
          <a:xfrm>
            <a:off x="402336" y="3004095"/>
            <a:ext cx="6083717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1.Form MEQs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pseudo reactions using MEQs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Construct MEQ Graph, where arc means “greater than”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Look for and report cycles in MEQ 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Explain SI by the cycle.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585978" y="5472616"/>
            <a:ext cx="62931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Algorithm – Incorporate multi-multi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585978" y="4838632"/>
            <a:ext cx="50321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– Cannot handle multi-multi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4932550" y="1204925"/>
            <a:ext cx="2527500" cy="602100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C86=c154=c160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7460008" y="1321314"/>
            <a:ext cx="131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v537, v601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22"/>
          <p:cNvCxnSpPr>
            <a:stCxn id="393" idx="2"/>
            <a:endCxn id="393" idx="4"/>
          </p:cNvCxnSpPr>
          <p:nvPr/>
        </p:nvCxnSpPr>
        <p:spPr>
          <a:xfrm>
            <a:off x="4932550" y="1505975"/>
            <a:ext cx="1263900" cy="301200"/>
          </a:xfrm>
          <a:prstGeom prst="bentConnector4">
            <a:avLst>
              <a:gd name="adj1" fmla="val -18840"/>
              <a:gd name="adj2" fmla="val 17900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396" name="Google Shape;396;p22"/>
          <p:cNvSpPr txBox="1"/>
          <p:nvPr/>
        </p:nvSpPr>
        <p:spPr>
          <a:xfrm>
            <a:off x="4595170" y="2364660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3"/>
          <p:cNvGrpSpPr/>
          <p:nvPr/>
        </p:nvGrpSpPr>
        <p:grpSpPr>
          <a:xfrm>
            <a:off x="799338" y="889518"/>
            <a:ext cx="5446014" cy="3221736"/>
            <a:chOff x="970026" y="1669011"/>
            <a:chExt cx="7277862" cy="4655589"/>
          </a:xfrm>
        </p:grpSpPr>
        <p:pic>
          <p:nvPicPr>
            <p:cNvPr id="402" name="Google Shape;402;p23" descr="A picture containing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23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2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Extended GAMES</a:t>
            </a:r>
            <a:endParaRPr/>
          </a:p>
        </p:txBody>
      </p:sp>
      <p:sp>
        <p:nvSpPr>
          <p:cNvPr id="405" name="Google Shape;405;p23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06" name="Google Shape;406;p23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416" y="2736846"/>
            <a:ext cx="60579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3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268" y="4677033"/>
            <a:ext cx="6172200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3"/>
          <p:cNvSpPr txBox="1"/>
          <p:nvPr/>
        </p:nvSpPr>
        <p:spPr>
          <a:xfrm>
            <a:off x="4040156" y="2286947"/>
            <a:ext cx="2525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 = Pseudo Reaction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6477064" y="4966863"/>
            <a:ext cx="2259227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exists if the non-zero terms for a PR are all of one sign.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Other Static Analyses: MEMOTE*</a:t>
            </a:r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16" name="Google Shape;416;p24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624" y="1192492"/>
            <a:ext cx="8212625" cy="500641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4"/>
          <p:cNvSpPr txBox="1"/>
          <p:nvPr/>
        </p:nvSpPr>
        <p:spPr>
          <a:xfrm>
            <a:off x="1685925" y="6324600"/>
            <a:ext cx="30968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*Nature Biotechnology, March, 2020.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Testing a Software Package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/>
              <a:t>)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7543801" y="548640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24" name="Google Shape;124;p3"/>
          <p:cNvGraphicFramePr/>
          <p:nvPr/>
        </p:nvGraphicFramePr>
        <p:xfrm>
          <a:off x="457200" y="997216"/>
          <a:ext cx="5212075" cy="148340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63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No. Modules (Files)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Lines of Code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Package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~6,000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~4,000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~10,000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5" name="Google Shape;125;p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2753134" y="-9909"/>
            <a:ext cx="3392399" cy="8404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6236603" y="1944123"/>
            <a:ext cx="25284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graph for module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timeseriesPlotter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Linting Catches Static Errors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3" name="Google Shape;133;p4" descr="enter image description he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327" y="2089150"/>
            <a:ext cx="8342483" cy="3605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148549" y="1066800"/>
            <a:ext cx="88940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error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error that can be detected without executing program codes.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Unit Testing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384048" y="202082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Separate tests for each function ensures that all statements are executed.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43" name="Google Shape;143;p5"/>
          <p:cNvGraphicFramePr/>
          <p:nvPr/>
        </p:nvGraphicFramePr>
        <p:xfrm>
          <a:off x="3694176" y="244475"/>
          <a:ext cx="5212075" cy="148340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63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No. Modules (Files)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Lines of Code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Package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~6,000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~4,000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~10,000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4" name="Google Shape;144;p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48" y="2851318"/>
            <a:ext cx="4910327" cy="238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0312" y="4232252"/>
            <a:ext cx="5099808" cy="199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1453896" y="1011872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unit tests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5"/>
          <p:cNvCxnSpPr>
            <a:stCxn id="146" idx="3"/>
          </p:cNvCxnSpPr>
          <p:nvPr/>
        </p:nvCxnSpPr>
        <p:spPr>
          <a:xfrm rot="10800000" flipH="1">
            <a:off x="3292861" y="1172238"/>
            <a:ext cx="401400" cy="24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48" name="Google Shape;148;p5"/>
          <p:cNvSpPr/>
          <p:nvPr/>
        </p:nvSpPr>
        <p:spPr>
          <a:xfrm>
            <a:off x="4937760" y="5157216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971288" y="5428488"/>
            <a:ext cx="1164336" cy="1828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077712" y="4760976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981456" y="2853120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5"/>
          <p:cNvCxnSpPr>
            <a:stCxn id="150" idx="0"/>
            <a:endCxn id="151" idx="0"/>
          </p:cNvCxnSpPr>
          <p:nvPr/>
        </p:nvCxnSpPr>
        <p:spPr>
          <a:xfrm rot="5400000" flipH="1">
            <a:off x="3361896" y="1258776"/>
            <a:ext cx="1908000" cy="5096400"/>
          </a:xfrm>
          <a:prstGeom prst="bentConnector3">
            <a:avLst>
              <a:gd name="adj1" fmla="val 11197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  <p:sp>
        <p:nvSpPr>
          <p:cNvPr id="153" name="Google Shape;153;p5"/>
          <p:cNvSpPr txBox="1"/>
          <p:nvPr/>
        </p:nvSpPr>
        <p:spPr>
          <a:xfrm>
            <a:off x="6912865" y="2782669"/>
            <a:ext cx="15727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calls function.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593339" y="5340096"/>
            <a:ext cx="28356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has assertions that verify predicates.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5"/>
          <p:cNvCxnSpPr>
            <a:stCxn id="154" idx="3"/>
          </p:cNvCxnSpPr>
          <p:nvPr/>
        </p:nvCxnSpPr>
        <p:spPr>
          <a:xfrm rot="10800000" flipH="1">
            <a:off x="3429000" y="5248662"/>
            <a:ext cx="1449000" cy="414600"/>
          </a:xfrm>
          <a:prstGeom prst="bentConnector3">
            <a:avLst>
              <a:gd name="adj1" fmla="val 5000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  <p:cxnSp>
        <p:nvCxnSpPr>
          <p:cNvPr id="156" name="Google Shape;156;p5"/>
          <p:cNvCxnSpPr>
            <a:stCxn id="154" idx="3"/>
            <a:endCxn id="149" idx="2"/>
          </p:cNvCxnSpPr>
          <p:nvPr/>
        </p:nvCxnSpPr>
        <p:spPr>
          <a:xfrm rot="10800000" flipH="1">
            <a:off x="3429000" y="5519862"/>
            <a:ext cx="1542300" cy="1434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Testing</a:t>
            </a: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413004" y="1017430"/>
            <a:ext cx="8229600" cy="107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Verify that codes operate as expected under normal conditions.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413004" y="177824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Testing: process ~800 models in BioModels.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186103"/>
            <a:ext cx="6046993" cy="17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 descr="Graphical user interface, text, application, chat or text messag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3847" y="5114867"/>
            <a:ext cx="2679954" cy="149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355091" y="2818678"/>
            <a:ext cx="4455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success/failure for each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480696" y="5609503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457200" y="2466975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/>
              <a:t>Static Testing of BioMedical Models</a:t>
            </a:r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What’s Wrong With This Model?</a:t>
            </a: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0" name="Google Shape;190;p9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9412" y="1179731"/>
            <a:ext cx="3817112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284" y="1333500"/>
            <a:ext cx="322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4269740" y="3727351"/>
            <a:ext cx="441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does [P] increase without bound?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683914" y="5166221"/>
            <a:ext cx="6101700" cy="1323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treated inorganic phosphate inconsistently.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included in J0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not included in J1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Broadly referred to as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error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Do We Mean by Mass Balance Errors</a:t>
            </a:r>
            <a:endParaRPr/>
          </a:p>
        </p:txBody>
      </p:sp>
      <p:sp>
        <p:nvSpPr>
          <p:cNvPr id="200" name="Google Shape;200;p10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615696" y="1170432"/>
            <a:ext cx="1980414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183" r="-2543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548113" y="801100"/>
            <a:ext cx="45272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mass missing in this reaction?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621792" y="2438400"/>
            <a:ext cx="2639249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910" r="-2389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554209" y="1904476"/>
            <a:ext cx="19928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reaction?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 descr="ATP structure + func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904" y="1128269"/>
            <a:ext cx="4718304" cy="26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 descr="Adenosine diphosphate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0053" y="3207279"/>
            <a:ext cx="4069478" cy="237386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07" name="Google Shape;207;p10" descr="Chart&#10;&#10;Description automatically generated with medium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51208" y="4386124"/>
            <a:ext cx="1376688" cy="120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 descr="Chart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79029" y="4386124"/>
            <a:ext cx="1533986" cy="12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>
            <a:off x="4777740" y="1022020"/>
            <a:ext cx="2787626" cy="40011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6217920" y="1422130"/>
            <a:ext cx="943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2234217" y="355315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6681582" y="4218918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1337243" y="6109156"/>
            <a:ext cx="3841180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8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2514780" y="1643986"/>
            <a:ext cx="2287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extra O and 2H.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0"/>
          <p:cNvCxnSpPr/>
          <p:nvPr/>
        </p:nvCxnSpPr>
        <p:spPr>
          <a:xfrm flipH="1">
            <a:off x="2631411" y="2013318"/>
            <a:ext cx="109682" cy="10209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216" name="Google Shape;216;p10"/>
          <p:cNvSpPr txBox="1"/>
          <p:nvPr/>
        </p:nvSpPr>
        <p:spPr>
          <a:xfrm rot="5400000">
            <a:off x="2455213" y="1576254"/>
            <a:ext cx="59663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1408176" y="6109156"/>
            <a:ext cx="3667138" cy="430887"/>
          </a:xfrm>
          <a:prstGeom prst="rect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5142355" y="6109156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949</Words>
  <Application>Microsoft Macintosh PowerPoint</Application>
  <PresentationFormat>On-screen Show (4:3)</PresentationFormat>
  <Paragraphs>245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Arial</vt:lpstr>
      <vt:lpstr>Courier New</vt:lpstr>
      <vt:lpstr>Office Theme</vt:lpstr>
      <vt:lpstr>BIOE 437 / BIOE 537  Computational Systems Biology   Verification and Validation of Models   </vt:lpstr>
      <vt:lpstr>PowerPoint Presentation</vt:lpstr>
      <vt:lpstr>Testing a Software Package (SBstoat)</vt:lpstr>
      <vt:lpstr>Software Linting Catches Static Errors</vt:lpstr>
      <vt:lpstr>Unit Testing</vt:lpstr>
      <vt:lpstr>System Testing</vt:lpstr>
      <vt:lpstr>Static Testing of BioMedical Models</vt:lpstr>
      <vt:lpstr>What’s Wrong With This Model?</vt:lpstr>
      <vt:lpstr>What Do We Mean by Mass Balance Errors</vt:lpstr>
      <vt:lpstr>True Mass Balance May Not Be Desirable</vt:lpstr>
      <vt:lpstr>Moieties</vt:lpstr>
      <vt:lpstr>Moiety Analysis</vt:lpstr>
      <vt:lpstr>Challenges With Moiety Analysis</vt:lpstr>
      <vt:lpstr>PowerPoint Presentation</vt:lpstr>
      <vt:lpstr>Finding Stoichiometric Inconsistencies (SI)</vt:lpstr>
      <vt:lpstr>Finding More Complicated Mass Balance Errors</vt:lpstr>
      <vt:lpstr>SI as a Linear Program</vt:lpstr>
      <vt:lpstr>Equality constraints are determined by the stoichiometry matrix.</vt:lpstr>
      <vt:lpstr>GAMES: Graphical Analysis of Mass Equivalent Sets</vt:lpstr>
      <vt:lpstr>Isolating ErbB Signaling (BioModels 255)</vt:lpstr>
      <vt:lpstr>GAMES: Graphical Analysis of Mass Equivalent Sets</vt:lpstr>
      <vt:lpstr>Extended GAMES</vt:lpstr>
      <vt:lpstr>Other Static Analyses: MEMOTE*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23: Verification and Validation of Models   </dc:title>
  <cp:lastModifiedBy>Microsoft Office User</cp:lastModifiedBy>
  <cp:revision>7</cp:revision>
  <dcterms:modified xsi:type="dcterms:W3CDTF">2022-11-15T19:41:41Z</dcterms:modified>
</cp:coreProperties>
</file>