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73" r:id="rId2"/>
    <p:sldId id="349" r:id="rId3"/>
    <p:sldId id="486" r:id="rId4"/>
    <p:sldId id="483" r:id="rId5"/>
    <p:sldId id="481" r:id="rId6"/>
    <p:sldId id="485" r:id="rId7"/>
    <p:sldId id="484" r:id="rId8"/>
    <p:sldId id="487" r:id="rId9"/>
    <p:sldId id="488" r:id="rId10"/>
    <p:sldId id="390" r:id="rId11"/>
    <p:sldId id="491" r:id="rId12"/>
    <p:sldId id="490" r:id="rId13"/>
    <p:sldId id="489" r:id="rId14"/>
    <p:sldId id="492" r:id="rId15"/>
    <p:sldId id="493" r:id="rId16"/>
    <p:sldId id="494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EB"/>
    <a:srgbClr val="ABFEFF"/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/>
    <p:restoredTop sz="86469"/>
  </p:normalViewPr>
  <p:slideViewPr>
    <p:cSldViewPr snapToGrid="0" snapToObjects="1">
      <p:cViewPr>
        <p:scale>
          <a:sx n="135" d="100"/>
          <a:sy n="135" d="100"/>
        </p:scale>
        <p:origin x="2672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11/1/23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11/1/23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Parameter </a:t>
            </a:r>
            <a:r>
              <a:rPr lang="en-US" dirty="0" err="1"/>
              <a:t>DataFrame</a:t>
            </a:r>
            <a:r>
              <a:rPr lang="en-US" dirty="0"/>
              <a:t> includes a list of the factors and their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5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make the data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521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22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19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8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9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350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84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36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21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120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9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43.png"/><Relationship Id="rId5" Type="http://schemas.openxmlformats.org/officeDocument/2006/relationships/image" Target="../media/image50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Experiments: Programming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3333" r="-288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1F66A63-04E2-8275-A49D-1C5D0A2FB5C3}"/>
              </a:ext>
            </a:extLst>
          </p:cNvPr>
          <p:cNvSpPr/>
          <p:nvPr/>
        </p:nvSpPr>
        <p:spPr>
          <a:xfrm>
            <a:off x="1150569" y="2127295"/>
            <a:ext cx="1372368" cy="369332"/>
          </a:xfrm>
          <a:prstGeom prst="wedgeRectCallout">
            <a:avLst>
              <a:gd name="adj1" fmla="val 28993"/>
              <a:gd name="adj2" fmla="val 1492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Measured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199BA52-25C7-6A7A-FC1F-FA05201323BC}"/>
              </a:ext>
            </a:extLst>
          </p:cNvPr>
          <p:cNvSpPr/>
          <p:nvPr/>
        </p:nvSpPr>
        <p:spPr>
          <a:xfrm>
            <a:off x="6337830" y="3572208"/>
            <a:ext cx="1372368" cy="369332"/>
          </a:xfrm>
          <a:prstGeom prst="wedgeRectCallout">
            <a:avLst>
              <a:gd name="adj1" fmla="val -135225"/>
              <a:gd name="adj2" fmla="val 567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203CD-7609-8D3A-BCE3-7F42EA282905}"/>
              </a:ext>
            </a:extLst>
          </p:cNvPr>
          <p:cNvSpPr txBox="1"/>
          <p:nvPr/>
        </p:nvSpPr>
        <p:spPr>
          <a:xfrm rot="16200000">
            <a:off x="4464011" y="2229947"/>
            <a:ext cx="5775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6067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4" grpId="0"/>
      <p:bldP spid="4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D114-73F7-6A3A-7E29-03AD150C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DOE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79D72-B397-A46B-C6CE-648346DE6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BD18-F9C3-B525-4925-A9C4E790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26434-7C40-009B-50EE-EBA13DE6EE36}"/>
              </a:ext>
            </a:extLst>
          </p:cNvPr>
          <p:cNvSpPr txBox="1"/>
          <p:nvPr/>
        </p:nvSpPr>
        <p:spPr>
          <a:xfrm>
            <a:off x="406403" y="12541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4399A-1FC6-84BE-9BB4-21A7BA88FE0A}"/>
              </a:ext>
            </a:extLst>
          </p:cNvPr>
          <p:cNvSpPr txBox="1"/>
          <p:nvPr/>
        </p:nvSpPr>
        <p:spPr>
          <a:xfrm>
            <a:off x="406403" y="3860800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Rows: Time</a:t>
            </a:r>
          </a:p>
          <a:p>
            <a:r>
              <a:rPr lang="en-US" dirty="0"/>
              <a:t>Values: float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9AEA5-4E6E-DEAB-C817-023A13A0D91E}"/>
              </a:ext>
            </a:extLst>
          </p:cNvPr>
          <p:cNvGrpSpPr/>
          <p:nvPr/>
        </p:nvGrpSpPr>
        <p:grpSpPr>
          <a:xfrm>
            <a:off x="5093512" y="1087762"/>
            <a:ext cx="3839512" cy="3696368"/>
            <a:chOff x="5213584" y="1087762"/>
            <a:chExt cx="3839512" cy="3696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/>
                <p:nvPr/>
              </p:nvSpPr>
              <p:spPr>
                <a:xfrm>
                  <a:off x="5213584" y="1087762"/>
                  <a:ext cx="3679725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Parameter1WDDataFrame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584" y="1087762"/>
                  <a:ext cx="3679725" cy="394210"/>
                </a:xfrm>
                <a:prstGeom prst="rect">
                  <a:avLst/>
                </a:prstGeom>
                <a:blipFill>
                  <a:blip r:embed="rId4"/>
                  <a:stretch>
                    <a:fillRect l="-1724" t="-9375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45E783-570F-A70A-4407-4B075EA2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8563" y="1623471"/>
              <a:ext cx="3517195" cy="2070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49F56F-9254-99ED-0A07-6F7546F6699B}"/>
                </a:ext>
              </a:extLst>
            </p:cNvPr>
            <p:cNvSpPr txBox="1"/>
            <p:nvPr/>
          </p:nvSpPr>
          <p:spPr>
            <a:xfrm>
              <a:off x="5521360" y="3860800"/>
              <a:ext cx="35317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Columns: Percent change (level)</a:t>
              </a:r>
            </a:p>
            <a:p>
              <a:r>
                <a:rPr lang="en-US" dirty="0"/>
                <a:t>Rows: Factor</a:t>
              </a:r>
            </a:p>
            <a:p>
              <a:r>
                <a:rPr lang="en-US" dirty="0"/>
                <a:t>Values: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4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1WD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runSimulations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(factor,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=[10, 20],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calculatePeakFrequency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(molecule,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5613283" y="3699877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peak_freq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amplitude)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565889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10: Response1WDDataFrame,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20: Response1WDDataFrame)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5454773" y="4588877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BB52E-E43D-8F76-63CC-A5D3C9B9B47F}"/>
              </a:ext>
            </a:extLst>
          </p:cNvPr>
          <p:cNvSpPr txBox="1"/>
          <p:nvPr/>
        </p:nvSpPr>
        <p:spPr>
          <a:xfrm>
            <a:off x="266700" y="5477877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runStudy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(factors,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molecule)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373F7-7C48-8812-458F-BCFA762AD075}"/>
              </a:ext>
            </a:extLst>
          </p:cNvPr>
          <p:cNvSpPr txBox="1"/>
          <p:nvPr/>
        </p:nvSpPr>
        <p:spPr>
          <a:xfrm>
            <a:off x="5242989" y="5435431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5613283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367980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DD93-D0F4-948F-6AF4-AE83E50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2WD Response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AF0B3-F6EE-EC1F-EC8D-849933AB2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BDED-4E55-5D8E-4441-FEB4AC9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5D953-0BAE-228A-78B8-7918024F436A}"/>
              </a:ext>
            </a:extLst>
          </p:cNvPr>
          <p:cNvSpPr txBox="1"/>
          <p:nvPr/>
        </p:nvSpPr>
        <p:spPr>
          <a:xfrm>
            <a:off x="406403" y="98628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/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Parameter1WDDataFrame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blipFill>
                <a:blip r:embed="rId4"/>
                <a:stretch>
                  <a:fillRect l="-1375" t="-909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EE6FDD-9F41-2F8E-151E-08217CB0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22362"/>
            <a:ext cx="3517195" cy="20709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198A879-ACCA-D136-4221-61F0066BB9B1}"/>
              </a:ext>
            </a:extLst>
          </p:cNvPr>
          <p:cNvGrpSpPr/>
          <p:nvPr/>
        </p:nvGrpSpPr>
        <p:grpSpPr>
          <a:xfrm>
            <a:off x="4912667" y="984279"/>
            <a:ext cx="3926966" cy="5240631"/>
            <a:chOff x="4912667" y="984279"/>
            <a:chExt cx="3926966" cy="52406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E73700-2A89-8B56-5FD2-40B6BC0F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00E986-42E8-58CF-B7AD-39D91372E319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B4D6E-0FB0-5741-0C11-87427559C3FC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30F255-CEE0-D758-BD8B-BE41D63FEF01}"/>
                </a:ext>
              </a:extLst>
            </p:cNvPr>
            <p:cNvSpPr txBox="1"/>
            <p:nvPr/>
          </p:nvSpPr>
          <p:spPr>
            <a:xfrm>
              <a:off x="5144660" y="5024581"/>
              <a:ext cx="36889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Chemical species</a:t>
              </a:r>
            </a:p>
            <a:p>
              <a:r>
                <a:rPr lang="en-US" dirty="0"/>
                <a:t>Index name: factor1, factor2</a:t>
              </a:r>
            </a:p>
            <a:p>
              <a:r>
                <a:rPr lang="en-US" dirty="0"/>
                <a:t>Row name: %factor1,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110BCA0-22F6-E9FC-DC00-F2732BDA70D3}"/>
              </a:ext>
            </a:extLst>
          </p:cNvPr>
          <p:cNvGrpSpPr/>
          <p:nvPr/>
        </p:nvGrpSpPr>
        <p:grpSpPr>
          <a:xfrm>
            <a:off x="4498109" y="1242565"/>
            <a:ext cx="4188691" cy="3712108"/>
            <a:chOff x="4498109" y="1242565"/>
            <a:chExt cx="4188691" cy="3712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8C092-F5F1-AFCD-7FC9-B9BF427FB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8109" y="1930397"/>
              <a:ext cx="4188691" cy="17443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23A358-F027-E847-89D4-D55D8E884922}"/>
                </a:ext>
              </a:extLst>
            </p:cNvPr>
            <p:cNvSpPr txBox="1"/>
            <p:nvPr/>
          </p:nvSpPr>
          <p:spPr>
            <a:xfrm>
              <a:off x="4737824" y="1242565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Interaction2WDDataFrame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A36D85-EE55-95D4-0874-FFEDE7CCEE08}"/>
                </a:ext>
              </a:extLst>
            </p:cNvPr>
            <p:cNvSpPr txBox="1"/>
            <p:nvPr/>
          </p:nvSpPr>
          <p:spPr>
            <a:xfrm>
              <a:off x="4664369" y="4031343"/>
              <a:ext cx="3688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%factor1</a:t>
              </a:r>
            </a:p>
            <a:p>
              <a:r>
                <a:rPr lang="en-US" dirty="0"/>
                <a:t>Row: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F0FD7C-FC90-DAED-9E3D-8099A83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InteractionDataFrame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30DE4-4241-1AD7-DE7C-6F90F87FF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BED3A-7223-96FD-0DE9-939118EBBB70}"/>
              </a:ext>
            </a:extLst>
          </p:cNvPr>
          <p:cNvGrpSpPr/>
          <p:nvPr/>
        </p:nvGrpSpPr>
        <p:grpSpPr>
          <a:xfrm>
            <a:off x="294485" y="1261368"/>
            <a:ext cx="3926966" cy="3817190"/>
            <a:chOff x="4912667" y="984279"/>
            <a:chExt cx="3926966" cy="38171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BB9278-ABD5-9239-9BCF-B292052B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8C0801-B51F-33B7-EBF3-858352F740C7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E78B05-B331-1C8C-1FF2-22DA01A54737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387FCDB-CBCF-DBB2-7C97-5AC46E8690BE}"/>
              </a:ext>
            </a:extLst>
          </p:cNvPr>
          <p:cNvCxnSpPr/>
          <p:nvPr/>
        </p:nvCxnSpPr>
        <p:spPr>
          <a:xfrm rot="10800000">
            <a:off x="2105891" y="2290619"/>
            <a:ext cx="3214254" cy="83127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79BF6A0-AD95-F1EC-7A13-3E61D1286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5891" y="2604654"/>
            <a:ext cx="3140364" cy="1079931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6024D-0536-4E59-0C3A-807953E512C2}"/>
              </a:ext>
            </a:extLst>
          </p:cNvPr>
          <p:cNvSpPr txBox="1"/>
          <p:nvPr/>
        </p:nvSpPr>
        <p:spPr>
          <a:xfrm>
            <a:off x="1165012" y="5230319"/>
            <a:ext cx="36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Index name: factor1, factor2</a:t>
            </a:r>
          </a:p>
          <a:p>
            <a:r>
              <a:rPr lang="en-US" dirty="0"/>
              <a:t>Row name: %factor1, %factor2</a:t>
            </a:r>
          </a:p>
          <a:p>
            <a:r>
              <a:rPr lang="en-US" dirty="0"/>
              <a:t>Values: peak amplitude</a:t>
            </a:r>
          </a:p>
        </p:txBody>
      </p:sp>
    </p:spTree>
    <p:extLst>
      <p:ext uri="{BB962C8B-B14F-4D97-AF65-F5344CB8AC3E}">
        <p14:creationId xmlns:p14="http://schemas.microsoft.com/office/powerpoint/2010/main" val="2756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2WD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runExperiments2WD(model,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factor1, factor2,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percents1, percents2)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4416079" y="3699877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Float(mu),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4461686" y="229870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Response2WDDataFrame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runStudy2WD(model, factor1,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4257569" y="4588877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(Series,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4416079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9E95600-D168-BBAF-6FF3-611C915DA06F}"/>
              </a:ext>
            </a:extLst>
          </p:cNvPr>
          <p:cNvSpPr/>
          <p:nvPr/>
        </p:nvSpPr>
        <p:spPr>
          <a:xfrm>
            <a:off x="5300063" y="4284652"/>
            <a:ext cx="2641583" cy="391043"/>
          </a:xfrm>
          <a:prstGeom prst="wedgeEllipseCallout">
            <a:avLst>
              <a:gd name="adj1" fmla="val -51523"/>
              <a:gd name="adj2" fmla="val 67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 by molecule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C5733A0-C117-C01F-462E-A7458D794D4A}"/>
              </a:ext>
            </a:extLst>
          </p:cNvPr>
          <p:cNvSpPr/>
          <p:nvPr/>
        </p:nvSpPr>
        <p:spPr>
          <a:xfrm>
            <a:off x="1566561" y="5414886"/>
            <a:ext cx="2641583" cy="391043"/>
          </a:xfrm>
          <a:prstGeom prst="wedgeEllipseCallout">
            <a:avLst>
              <a:gd name="adj1" fmla="val 72308"/>
              <a:gd name="adj2" fmla="val -15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1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9094DD09-8EF3-4EA4-679A-06DBB1DEF38D}"/>
              </a:ext>
            </a:extLst>
          </p:cNvPr>
          <p:cNvSpPr/>
          <p:nvPr/>
        </p:nvSpPr>
        <p:spPr>
          <a:xfrm>
            <a:off x="1455010" y="6093988"/>
            <a:ext cx="2641583" cy="391043"/>
          </a:xfrm>
          <a:prstGeom prst="wedgeEllipseCallout">
            <a:avLst>
              <a:gd name="adj1" fmla="val 79802"/>
              <a:gd name="adj2" fmla="val -255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2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5EC4EE86-6AE8-463D-BABC-DB381A8847D1}"/>
              </a:ext>
            </a:extLst>
          </p:cNvPr>
          <p:cNvSpPr/>
          <p:nvPr/>
        </p:nvSpPr>
        <p:spPr>
          <a:xfrm>
            <a:off x="4674650" y="6093987"/>
            <a:ext cx="1151116" cy="391043"/>
          </a:xfrm>
          <a:prstGeom prst="wedgeEllipseCallout">
            <a:avLst>
              <a:gd name="adj1" fmla="val -7629"/>
              <a:gd name="adj2" fmla="val -180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623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B599B9B6-F5F4-E137-AFC1-1BC36EDD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2" y="1066800"/>
            <a:ext cx="3302000" cy="2336800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367494-FD15-1527-20FF-171A86B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6" y="1437301"/>
            <a:ext cx="420583" cy="850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65681A-3CA8-664F-DD5E-C5BEFB6AE9AA}"/>
              </a:ext>
            </a:extLst>
          </p:cNvPr>
          <p:cNvSpPr/>
          <p:nvPr/>
        </p:nvSpPr>
        <p:spPr>
          <a:xfrm>
            <a:off x="2840068" y="1643925"/>
            <a:ext cx="1975000" cy="2610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0F08B-3180-3350-4DF0-22CB6015612F}"/>
              </a:ext>
            </a:extLst>
          </p:cNvPr>
          <p:cNvSpPr txBox="1"/>
          <p:nvPr/>
        </p:nvSpPr>
        <p:spPr>
          <a:xfrm>
            <a:off x="322694" y="1535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(experiment) condition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</p:spPr>
            <p:txBody>
              <a:bodyPr/>
              <a:lstStyle/>
              <a:p>
                <a:r>
                  <a:rPr lang="en-US" dirty="0"/>
                  <a:t>Calculating responses: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  <a:blipFill>
                <a:blip r:embed="rId3"/>
                <a:stretch>
                  <a:fillRect l="-1379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755949" y="2832524"/>
            <a:ext cx="7962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The response may not be computed by the simulation.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1682556" y="1334661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blipFill>
                <a:blip r:embed="rId4"/>
                <a:stretch>
                  <a:fillRect l="-18919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B0A5DF4-DADE-FEC6-A3BA-976A09EE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0" y="3252526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135ED-4B06-0711-F175-AC029828178A}"/>
              </a:ext>
            </a:extLst>
          </p:cNvPr>
          <p:cNvGrpSpPr/>
          <p:nvPr/>
        </p:nvGrpSpPr>
        <p:grpSpPr>
          <a:xfrm>
            <a:off x="7232867" y="402233"/>
            <a:ext cx="1419805" cy="917280"/>
            <a:chOff x="1060704" y="844301"/>
            <a:chExt cx="6504662" cy="3187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76EBE2-A0C8-D6E1-EAE9-FF6AC1387F2E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/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blipFill>
                  <a:blip r:embed="rId7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blipFill>
                  <a:blip r:embed="rId8"/>
                  <a:stretch>
                    <a:fillRect l="-606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142A3-7416-9928-57B0-CBBCB52F40D4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324FC6-AFD2-8580-0369-A958D88CC471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3D520D-9AF2-8B2B-6F28-649AE581189C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/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blipFill>
                  <a:blip r:embed="rId9"/>
                  <a:stretch>
                    <a:fillRect l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/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7F56BA-85AD-24CA-921B-02E349B7CAD5}"/>
              </a:ext>
            </a:extLst>
          </p:cNvPr>
          <p:cNvSpPr txBox="1"/>
          <p:nvPr/>
        </p:nvSpPr>
        <p:spPr>
          <a:xfrm>
            <a:off x="1338771" y="4851830"/>
            <a:ext cx="73046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is a response of interest in this simulation?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Amplitude at the 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461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  <a:blipFill>
                <a:blip r:embed="rId3"/>
                <a:stretch>
                  <a:fillRect l="-1976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904437" y="1097379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/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blipFill>
                <a:blip r:embed="rId5"/>
                <a:stretch>
                  <a:fillRect l="-60000" r="-90000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/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blipFill>
                <a:blip r:embed="rId6"/>
                <a:stretch>
                  <a:fillRect l="-16667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blipFill>
                <a:blip r:embed="rId7"/>
                <a:stretch>
                  <a:fillRect l="-18919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33C2E0C-7364-B842-906E-07FC6C82EA56}"/>
              </a:ext>
            </a:extLst>
          </p:cNvPr>
          <p:cNvSpPr/>
          <p:nvPr/>
        </p:nvSpPr>
        <p:spPr>
          <a:xfrm>
            <a:off x="901346" y="1819067"/>
            <a:ext cx="3295075" cy="50586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E1194D-5E02-004E-A22C-4A1BB56C7F4F}"/>
              </a:ext>
            </a:extLst>
          </p:cNvPr>
          <p:cNvSpPr/>
          <p:nvPr/>
        </p:nvSpPr>
        <p:spPr>
          <a:xfrm>
            <a:off x="904437" y="1091237"/>
            <a:ext cx="1999848" cy="7278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A0C59-F9E3-064D-9EFB-57C4BF2CA81F}"/>
              </a:ext>
            </a:extLst>
          </p:cNvPr>
          <p:cNvSpPr/>
          <p:nvPr/>
        </p:nvSpPr>
        <p:spPr>
          <a:xfrm>
            <a:off x="2019430" y="1094308"/>
            <a:ext cx="2179966" cy="724759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/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blipFill>
                <a:blip r:embed="rId8"/>
                <a:stretch>
                  <a:fillRect l="-17391" r="-73913" b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326" r="-37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" t="-3226" r="-166000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3750" t="-3226" r="-3750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68877F-9A70-0A90-086E-2DE01E7ECA6D}"/>
              </a:ext>
            </a:extLst>
          </p:cNvPr>
          <p:cNvSpPr txBox="1"/>
          <p:nvPr/>
        </p:nvSpPr>
        <p:spPr>
          <a:xfrm>
            <a:off x="1996741" y="335747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t="-3226" r="-166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2500" t="-3226" r="-375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C40C33-079C-A3FD-149B-D8AC3657CC3D}"/>
              </a:ext>
            </a:extLst>
          </p:cNvPr>
          <p:cNvSpPr txBox="1"/>
          <p:nvPr/>
        </p:nvSpPr>
        <p:spPr>
          <a:xfrm>
            <a:off x="4206828" y="3350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t="-3226" r="-16078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3750" t="-3226" r="-25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1ED1EB9-7E0A-AF63-5972-2DAAC58F57C4}"/>
              </a:ext>
            </a:extLst>
          </p:cNvPr>
          <p:cNvSpPr txBox="1"/>
          <p:nvPr/>
        </p:nvSpPr>
        <p:spPr>
          <a:xfrm>
            <a:off x="6570980" y="3333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Catalyst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366DE-2CA4-B09A-CA28-B0035D91EE74}"/>
              </a:ext>
            </a:extLst>
          </p:cNvPr>
          <p:cNvSpPr txBox="1"/>
          <p:nvPr/>
        </p:nvSpPr>
        <p:spPr>
          <a:xfrm>
            <a:off x="668370" y="4992778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75F35-CA56-AD3A-2B6E-61C017D2A8EE}"/>
              </a:ext>
            </a:extLst>
          </p:cNvPr>
          <p:cNvSpPr txBox="1"/>
          <p:nvPr/>
        </p:nvSpPr>
        <p:spPr>
          <a:xfrm>
            <a:off x="195086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0E85-91FB-9D6F-FF32-F5A08B66BB12}"/>
              </a:ext>
            </a:extLst>
          </p:cNvPr>
          <p:cNvSpPr txBox="1"/>
          <p:nvPr/>
        </p:nvSpPr>
        <p:spPr>
          <a:xfrm>
            <a:off x="4206828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8D0DE-777F-3771-1960-F06818D4AB82}"/>
              </a:ext>
            </a:extLst>
          </p:cNvPr>
          <p:cNvSpPr txBox="1"/>
          <p:nvPr/>
        </p:nvSpPr>
        <p:spPr>
          <a:xfrm>
            <a:off x="646279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/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blipFill>
                <a:blip r:embed="rId15"/>
                <a:stretch>
                  <a:fillRect t="-6667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/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Material.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blipFill>
                <a:blip r:embed="rId16"/>
                <a:stretch>
                  <a:fillRect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/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Catalyst.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blipFill>
                <a:blip r:embed="rId17"/>
                <a:stretch>
                  <a:fillRect t="-10000" r="-86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  <a:blipFill>
                <a:blip r:embed="rId3"/>
                <a:stretch>
                  <a:fillRect l="-1461" t="-909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781274" y="783607"/>
            <a:ext cx="2432163" cy="1146670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blipFill>
                  <a:blip r:embed="rId6"/>
                  <a:stretch>
                    <a:fillRect l="-6061" r="-606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blipFill>
                  <a:blip r:embed="rId7"/>
                  <a:stretch>
                    <a:fillRect l="-7843" r="-588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blipFill>
                  <a:blip r:embed="rId8"/>
                  <a:stretch>
                    <a:fillRect l="-666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blipFill>
                  <a:blip r:embed="rId9"/>
                  <a:stretch>
                    <a:fillRect l="-7692" r="-3846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58" t="-6452" r="-15328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8571" t="-6452" r="-9579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2857" t="-6452" r="-1786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63330E-A691-8873-7B5A-41C2E4DAE46F}"/>
              </a:ext>
            </a:extLst>
          </p:cNvPr>
          <p:cNvSpPr txBox="1"/>
          <p:nvPr/>
        </p:nvSpPr>
        <p:spPr>
          <a:xfrm>
            <a:off x="6546511" y="344828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833E-D23C-A50F-E9DC-3923BC517669}"/>
              </a:ext>
            </a:extLst>
          </p:cNvPr>
          <p:cNvSpPr txBox="1"/>
          <p:nvPr/>
        </p:nvSpPr>
        <p:spPr>
          <a:xfrm>
            <a:off x="6546511" y="548973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2CA8-1B48-87D8-C632-8D5AA6863860}"/>
              </a:ext>
            </a:extLst>
          </p:cNvPr>
          <p:cNvSpPr txBox="1"/>
          <p:nvPr/>
        </p:nvSpPr>
        <p:spPr>
          <a:xfrm>
            <a:off x="6546510" y="5974813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/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Temperature, Material.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blipFill>
                <a:blip r:embed="rId15"/>
                <a:stretch>
                  <a:fillRect t="-6667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DOE Parameters: A Programmer’s View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1452036" y="5524010"/>
            <a:ext cx="5987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What is the data structure for the response?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240555-D1C8-FAD2-87A7-B296095005E5}"/>
              </a:ext>
            </a:extLst>
          </p:cNvPr>
          <p:cNvSpPr txBox="1"/>
          <p:nvPr/>
        </p:nvSpPr>
        <p:spPr>
          <a:xfrm rot="5400000">
            <a:off x="5539747" y="4016940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B44B-2D6B-CD87-028A-D0CBF7431A68}"/>
              </a:ext>
            </a:extLst>
          </p:cNvPr>
          <p:cNvSpPr txBox="1"/>
          <p:nvPr/>
        </p:nvSpPr>
        <p:spPr>
          <a:xfrm rot="5400000">
            <a:off x="3271308" y="3465507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775BD-CA96-BAA3-07D8-01521544DD10}"/>
              </a:ext>
            </a:extLst>
          </p:cNvPr>
          <p:cNvSpPr txBox="1"/>
          <p:nvPr/>
        </p:nvSpPr>
        <p:spPr>
          <a:xfrm rot="5400000">
            <a:off x="3526162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0B64-36BA-0D69-30F3-59C10E749068}"/>
              </a:ext>
            </a:extLst>
          </p:cNvPr>
          <p:cNvSpPr txBox="1"/>
          <p:nvPr/>
        </p:nvSpPr>
        <p:spPr>
          <a:xfrm rot="5400000">
            <a:off x="4463446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9D0E0-05BA-E4FD-7367-F7E7163DF89C}"/>
              </a:ext>
            </a:extLst>
          </p:cNvPr>
          <p:cNvSpPr txBox="1"/>
          <p:nvPr/>
        </p:nvSpPr>
        <p:spPr>
          <a:xfrm rot="5400000">
            <a:off x="1592460" y="4030066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</p:spTree>
    <p:extLst>
      <p:ext uri="{BB962C8B-B14F-4D97-AF65-F5344CB8AC3E}">
        <p14:creationId xmlns:p14="http://schemas.microsoft.com/office/powerpoint/2010/main" val="471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Next Step: 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By 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731EF-1DE2-9124-250B-5137B53D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Argument (input to a function)</a:t>
            </a:r>
          </a:p>
          <a:p>
            <a:r>
              <a:rPr lang="en-US" dirty="0"/>
              <a:t>Biochemical model</a:t>
            </a:r>
          </a:p>
          <a:p>
            <a:pPr lvl="1"/>
            <a:r>
              <a:rPr lang="en-US" dirty="0"/>
              <a:t>Species (molecule), reaction, kinetic constant</a:t>
            </a:r>
          </a:p>
          <a:p>
            <a:r>
              <a:rPr lang="en-US" dirty="0"/>
              <a:t>Design of experiments (DOE)</a:t>
            </a:r>
          </a:p>
          <a:p>
            <a:pPr lvl="1"/>
            <a:r>
              <a:rPr lang="en-US" dirty="0"/>
              <a:t>Factor, level, response, condition/experiment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779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179688</TotalTime>
  <Words>1030</Words>
  <Application>Microsoft Macintosh PowerPoint</Application>
  <PresentationFormat>On-screen Show (4:3)</PresentationFormat>
  <Paragraphs>257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Programming   </vt:lpstr>
      <vt:lpstr>Key Concepts in Design of Experiments (DOE)</vt:lpstr>
      <vt:lpstr>Calculating 2WD Parameters</vt:lpstr>
      <vt:lpstr>Calculating responses:  y_(i,k_i,j,k_j )  </vt:lpstr>
      <vt:lpstr>DOE Parameter Data Structures: μ,α</vt:lpstr>
      <vt:lpstr>DOE Parameter Data Structures: β</vt:lpstr>
      <vt:lpstr>Calculating DOE Parameters: A Programmer’s View </vt:lpstr>
      <vt:lpstr>Next Step: Calculating 2WD Parameters</vt:lpstr>
      <vt:lpstr>Terminology By Context</vt:lpstr>
      <vt:lpstr>Decomposing the Responses</vt:lpstr>
      <vt:lpstr>Calculating 2WD Parameters</vt:lpstr>
      <vt:lpstr>Key DOE Data Structures</vt:lpstr>
      <vt:lpstr>Summary of Functions For Calculating DOE Parameters in a 1WD</vt:lpstr>
      <vt:lpstr>2WD Response Data</vt:lpstr>
      <vt:lpstr>InteractionDataFrame</vt:lpstr>
      <vt:lpstr>Summary of Functions For Calculating DOE Parameters in a 2WD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2877</cp:revision>
  <dcterms:created xsi:type="dcterms:W3CDTF">2008-11-04T22:35:39Z</dcterms:created>
  <dcterms:modified xsi:type="dcterms:W3CDTF">2023-11-07T22:12:38Z</dcterms:modified>
</cp:coreProperties>
</file>