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73" r:id="rId2"/>
    <p:sldId id="349" r:id="rId3"/>
    <p:sldId id="488" r:id="rId4"/>
    <p:sldId id="390" r:id="rId5"/>
    <p:sldId id="491" r:id="rId6"/>
    <p:sldId id="490" r:id="rId7"/>
    <p:sldId id="489" r:id="rId8"/>
    <p:sldId id="492" r:id="rId9"/>
    <p:sldId id="493" r:id="rId10"/>
    <p:sldId id="494" r:id="rId11"/>
    <p:sldId id="495" r:id="rId12"/>
    <p:sldId id="486" r:id="rId13"/>
    <p:sldId id="483" r:id="rId14"/>
    <p:sldId id="481" r:id="rId15"/>
    <p:sldId id="485" r:id="rId16"/>
    <p:sldId id="484" r:id="rId17"/>
    <p:sldId id="487" r:id="rId1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  <p:cmAuthor id="6" name="Joseph L. Hellerstein" initials="JLH" lastIdx="2" clrIdx="5">
    <p:extLst>
      <p:ext uri="{19B8F6BF-5375-455C-9EA6-DF929625EA0E}">
        <p15:presenceInfo xmlns:p15="http://schemas.microsoft.com/office/powerpoint/2012/main" userId="S::jlheller@uw.edu::90443313-aea9-4b23-b27a-de2cf77d54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D5EB"/>
    <a:srgbClr val="ABFEFF"/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86469"/>
  </p:normalViewPr>
  <p:slideViewPr>
    <p:cSldViewPr snapToGrid="0" snapToObjects="1">
      <p:cViewPr varScale="1">
        <p:scale>
          <a:sx n="138" d="100"/>
          <a:sy n="138" d="100"/>
        </p:scale>
        <p:origin x="15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11/5/24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11/5/24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Diverse students. Some with bio-backgrounds; some without. Some with CS background; some with very limited. Two separate courses combined because of a substantial shared curriculum.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6389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4548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26874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45030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19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2199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Parameter </a:t>
            </a:r>
            <a:r>
              <a:rPr lang="en-US" dirty="0" err="1"/>
              <a:t>DataFrame</a:t>
            </a:r>
            <a:r>
              <a:rPr lang="en-US" dirty="0"/>
              <a:t> includes a list of the factors and their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54457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make the data self-describing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521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4226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35049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602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practice,there</a:t>
            </a:r>
            <a:r>
              <a:rPr lang="en-US" dirty="0"/>
              <a:t> are replications at the same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1659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52984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0" y="6324600"/>
            <a:ext cx="466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3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7.png"/><Relationship Id="rId5" Type="http://schemas.openxmlformats.org/officeDocument/2006/relationships/image" Target="../media/image32.png"/><Relationship Id="rId15" Type="http://schemas.openxmlformats.org/officeDocument/2006/relationships/image" Target="../media/image48.png"/><Relationship Id="rId10" Type="http://schemas.openxmlformats.org/officeDocument/2006/relationships/image" Target="../media/image6.png"/><Relationship Id="rId4" Type="http://schemas.openxmlformats.org/officeDocument/2006/relationships/image" Target="../media/image31.png"/><Relationship Id="rId9" Type="http://schemas.openxmlformats.org/officeDocument/2006/relationships/image" Target="../media/image44.png"/><Relationship Id="rId1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43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320.png"/><Relationship Id="rId4" Type="http://schemas.openxmlformats.org/officeDocument/2006/relationships/image" Target="../media/image120.png"/><Relationship Id="rId9" Type="http://schemas.openxmlformats.org/officeDocument/2006/relationships/image" Target="../media/image3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90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43.png"/><Relationship Id="rId5" Type="http://schemas.openxmlformats.org/officeDocument/2006/relationships/image" Target="../media/image50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ctrTitle"/>
          </p:nvPr>
        </p:nvSpPr>
        <p:spPr bwMode="auto">
          <a:xfrm>
            <a:off x="381000" y="533400"/>
            <a:ext cx="8458200" cy="32796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200" b="1" dirty="0">
                <a:ea typeface="ＭＳ Ｐゴシック" panose="020B0600070205080204" pitchFamily="34" charset="-128"/>
              </a:rPr>
              <a:t>BIOE 437 / BIOE 537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i="1" dirty="0">
                <a:ea typeface="ＭＳ Ｐゴシック" panose="020B0600070205080204" pitchFamily="34" charset="-128"/>
              </a:rPr>
              <a:t>Computational Systems Biology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u="sng" dirty="0">
                <a:ea typeface="ＭＳ Ｐゴシック" panose="020B0600070205080204" pitchFamily="34" charset="-128"/>
              </a:rPr>
              <a:t>Design of Experiments: Programming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br>
              <a:rPr lang="en-US" altLang="en-US" b="1" dirty="0">
                <a:ea typeface="ＭＳ Ｐゴシック" panose="020B0600070205080204" pitchFamily="34" charset="-128"/>
              </a:rPr>
            </a:br>
            <a:endParaRPr lang="en-US" altLang="en-US" i="1" dirty="0">
              <a:ea typeface="ＭＳ Ｐゴシック" panose="020B0600070205080204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0F5ED-CA3C-E74C-AA2B-DC3C09E1E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550533"/>
            <a:ext cx="8382000" cy="1752600"/>
          </a:xfrm>
        </p:spPr>
        <p:txBody>
          <a:bodyPr/>
          <a:lstStyle/>
          <a:p>
            <a:r>
              <a:rPr lang="en-US" dirty="0"/>
              <a:t>Joseph L. </a:t>
            </a:r>
            <a:r>
              <a:rPr lang="en-US" dirty="0" err="1"/>
              <a:t>Hellerstein</a:t>
            </a:r>
            <a:r>
              <a:rPr lang="en-US" dirty="0"/>
              <a:t>*</a:t>
            </a:r>
          </a:p>
          <a:p>
            <a:r>
              <a:rPr lang="en-US" dirty="0"/>
              <a:t>Herbert </a:t>
            </a:r>
            <a:r>
              <a:rPr lang="en-US" dirty="0" err="1"/>
              <a:t>Sauro</a:t>
            </a:r>
            <a:r>
              <a:rPr lang="en-US" dirty="0"/>
              <a:t>**</a:t>
            </a:r>
          </a:p>
          <a:p>
            <a:r>
              <a:rPr lang="en-US" sz="2000" dirty="0"/>
              <a:t>November, 2023</a:t>
            </a:r>
          </a:p>
          <a:p>
            <a:endParaRPr lang="en-US" dirty="0"/>
          </a:p>
          <a:p>
            <a:r>
              <a:rPr lang="en-US" sz="2800" dirty="0"/>
              <a:t>*</a:t>
            </a:r>
            <a:r>
              <a:rPr lang="en-US" sz="2800" dirty="0" err="1"/>
              <a:t>eScience</a:t>
            </a:r>
            <a:r>
              <a:rPr lang="en-US" sz="2800" dirty="0"/>
              <a:t> Institute, Computer Science &amp; Engineering</a:t>
            </a:r>
          </a:p>
          <a:p>
            <a:r>
              <a:rPr lang="en-US" sz="2800" dirty="0"/>
              <a:t>**</a:t>
            </a:r>
            <a:r>
              <a:rPr lang="en-US" sz="2800" dirty="0" err="1"/>
              <a:t>BioEngineering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58274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6552-1DC3-0030-044B-3087EBD8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Functions For Calculating DOE Parameters in a 2WD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CA0F8-8F8B-4A93-1FA9-46FF114A05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CAEA3-7A46-E7E4-D431-548342EA7EDD}"/>
              </a:ext>
            </a:extLst>
          </p:cNvPr>
          <p:cNvSpPr txBox="1"/>
          <p:nvPr/>
        </p:nvSpPr>
        <p:spPr>
          <a:xfrm>
            <a:off x="266700" y="2298700"/>
            <a:ext cx="3270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runExperiments2WD(model,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factor1, factor2,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percents1, percents2)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1BEA6-99A6-B6E1-5B7D-CA18F3C45E8F}"/>
              </a:ext>
            </a:extLst>
          </p:cNvPr>
          <p:cNvSpPr txBox="1"/>
          <p:nvPr/>
        </p:nvSpPr>
        <p:spPr>
          <a:xfrm>
            <a:off x="203199" y="3699877"/>
            <a:ext cx="3270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calc1WDParameters(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response2WDDataFrame)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E2BB6-D41A-674B-8EE8-33F2D637A79B}"/>
              </a:ext>
            </a:extLst>
          </p:cNvPr>
          <p:cNvSpPr txBox="1"/>
          <p:nvPr/>
        </p:nvSpPr>
        <p:spPr>
          <a:xfrm>
            <a:off x="4416079" y="3699877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Float(mu),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7E74C-2697-FBFE-90FB-8C50D7A94BF4}"/>
              </a:ext>
            </a:extLst>
          </p:cNvPr>
          <p:cNvSpPr txBox="1"/>
          <p:nvPr/>
        </p:nvSpPr>
        <p:spPr>
          <a:xfrm>
            <a:off x="4461686" y="2298700"/>
            <a:ext cx="2653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Response2WDDataFrame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E8F32-0787-0DC3-E614-90E814A4048A}"/>
              </a:ext>
            </a:extLst>
          </p:cNvPr>
          <p:cNvSpPr txBox="1"/>
          <p:nvPr/>
        </p:nvSpPr>
        <p:spPr>
          <a:xfrm>
            <a:off x="203199" y="4588877"/>
            <a:ext cx="3640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runStudy2WD(model, factor1,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factor2,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E2A7E-D4AF-79F7-7B01-E6FC0DC95D28}"/>
              </a:ext>
            </a:extLst>
          </p:cNvPr>
          <p:cNvSpPr txBox="1"/>
          <p:nvPr/>
        </p:nvSpPr>
        <p:spPr>
          <a:xfrm>
            <a:off x="4257569" y="4588877"/>
            <a:ext cx="3270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(Series,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response2WDDataFrame,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response2WDDataFrame,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response2WDDataFrame)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96C32-73CD-704E-7D0C-4E6540B9F417}"/>
              </a:ext>
            </a:extLst>
          </p:cNvPr>
          <p:cNvSpPr txBox="1"/>
          <p:nvPr/>
        </p:nvSpPr>
        <p:spPr>
          <a:xfrm>
            <a:off x="341747" y="174567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with arguments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273DF-036D-E518-C818-325AE1A6F3F0}"/>
              </a:ext>
            </a:extLst>
          </p:cNvPr>
          <p:cNvSpPr txBox="1"/>
          <p:nvPr/>
        </p:nvSpPr>
        <p:spPr>
          <a:xfrm>
            <a:off x="4416079" y="16753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returns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F9E95600-D168-BBAF-6FF3-611C915DA06F}"/>
              </a:ext>
            </a:extLst>
          </p:cNvPr>
          <p:cNvSpPr/>
          <p:nvPr/>
        </p:nvSpPr>
        <p:spPr>
          <a:xfrm>
            <a:off x="5300063" y="4284652"/>
            <a:ext cx="2641583" cy="391043"/>
          </a:xfrm>
          <a:prstGeom prst="wedgeEllipseCallout">
            <a:avLst>
              <a:gd name="adj1" fmla="val -51523"/>
              <a:gd name="adj2" fmla="val 673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 by molecule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8C5733A0-C117-C01F-462E-A7458D794D4A}"/>
              </a:ext>
            </a:extLst>
          </p:cNvPr>
          <p:cNvSpPr/>
          <p:nvPr/>
        </p:nvSpPr>
        <p:spPr>
          <a:xfrm>
            <a:off x="1566561" y="5414886"/>
            <a:ext cx="2641583" cy="391043"/>
          </a:xfrm>
          <a:prstGeom prst="wedgeEllipseCallout">
            <a:avLst>
              <a:gd name="adj1" fmla="val 72308"/>
              <a:gd name="adj2" fmla="val -15446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alpha for factor 1</a:t>
            </a: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9094DD09-8EF3-4EA4-679A-06DBB1DEF38D}"/>
              </a:ext>
            </a:extLst>
          </p:cNvPr>
          <p:cNvSpPr/>
          <p:nvPr/>
        </p:nvSpPr>
        <p:spPr>
          <a:xfrm>
            <a:off x="1455010" y="6093988"/>
            <a:ext cx="2641583" cy="391043"/>
          </a:xfrm>
          <a:prstGeom prst="wedgeEllipseCallout">
            <a:avLst>
              <a:gd name="adj1" fmla="val 79802"/>
              <a:gd name="adj2" fmla="val -25571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alpha for factor 2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5EC4EE86-6AE8-463D-BABC-DB381A8847D1}"/>
              </a:ext>
            </a:extLst>
          </p:cNvPr>
          <p:cNvSpPr/>
          <p:nvPr/>
        </p:nvSpPr>
        <p:spPr>
          <a:xfrm>
            <a:off x="4674650" y="6093987"/>
            <a:ext cx="1151116" cy="391043"/>
          </a:xfrm>
          <a:prstGeom prst="wedgeEllipseCallout">
            <a:avLst>
              <a:gd name="adj1" fmla="val -7629"/>
              <a:gd name="adj2" fmla="val -1809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beta</a:t>
            </a:r>
          </a:p>
        </p:txBody>
      </p:sp>
    </p:spTree>
    <p:extLst>
      <p:ext uri="{BB962C8B-B14F-4D97-AF65-F5344CB8AC3E}">
        <p14:creationId xmlns:p14="http://schemas.microsoft.com/office/powerpoint/2010/main" val="16236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79CC-BA92-BC4D-DB37-EFCF4486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926FC-04F5-99CF-4E37-637B45525A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57462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2WD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5968224" y="2036314"/>
                  <a:ext cx="583877" cy="368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224" y="2036314"/>
                  <a:ext cx="583877" cy="368561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00000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4222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344350"/>
                <a:ext cx="5514295" cy="838200"/>
              </a:xfrm>
            </p:spPr>
            <p:txBody>
              <a:bodyPr/>
              <a:lstStyle/>
              <a:p>
                <a:r>
                  <a:rPr lang="en-US" dirty="0"/>
                  <a:t>Calculating responses: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344350"/>
                <a:ext cx="5514295" cy="838200"/>
              </a:xfrm>
              <a:blipFill>
                <a:blip r:embed="rId3"/>
                <a:stretch>
                  <a:fillRect l="-1379" t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A4CC0-761C-FA44-AB7E-0EDA2A3A88B1}"/>
              </a:ext>
            </a:extLst>
          </p:cNvPr>
          <p:cNvSpPr txBox="1"/>
          <p:nvPr/>
        </p:nvSpPr>
        <p:spPr>
          <a:xfrm>
            <a:off x="755949" y="2832524"/>
            <a:ext cx="79621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1" dirty="0"/>
              <a:t>The response may not be computed by the simulation.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1891D1-1A26-1C42-A867-1FC5D91BD9C8}"/>
              </a:ext>
            </a:extLst>
          </p:cNvPr>
          <p:cNvSpPr/>
          <p:nvPr/>
        </p:nvSpPr>
        <p:spPr>
          <a:xfrm>
            <a:off x="1682556" y="1334661"/>
            <a:ext cx="3295075" cy="1227555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/>
              <p:nvPr/>
            </p:nvSpPr>
            <p:spPr>
              <a:xfrm>
                <a:off x="3040084" y="890471"/>
                <a:ext cx="465310" cy="18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084" y="890471"/>
                <a:ext cx="465310" cy="185672"/>
              </a:xfrm>
              <a:prstGeom prst="rect">
                <a:avLst/>
              </a:prstGeom>
              <a:blipFill>
                <a:blip r:embed="rId4"/>
                <a:stretch>
                  <a:fillRect l="-18919" r="-100000" b="-1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CB0A5DF4-DADE-FEC6-A3BA-976A09EE4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450" y="3252526"/>
            <a:ext cx="2249424" cy="151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79135ED-4B06-0711-F175-AC029828178A}"/>
              </a:ext>
            </a:extLst>
          </p:cNvPr>
          <p:cNvGrpSpPr/>
          <p:nvPr/>
        </p:nvGrpSpPr>
        <p:grpSpPr>
          <a:xfrm>
            <a:off x="7232867" y="402233"/>
            <a:ext cx="1419805" cy="917280"/>
            <a:chOff x="1060704" y="844301"/>
            <a:chExt cx="6504662" cy="31878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76EBE2-A0C8-D6E1-EAE9-FF6AC1387F2E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AD2309-2B95-3A4C-CAED-22E4D0312CBA}"/>
                    </a:ext>
                  </a:extLst>
                </p:cNvPr>
                <p:cNvSpPr txBox="1"/>
                <p:nvPr/>
              </p:nvSpPr>
              <p:spPr>
                <a:xfrm>
                  <a:off x="3883153" y="3254555"/>
                  <a:ext cx="447394" cy="4813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7AD2309-2B95-3A4C-CAED-22E4D0312C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3" y="3254555"/>
                  <a:ext cx="447394" cy="481335"/>
                </a:xfrm>
                <a:prstGeom prst="rect">
                  <a:avLst/>
                </a:prstGeom>
                <a:blipFill>
                  <a:blip r:embed="rId6"/>
                  <a:stretch>
                    <a:fillRect l="-37500" r="-25000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300B19-F72F-EC46-B03D-01F342BD8089}"/>
                    </a:ext>
                  </a:extLst>
                </p:cNvPr>
                <p:cNvSpPr txBox="1"/>
                <p:nvPr/>
              </p:nvSpPr>
              <p:spPr>
                <a:xfrm>
                  <a:off x="6314325" y="1742968"/>
                  <a:ext cx="1208521" cy="576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8300B19-F72F-EC46-B03D-01F342BD8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5" y="1742968"/>
                  <a:ext cx="1208521" cy="576713"/>
                </a:xfrm>
                <a:prstGeom prst="rect">
                  <a:avLst/>
                </a:prstGeom>
                <a:blipFill>
                  <a:blip r:embed="rId7"/>
                  <a:stretch>
                    <a:fillRect l="-4762" r="-952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C2B8B7-286D-9363-EF0E-47D23A12CE2E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1892979" cy="576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7C2B8B7-286D-9363-EF0E-47D23A12CE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1892979" cy="576713"/>
                </a:xfrm>
                <a:prstGeom prst="rect">
                  <a:avLst/>
                </a:prstGeom>
                <a:blipFill>
                  <a:blip r:embed="rId8"/>
                  <a:stretch>
                    <a:fillRect l="-6061" r="-606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F142A3-7416-9928-57B0-CBBCB52F40D4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324FC6-AFD2-8580-0369-A958D88CC471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3D520D-9AF2-8B2B-6F28-649AE581189C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64976B6-9411-D49A-ECE8-F24CD4A253F9}"/>
                    </a:ext>
                  </a:extLst>
                </p:cNvPr>
                <p:cNvSpPr txBox="1"/>
                <p:nvPr/>
              </p:nvSpPr>
              <p:spPr>
                <a:xfrm>
                  <a:off x="1463041" y="2017067"/>
                  <a:ext cx="1079267" cy="5283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64976B6-9411-D49A-ECE8-F24CD4A25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1" y="2017067"/>
                  <a:ext cx="1079267" cy="528357"/>
                </a:xfrm>
                <a:prstGeom prst="rect">
                  <a:avLst/>
                </a:prstGeom>
                <a:blipFill>
                  <a:blip r:embed="rId9"/>
                  <a:stretch>
                    <a:fillRect l="-5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9A20D8-6EDD-E958-FF80-B45FBF63B719}"/>
                    </a:ext>
                  </a:extLst>
                </p:cNvPr>
                <p:cNvSpPr txBox="1"/>
                <p:nvPr/>
              </p:nvSpPr>
              <p:spPr>
                <a:xfrm>
                  <a:off x="3314563" y="1972360"/>
                  <a:ext cx="1904730" cy="5767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9A20D8-6EDD-E958-FF80-B45FBF63B7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0"/>
                  <a:ext cx="1904730" cy="576713"/>
                </a:xfrm>
                <a:prstGeom prst="rect">
                  <a:avLst/>
                </a:prstGeom>
                <a:blipFill>
                  <a:blip r:embed="rId10"/>
                  <a:stretch>
                    <a:fillRect l="-9091" r="-606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87F56BA-85AD-24CA-921B-02E349B7CAD5}"/>
              </a:ext>
            </a:extLst>
          </p:cNvPr>
          <p:cNvSpPr txBox="1"/>
          <p:nvPr/>
        </p:nvSpPr>
        <p:spPr>
          <a:xfrm>
            <a:off x="1338771" y="4851830"/>
            <a:ext cx="730462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/>
              <a:t>What is a response of interest in this simulation?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Frequency of oscillation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Amplitude at the frequency of oscillation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233841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73552" y="265544"/>
                <a:ext cx="6410456" cy="838200"/>
              </a:xfrm>
            </p:spPr>
            <p:txBody>
              <a:bodyPr/>
              <a:lstStyle/>
              <a:p>
                <a:r>
                  <a:rPr lang="en-US" dirty="0"/>
                  <a:t>DOE Parameter Data Structures: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73552" y="265544"/>
                <a:ext cx="6410456" cy="838200"/>
              </a:xfrm>
              <a:blipFill>
                <a:blip r:embed="rId3"/>
                <a:stretch>
                  <a:fillRect l="-1976" t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421490" y="2603038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490" y="2603038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AD1891D1-1A26-1C42-A867-1FC5D91BD9C8}"/>
              </a:ext>
            </a:extLst>
          </p:cNvPr>
          <p:cNvSpPr/>
          <p:nvPr/>
        </p:nvSpPr>
        <p:spPr>
          <a:xfrm>
            <a:off x="904437" y="1097379"/>
            <a:ext cx="3295075" cy="1227555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F88E4C-BA2A-7446-8513-4A45A84AC0DA}"/>
                  </a:ext>
                </a:extLst>
              </p:cNvPr>
              <p:cNvSpPr txBox="1"/>
              <p:nvPr/>
            </p:nvSpPr>
            <p:spPr>
              <a:xfrm>
                <a:off x="2332458" y="1933183"/>
                <a:ext cx="110768" cy="15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1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F88E4C-BA2A-7446-8513-4A45A84AC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458" y="1933183"/>
                <a:ext cx="110768" cy="155050"/>
              </a:xfrm>
              <a:prstGeom prst="rect">
                <a:avLst/>
              </a:prstGeom>
              <a:blipFill>
                <a:blip r:embed="rId5"/>
                <a:stretch>
                  <a:fillRect l="-60000" r="-90000" b="-1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8CC0F5-44FC-B342-95DF-10138080EABD}"/>
                  </a:ext>
                </a:extLst>
              </p:cNvPr>
              <p:cNvSpPr txBox="1"/>
              <p:nvPr/>
            </p:nvSpPr>
            <p:spPr>
              <a:xfrm>
                <a:off x="3565177" y="1171683"/>
                <a:ext cx="296053" cy="18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28CC0F5-44FC-B342-95DF-10138080E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177" y="1171683"/>
                <a:ext cx="296053" cy="185672"/>
              </a:xfrm>
              <a:prstGeom prst="rect">
                <a:avLst/>
              </a:prstGeom>
              <a:blipFill>
                <a:blip r:embed="rId6"/>
                <a:stretch>
                  <a:fillRect l="-16667" r="-100000" b="-1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/>
              <p:nvPr/>
            </p:nvSpPr>
            <p:spPr>
              <a:xfrm>
                <a:off x="2808591" y="718956"/>
                <a:ext cx="465310" cy="18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FEE89F6-94F8-454F-B0A6-3ACCF9540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591" y="718956"/>
                <a:ext cx="465310" cy="185672"/>
              </a:xfrm>
              <a:prstGeom prst="rect">
                <a:avLst/>
              </a:prstGeom>
              <a:blipFill>
                <a:blip r:embed="rId7"/>
                <a:stretch>
                  <a:fillRect l="-18919" r="-100000" b="-1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833C2E0C-7364-B842-906E-07FC6C82EA56}"/>
              </a:ext>
            </a:extLst>
          </p:cNvPr>
          <p:cNvSpPr/>
          <p:nvPr/>
        </p:nvSpPr>
        <p:spPr>
          <a:xfrm>
            <a:off x="901346" y="1819067"/>
            <a:ext cx="3295075" cy="505867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E1194D-5E02-004E-A22C-4A1BB56C7F4F}"/>
              </a:ext>
            </a:extLst>
          </p:cNvPr>
          <p:cNvSpPr/>
          <p:nvPr/>
        </p:nvSpPr>
        <p:spPr>
          <a:xfrm>
            <a:off x="904437" y="1091237"/>
            <a:ext cx="1999848" cy="72783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AA0C59-F9E3-064D-9EFB-57C4BF2CA81F}"/>
              </a:ext>
            </a:extLst>
          </p:cNvPr>
          <p:cNvSpPr/>
          <p:nvPr/>
        </p:nvSpPr>
        <p:spPr>
          <a:xfrm>
            <a:off x="2019430" y="1094308"/>
            <a:ext cx="2179966" cy="724759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23D181-54DD-684B-B0DD-DCDFA75D2943}"/>
                  </a:ext>
                </a:extLst>
              </p:cNvPr>
              <p:cNvSpPr txBox="1"/>
              <p:nvPr/>
            </p:nvSpPr>
            <p:spPr>
              <a:xfrm>
                <a:off x="1105349" y="1309767"/>
                <a:ext cx="266175" cy="17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D23D181-54DD-684B-B0DD-DCDFA75D2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349" y="1309767"/>
                <a:ext cx="266175" cy="170071"/>
              </a:xfrm>
              <a:prstGeom prst="rect">
                <a:avLst/>
              </a:prstGeom>
              <a:blipFill>
                <a:blip r:embed="rId8"/>
                <a:stretch>
                  <a:fillRect l="-17391" r="-73913" b="-1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825E54A-3BD0-F5C5-68A2-570D24A54DDB}"/>
              </a:ext>
            </a:extLst>
          </p:cNvPr>
          <p:cNvGrpSpPr/>
          <p:nvPr/>
        </p:nvGrpSpPr>
        <p:grpSpPr>
          <a:xfrm>
            <a:off x="6548790" y="412658"/>
            <a:ext cx="2206182" cy="1561298"/>
            <a:chOff x="6156877" y="1066800"/>
            <a:chExt cx="2206182" cy="1561298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18FE54AA-B5A4-C605-185C-C9670D38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6877" y="1066800"/>
              <a:ext cx="2206182" cy="1561298"/>
            </a:xfrm>
            <a:prstGeom prst="rect">
              <a:avLst/>
            </a:prstGeom>
          </p:spPr>
        </p:pic>
        <p:pic>
          <p:nvPicPr>
            <p:cNvPr id="18" name="Picture 17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9DD9159C-6A28-5D1D-0B08-88F2569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19327" y="1311595"/>
              <a:ext cx="344997" cy="8509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10BCE82B-0850-720B-0ED3-8F5EF3BA663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4220" y="3798758"/>
              <a:ext cx="659139" cy="1069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9139">
                      <a:extLst>
                        <a:ext uri="{9D8B030D-6E8A-4147-A177-3AD203B41FA5}">
                          <a16:colId xmlns:a16="http://schemas.microsoft.com/office/drawing/2014/main" val="1567493274"/>
                        </a:ext>
                      </a:extLst>
                    </a:gridCol>
                  </a:tblGrid>
                  <a:tr h="5348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4062093"/>
                      </a:ext>
                    </a:extLst>
                  </a:tr>
                  <a:tr h="534826"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688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4">
                <a:extLst>
                  <a:ext uri="{FF2B5EF4-FFF2-40B4-BE49-F238E27FC236}">
                    <a16:creationId xmlns:a16="http://schemas.microsoft.com/office/drawing/2014/main" id="{10BCE82B-0850-720B-0ED3-8F5EF3BA66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7540089"/>
                  </p:ext>
                </p:extLst>
              </p:nvPr>
            </p:nvGraphicFramePr>
            <p:xfrm>
              <a:off x="734220" y="3798758"/>
              <a:ext cx="659139" cy="1069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9139">
                      <a:extLst>
                        <a:ext uri="{9D8B030D-6E8A-4147-A177-3AD203B41FA5}">
                          <a16:colId xmlns:a16="http://schemas.microsoft.com/office/drawing/2014/main" val="1567493274"/>
                        </a:ext>
                      </a:extLst>
                    </a:gridCol>
                  </a:tblGrid>
                  <a:tr h="5348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t="-2326" r="-3774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062093"/>
                      </a:ext>
                    </a:extLst>
                  </a:tr>
                  <a:tr h="534826">
                    <a:tc>
                      <a:txBody>
                        <a:bodyPr/>
                        <a:lstStyle/>
                        <a:p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668835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25">
                <a:extLst>
                  <a:ext uri="{FF2B5EF4-FFF2-40B4-BE49-F238E27FC236}">
                    <a16:creationId xmlns:a16="http://schemas.microsoft.com/office/drawing/2014/main" id="{B9399A3D-C300-96D4-6D47-DEE627F84C4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8241" y="3759808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627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25">
                <a:extLst>
                  <a:ext uri="{FF2B5EF4-FFF2-40B4-BE49-F238E27FC236}">
                    <a16:creationId xmlns:a16="http://schemas.microsoft.com/office/drawing/2014/main" id="{B9399A3D-C300-96D4-6D47-DEE627F84C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042573"/>
                  </p:ext>
                </p:extLst>
              </p:nvPr>
            </p:nvGraphicFramePr>
            <p:xfrm>
              <a:off x="2028241" y="3759808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000" t="-3226" r="-166000" b="-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3750" t="-3226" r="-3750" b="-2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1768877F-9A70-0A90-086E-2DE01E7ECA6D}"/>
              </a:ext>
            </a:extLst>
          </p:cNvPr>
          <p:cNvSpPr txBox="1"/>
          <p:nvPr/>
        </p:nvSpPr>
        <p:spPr>
          <a:xfrm>
            <a:off x="1996741" y="3357475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Temperature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5">
                <a:extLst>
                  <a:ext uri="{FF2B5EF4-FFF2-40B4-BE49-F238E27FC236}">
                    <a16:creationId xmlns:a16="http://schemas.microsoft.com/office/drawing/2014/main" id="{81704EA2-710C-1A8B-4C30-F6DA777D7F3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38328" y="3752503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627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5">
                <a:extLst>
                  <a:ext uri="{FF2B5EF4-FFF2-40B4-BE49-F238E27FC236}">
                    <a16:creationId xmlns:a16="http://schemas.microsoft.com/office/drawing/2014/main" id="{81704EA2-710C-1A8B-4C30-F6DA777D7F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951201"/>
                  </p:ext>
                </p:extLst>
              </p:nvPr>
            </p:nvGraphicFramePr>
            <p:xfrm>
              <a:off x="4238328" y="3752503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t="-3226" r="-166000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62500" t="-3226" r="-375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2C40C33-079C-A3FD-149B-D8AC3657CC3D}"/>
              </a:ext>
            </a:extLst>
          </p:cNvPr>
          <p:cNvSpPr txBox="1"/>
          <p:nvPr/>
        </p:nvSpPr>
        <p:spPr>
          <a:xfrm>
            <a:off x="4206828" y="335017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Material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Table 25">
                <a:extLst>
                  <a:ext uri="{FF2B5EF4-FFF2-40B4-BE49-F238E27FC236}">
                    <a16:creationId xmlns:a16="http://schemas.microsoft.com/office/drawing/2014/main" id="{B57C37D0-2E52-8213-3699-B964F667B3C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02480" y="3736332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627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Table 25">
                <a:extLst>
                  <a:ext uri="{FF2B5EF4-FFF2-40B4-BE49-F238E27FC236}">
                    <a16:creationId xmlns:a16="http://schemas.microsoft.com/office/drawing/2014/main" id="{B57C37D0-2E52-8213-3699-B964F667B3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9020308"/>
                  </p:ext>
                </p:extLst>
              </p:nvPr>
            </p:nvGraphicFramePr>
            <p:xfrm>
              <a:off x="6602480" y="3736332"/>
              <a:ext cx="1640934" cy="11320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6127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004807">
                      <a:extLst>
                        <a:ext uri="{9D8B030D-6E8A-4147-A177-3AD203B41FA5}">
                          <a16:colId xmlns:a16="http://schemas.microsoft.com/office/drawing/2014/main" val="4054738259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t="-3226" r="-160784" b="-2161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63750" t="-3226" r="-2500" b="-2161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1ED1EB9-7E0A-AF63-5972-2DAAC58F57C4}"/>
              </a:ext>
            </a:extLst>
          </p:cNvPr>
          <p:cNvSpPr txBox="1"/>
          <p:nvPr/>
        </p:nvSpPr>
        <p:spPr>
          <a:xfrm>
            <a:off x="6570980" y="33339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Catalyst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5C366DE-2CA4-B09A-CA28-B0035D91EE74}"/>
              </a:ext>
            </a:extLst>
          </p:cNvPr>
          <p:cNvSpPr txBox="1"/>
          <p:nvPr/>
        </p:nvSpPr>
        <p:spPr>
          <a:xfrm>
            <a:off x="668370" y="4992778"/>
            <a:ext cx="8739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C75F35-CA56-AD3A-2B6E-61C017D2A8EE}"/>
              </a:ext>
            </a:extLst>
          </p:cNvPr>
          <p:cNvSpPr txBox="1"/>
          <p:nvPr/>
        </p:nvSpPr>
        <p:spPr>
          <a:xfrm>
            <a:off x="1950863" y="4992778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170E85-91FB-9D6F-FF32-F5A08B66BB12}"/>
              </a:ext>
            </a:extLst>
          </p:cNvPr>
          <p:cNvSpPr txBox="1"/>
          <p:nvPr/>
        </p:nvSpPr>
        <p:spPr>
          <a:xfrm>
            <a:off x="4206828" y="4992778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3D8D0DE-777F-3771-1960-F06818D4AB82}"/>
              </a:ext>
            </a:extLst>
          </p:cNvPr>
          <p:cNvSpPr txBox="1"/>
          <p:nvPr/>
        </p:nvSpPr>
        <p:spPr>
          <a:xfrm>
            <a:off x="6462793" y="4992778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A1E03E6-50BC-37DA-B170-22FFAD9EDA60}"/>
                  </a:ext>
                </a:extLst>
              </p:cNvPr>
              <p:cNvSpPr txBox="1"/>
              <p:nvPr/>
            </p:nvSpPr>
            <p:spPr>
              <a:xfrm>
                <a:off x="1349051" y="5479539"/>
                <a:ext cx="3384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Temperature.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A1E03E6-50BC-37DA-B170-22FFAD9ED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51" y="5479539"/>
                <a:ext cx="3384388" cy="369332"/>
              </a:xfrm>
              <a:prstGeom prst="rect">
                <a:avLst/>
              </a:prstGeom>
              <a:blipFill>
                <a:blip r:embed="rId15"/>
                <a:stretch>
                  <a:fillRect t="-6667" r="-74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2BA388-6338-90EA-882B-A03D6D21F3A5}"/>
                  </a:ext>
                </a:extLst>
              </p:cNvPr>
              <p:cNvSpPr txBox="1"/>
              <p:nvPr/>
            </p:nvSpPr>
            <p:spPr>
              <a:xfrm>
                <a:off x="1349051" y="5844636"/>
                <a:ext cx="2919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Material.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D2BA388-6338-90EA-882B-A03D6D21F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51" y="5844636"/>
                <a:ext cx="2919325" cy="369332"/>
              </a:xfrm>
              <a:prstGeom prst="rect">
                <a:avLst/>
              </a:prstGeom>
              <a:blipFill>
                <a:blip r:embed="rId16"/>
                <a:stretch>
                  <a:fillRect t="-10000" r="-87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A253A2-1FB7-A57D-06D7-8C287D57BB35}"/>
                  </a:ext>
                </a:extLst>
              </p:cNvPr>
              <p:cNvSpPr txBox="1"/>
              <p:nvPr/>
            </p:nvSpPr>
            <p:spPr>
              <a:xfrm>
                <a:off x="1349051" y="6172526"/>
                <a:ext cx="2932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Catalyst.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9A253A2-1FB7-A57D-06D7-8C287D57B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051" y="6172526"/>
                <a:ext cx="2932149" cy="369332"/>
              </a:xfrm>
              <a:prstGeom prst="rect">
                <a:avLst/>
              </a:prstGeom>
              <a:blipFill>
                <a:blip r:embed="rId17"/>
                <a:stretch>
                  <a:fillRect t="-10000" r="-866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88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2" grpId="0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24" y="228600"/>
                <a:ext cx="6079467" cy="838200"/>
              </a:xfrm>
            </p:spPr>
            <p:txBody>
              <a:bodyPr/>
              <a:lstStyle/>
              <a:p>
                <a:r>
                  <a:rPr lang="en-US" dirty="0"/>
                  <a:t>DOE Parameter Data Structures: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E5438D39-1C97-F347-9D8C-08752AD1C3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24" y="228600"/>
                <a:ext cx="6079467" cy="838200"/>
              </a:xfrm>
              <a:blipFill>
                <a:blip r:embed="rId3"/>
                <a:stretch>
                  <a:fillRect l="-1461" t="-9091" r="-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502747" y="2135909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7" y="2135909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781274" y="783607"/>
            <a:ext cx="2432163" cy="1146670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3" y="3254555"/>
                  <a:ext cx="407276" cy="5989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9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3" y="3254555"/>
                  <a:ext cx="407276" cy="598961"/>
                </a:xfrm>
                <a:prstGeom prst="rect">
                  <a:avLst/>
                </a:prstGeom>
                <a:blipFill>
                  <a:blip r:embed="rId5"/>
                  <a:stretch>
                    <a:fillRect l="-23077" r="-23077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8"/>
                  <a:ext cx="1088415" cy="717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8"/>
                  <a:ext cx="1088415" cy="717683"/>
                </a:xfrm>
                <a:prstGeom prst="rect">
                  <a:avLst/>
                </a:prstGeom>
                <a:blipFill>
                  <a:blip r:embed="rId6"/>
                  <a:stretch>
                    <a:fillRect l="-6061" r="-6061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5" y="844301"/>
                  <a:ext cx="1713310" cy="717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5" y="844301"/>
                  <a:ext cx="1713310" cy="717683"/>
                </a:xfrm>
                <a:prstGeom prst="rect">
                  <a:avLst/>
                </a:prstGeom>
                <a:blipFill>
                  <a:blip r:embed="rId7"/>
                  <a:stretch>
                    <a:fillRect l="-7843" r="-5882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1" y="2017069"/>
                  <a:ext cx="981066" cy="6574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1" y="2017069"/>
                  <a:ext cx="981066" cy="657430"/>
                </a:xfrm>
                <a:prstGeom prst="rect">
                  <a:avLst/>
                </a:prstGeom>
                <a:blipFill>
                  <a:blip r:embed="rId8"/>
                  <a:stretch>
                    <a:fillRect l="-6667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1718795" cy="7176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1718795" cy="717683"/>
                </a:xfrm>
                <a:prstGeom prst="rect">
                  <a:avLst/>
                </a:prstGeom>
                <a:blipFill>
                  <a:blip r:embed="rId9"/>
                  <a:stretch>
                    <a:fillRect l="-7692" r="-3846" b="-238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25E54A-3BD0-F5C5-68A2-570D24A54DDB}"/>
              </a:ext>
            </a:extLst>
          </p:cNvPr>
          <p:cNvGrpSpPr/>
          <p:nvPr/>
        </p:nvGrpSpPr>
        <p:grpSpPr>
          <a:xfrm>
            <a:off x="6548790" y="412658"/>
            <a:ext cx="2206182" cy="1561298"/>
            <a:chOff x="6156877" y="1066800"/>
            <a:chExt cx="2206182" cy="1561298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18FE54AA-B5A4-C605-185C-C9670D38C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56877" y="1066800"/>
              <a:ext cx="2206182" cy="1561298"/>
            </a:xfrm>
            <a:prstGeom prst="rect">
              <a:avLst/>
            </a:prstGeom>
          </p:spPr>
        </p:pic>
        <p:pic>
          <p:nvPicPr>
            <p:cNvPr id="18" name="Picture 17" descr="A picture containing background pattern&#10;&#10;Description automatically generated">
              <a:extLst>
                <a:ext uri="{FF2B5EF4-FFF2-40B4-BE49-F238E27FC236}">
                  <a16:creationId xmlns:a16="http://schemas.microsoft.com/office/drawing/2014/main" id="{9DD9159C-6A28-5D1D-0B08-88F25696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919327" y="1311595"/>
              <a:ext cx="344997" cy="8509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6FBFA21-2E61-3126-EDB0-F9E81FED14B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86593" y="2928528"/>
              <a:ext cx="4856330" cy="1872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7938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504708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423684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Material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044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9487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6FBFA21-2E61-3126-EDB0-F9E81FED14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59485"/>
                  </p:ext>
                </p:extLst>
              </p:nvPr>
            </p:nvGraphicFramePr>
            <p:xfrm>
              <a:off x="1486593" y="2928528"/>
              <a:ext cx="4856330" cy="1872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7938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504708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423684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8931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58" t="-6452" r="-15328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128571" t="-6452" r="-95798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242857" t="-6452" r="-1786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035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0567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70445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9487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08B3C73-D6A2-5B7F-AFE8-6A58059C7B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86593" y="5409151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Temperature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Catalyst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08B3C73-D6A2-5B7F-AFE8-6A58059C7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2159300"/>
                  </p:ext>
                </p:extLst>
              </p:nvPr>
            </p:nvGraphicFramePr>
            <p:xfrm>
              <a:off x="1486593" y="5409151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90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671" t="-6250" r="-134228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135135" t="-6250" r="-8018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3"/>
                          <a:stretch>
                            <a:fillRect l="-303488" t="-6250" r="-3488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BCDFB2-4462-675E-AFDC-3318CA2FFF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86592" y="5951663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Material</a:t>
                          </a:r>
                          <a:r>
                            <a:rPr lang="en-US" baseline="0" dirty="0"/>
                            <a:t> </a:t>
                          </a:r>
                          <a:r>
                            <a:rPr lang="en-US" dirty="0"/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Catalyst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BCDFB2-4462-675E-AFDC-3318CA2FFF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026680"/>
                  </p:ext>
                </p:extLst>
              </p:nvPr>
            </p:nvGraphicFramePr>
            <p:xfrm>
              <a:off x="1486592" y="5951663"/>
              <a:ext cx="4391415" cy="390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1284">
                      <a:extLst>
                        <a:ext uri="{9D8B030D-6E8A-4147-A177-3AD203B41FA5}">
                          <a16:colId xmlns:a16="http://schemas.microsoft.com/office/drawing/2014/main" val="1291394947"/>
                        </a:ext>
                      </a:extLst>
                    </a:gridCol>
                    <a:gridCol w="1412111">
                      <a:extLst>
                        <a:ext uri="{9D8B030D-6E8A-4147-A177-3AD203B41FA5}">
                          <a16:colId xmlns:a16="http://schemas.microsoft.com/office/drawing/2014/main" val="3619306451"/>
                        </a:ext>
                      </a:extLst>
                    </a:gridCol>
                    <a:gridCol w="1088020">
                      <a:extLst>
                        <a:ext uri="{9D8B030D-6E8A-4147-A177-3AD203B41FA5}">
                          <a16:colId xmlns:a16="http://schemas.microsoft.com/office/drawing/2014/main" val="2787336728"/>
                        </a:ext>
                      </a:extLst>
                    </a:gridCol>
                  </a:tblGrid>
                  <a:tr h="390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671" t="-6250" r="-134228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35135" t="-6250" r="-8018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03488" t="-6250" r="-3488" b="-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85261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063330E-A691-8873-7B5A-41C2E4DAE46F}"/>
              </a:ext>
            </a:extLst>
          </p:cNvPr>
          <p:cNvSpPr txBox="1"/>
          <p:nvPr/>
        </p:nvSpPr>
        <p:spPr>
          <a:xfrm>
            <a:off x="6546511" y="3448281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1833E-D23C-A50F-E9DC-3923BC517669}"/>
              </a:ext>
            </a:extLst>
          </p:cNvPr>
          <p:cNvSpPr txBox="1"/>
          <p:nvPr/>
        </p:nvSpPr>
        <p:spPr>
          <a:xfrm>
            <a:off x="6546511" y="5489731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52CA8-1B48-87D8-C632-8D5AA6863860}"/>
              </a:ext>
            </a:extLst>
          </p:cNvPr>
          <p:cNvSpPr txBox="1"/>
          <p:nvPr/>
        </p:nvSpPr>
        <p:spPr>
          <a:xfrm>
            <a:off x="6546510" y="5974813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0EC0E-D7F8-FC0E-4B61-4C9FC8697252}"/>
                  </a:ext>
                </a:extLst>
              </p:cNvPr>
              <p:cNvSpPr txBox="1"/>
              <p:nvPr/>
            </p:nvSpPr>
            <p:spPr>
              <a:xfrm>
                <a:off x="1422941" y="4805290"/>
                <a:ext cx="46539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index for Temperature, Material.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70EC0E-D7F8-FC0E-4B61-4C9FC8697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941" y="4805290"/>
                <a:ext cx="4653903" cy="369332"/>
              </a:xfrm>
              <a:prstGeom prst="rect">
                <a:avLst/>
              </a:prstGeom>
              <a:blipFill>
                <a:blip r:embed="rId15"/>
                <a:stretch>
                  <a:fillRect t="-6667" r="-2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41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DOE Parameters: A Programmer’s View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A4CC0-761C-FA44-AB7E-0EDA2A3A88B1}"/>
              </a:ext>
            </a:extLst>
          </p:cNvPr>
          <p:cNvSpPr txBox="1"/>
          <p:nvPr/>
        </p:nvSpPr>
        <p:spPr>
          <a:xfrm>
            <a:off x="1452036" y="5524010"/>
            <a:ext cx="598721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/>
              <a:t>What is the data structure for the response?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240555-D1C8-FAD2-87A7-B296095005E5}"/>
              </a:ext>
            </a:extLst>
          </p:cNvPr>
          <p:cNvSpPr txBox="1"/>
          <p:nvPr/>
        </p:nvSpPr>
        <p:spPr>
          <a:xfrm rot="5400000">
            <a:off x="5539747" y="4016940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2B44B-2D6B-CD87-028A-D0CBF7431A68}"/>
              </a:ext>
            </a:extLst>
          </p:cNvPr>
          <p:cNvSpPr txBox="1"/>
          <p:nvPr/>
        </p:nvSpPr>
        <p:spPr>
          <a:xfrm rot="5400000">
            <a:off x="3271308" y="3465507"/>
            <a:ext cx="87395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B775BD-CA96-BAA3-07D8-01521544DD10}"/>
              </a:ext>
            </a:extLst>
          </p:cNvPr>
          <p:cNvSpPr txBox="1"/>
          <p:nvPr/>
        </p:nvSpPr>
        <p:spPr>
          <a:xfrm rot="5400000">
            <a:off x="3526162" y="3948011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50B64-36BA-0D69-30F3-59C10E749068}"/>
              </a:ext>
            </a:extLst>
          </p:cNvPr>
          <p:cNvSpPr txBox="1"/>
          <p:nvPr/>
        </p:nvSpPr>
        <p:spPr>
          <a:xfrm rot="5400000">
            <a:off x="4463446" y="3948011"/>
            <a:ext cx="1838965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C9D0E0-05BA-E4FD-7367-F7E7163DF89C}"/>
              </a:ext>
            </a:extLst>
          </p:cNvPr>
          <p:cNvSpPr txBox="1"/>
          <p:nvPr/>
        </p:nvSpPr>
        <p:spPr>
          <a:xfrm rot="5400000">
            <a:off x="1592460" y="4030066"/>
            <a:ext cx="197682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indexed table</a:t>
            </a:r>
          </a:p>
        </p:txBody>
      </p:sp>
    </p:spTree>
    <p:extLst>
      <p:ext uri="{BB962C8B-B14F-4D97-AF65-F5344CB8AC3E}">
        <p14:creationId xmlns:p14="http://schemas.microsoft.com/office/powerpoint/2010/main" val="6361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Next Step: Calculating 2WD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3723775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6667" r="-2887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219202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868609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327" y="1742969"/>
                  <a:ext cx="583878" cy="368562"/>
                </a:xfrm>
                <a:prstGeom prst="rect">
                  <a:avLst/>
                </a:prstGeom>
                <a:blipFill>
                  <a:blip r:embed="rId8"/>
                  <a:stretch>
                    <a:fillRect l="-20833" r="-100000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4944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E3355-9F63-524B-A71B-DDBA36B2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Design of Experiments (DOE)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8C3783-407C-D74A-94E0-8661787F7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984C2-374B-F940-BC68-E1F9149E6268}"/>
              </a:ext>
            </a:extLst>
          </p:cNvPr>
          <p:cNvSpPr txBox="1"/>
          <p:nvPr/>
        </p:nvSpPr>
        <p:spPr>
          <a:xfrm>
            <a:off x="1061570" y="3540566"/>
            <a:ext cx="7323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Factor</a:t>
            </a:r>
            <a:r>
              <a:rPr lang="en-US" dirty="0"/>
              <a:t>: Something changed in the experiment (e.g., parameter)</a:t>
            </a:r>
          </a:p>
          <a:p>
            <a:r>
              <a:rPr lang="en-US" b="1" dirty="0"/>
              <a:t>Level of factor</a:t>
            </a:r>
            <a:r>
              <a:rPr lang="en-US" dirty="0"/>
              <a:t>: Value/setting of a factor (something that is controlled)</a:t>
            </a:r>
          </a:p>
          <a:p>
            <a:r>
              <a:rPr lang="en-US" b="1" dirty="0"/>
              <a:t>Condition</a:t>
            </a:r>
            <a:r>
              <a:rPr lang="en-US" dirty="0"/>
              <a:t>: The levels assigned to factors for an experiment</a:t>
            </a:r>
          </a:p>
          <a:p>
            <a:r>
              <a:rPr lang="en-US" b="1" dirty="0"/>
              <a:t>Response</a:t>
            </a:r>
            <a:r>
              <a:rPr lang="en-US" dirty="0"/>
              <a:t>:  Measured result of an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028D3C-5C34-9947-ADFC-C65FFA2787A6}"/>
              </a:ext>
            </a:extLst>
          </p:cNvPr>
          <p:cNvSpPr txBox="1"/>
          <p:nvPr/>
        </p:nvSpPr>
        <p:spPr>
          <a:xfrm>
            <a:off x="1556365" y="5493907"/>
            <a:ext cx="5287494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experimental design </a:t>
            </a:r>
            <a:r>
              <a:rPr lang="en-US" dirty="0"/>
              <a:t>specifies the: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collection of conditions considered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 values to 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75F06-F3F3-004A-9B5A-00E296B7110B}"/>
              </a:ext>
            </a:extLst>
          </p:cNvPr>
          <p:cNvSpPr txBox="1"/>
          <p:nvPr/>
        </p:nvSpPr>
        <p:spPr>
          <a:xfrm>
            <a:off x="1556365" y="4794235"/>
            <a:ext cx="567399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experiment </a:t>
            </a:r>
            <a:r>
              <a:rPr lang="en-US" dirty="0"/>
              <a:t>is done under one condition.</a:t>
            </a:r>
          </a:p>
        </p:txBody>
      </p:sp>
      <p:pic>
        <p:nvPicPr>
          <p:cNvPr id="23" name="Picture 22" descr="Table&#10;&#10;Description automatically generated">
            <a:extLst>
              <a:ext uri="{FF2B5EF4-FFF2-40B4-BE49-F238E27FC236}">
                <a16:creationId xmlns:a16="http://schemas.microsoft.com/office/drawing/2014/main" id="{B599B9B6-F5F4-E137-AFC1-1BC36EDD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62" y="1066800"/>
            <a:ext cx="3302000" cy="2336800"/>
          </a:xfrm>
          <a:prstGeom prst="rect">
            <a:avLst/>
          </a:prstGeom>
        </p:spPr>
      </p:pic>
      <p:pic>
        <p:nvPicPr>
          <p:cNvPr id="25" name="Picture 24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2367494-FD15-1527-20FF-171A86BCB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506" y="1437301"/>
            <a:ext cx="420583" cy="8509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F65681A-3CA8-664F-DD5E-C5BEFB6AE9AA}"/>
              </a:ext>
            </a:extLst>
          </p:cNvPr>
          <p:cNvSpPr/>
          <p:nvPr/>
        </p:nvSpPr>
        <p:spPr>
          <a:xfrm>
            <a:off x="2840068" y="1643925"/>
            <a:ext cx="1975000" cy="261075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90F08B-3180-3350-4DF0-22CB6015612F}"/>
              </a:ext>
            </a:extLst>
          </p:cNvPr>
          <p:cNvSpPr txBox="1"/>
          <p:nvPr/>
        </p:nvSpPr>
        <p:spPr>
          <a:xfrm>
            <a:off x="322694" y="153566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(experiment) condition</a:t>
            </a:r>
          </a:p>
        </p:txBody>
      </p:sp>
    </p:spTree>
    <p:extLst>
      <p:ext uri="{BB962C8B-B14F-4D97-AF65-F5344CB8AC3E}">
        <p14:creationId xmlns:p14="http://schemas.microsoft.com/office/powerpoint/2010/main" val="353992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" grpId="0" animBg="1"/>
      <p:bldP spid="26" grpId="0" animBg="1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6552-1DC3-0030-044B-3087EBD8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By Context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FF731EF-1DE2-9124-250B-5137B53D40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Programming</a:t>
                </a:r>
              </a:p>
              <a:p>
                <a:pPr lvl="1"/>
                <a:r>
                  <a:rPr lang="en-US" dirty="0"/>
                  <a:t>Argument (input to a function)</a:t>
                </a:r>
              </a:p>
              <a:p>
                <a:r>
                  <a:rPr lang="en-US" dirty="0"/>
                  <a:t>Biochemical model</a:t>
                </a:r>
              </a:p>
              <a:p>
                <a:pPr lvl="1"/>
                <a:r>
                  <a:rPr lang="en-US" dirty="0"/>
                  <a:t>Species (molecule), reaction, kinetic constant</a:t>
                </a:r>
              </a:p>
              <a:p>
                <a:r>
                  <a:rPr lang="en-US" dirty="0"/>
                  <a:t>Design of experiments (DOE)</a:t>
                </a:r>
              </a:p>
              <a:p>
                <a:pPr lvl="1"/>
                <a:r>
                  <a:rPr lang="en-US" dirty="0"/>
                  <a:t>Factor, level, response, condition/experiment</a:t>
                </a:r>
              </a:p>
              <a:p>
                <a:pPr lvl="1"/>
                <a:r>
                  <a:rPr lang="en-US" dirty="0"/>
                  <a:t>Parameters of DOE: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FF731EF-1DE2-9124-250B-5137B53D4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CA0F8-8F8B-4A93-1FA9-46FF114A05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6F500-03BB-67EA-2526-81B46B410A39}"/>
              </a:ext>
            </a:extLst>
          </p:cNvPr>
          <p:cNvSpPr txBox="1"/>
          <p:nvPr/>
        </p:nvSpPr>
        <p:spPr>
          <a:xfrm>
            <a:off x="6918036" y="37776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9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Decomposing the Responses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is the baseline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1600675"/>
                <a:ext cx="3358420" cy="332463"/>
              </a:xfrm>
              <a:prstGeom prst="rect">
                <a:avLst/>
              </a:prstGeom>
              <a:blipFill>
                <a:blip r:embed="rId3"/>
                <a:stretch>
                  <a:fillRect l="-2642" t="-22222" r="-3774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E5C1B2-5B13-FB43-927F-C1E3B9803E84}"/>
              </a:ext>
            </a:extLst>
          </p:cNvPr>
          <p:cNvSpPr txBox="1"/>
          <p:nvPr/>
        </p:nvSpPr>
        <p:spPr>
          <a:xfrm>
            <a:off x="5646128" y="919615"/>
            <a:ext cx="302198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Why decompose responses?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a way to understand the effect of factors and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Explicit understanding of assumptions of experiment.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85" y="996815"/>
                <a:ext cx="4321824" cy="46089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 err="1"/>
                  <a:t>i</a:t>
                </a:r>
                <a:r>
                  <a:rPr lang="en-US" sz="2000" i="1" dirty="0"/>
                  <a:t>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i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076103"/>
                <a:ext cx="4706801" cy="429926"/>
              </a:xfrm>
              <a:prstGeom prst="rect">
                <a:avLst/>
              </a:prstGeom>
              <a:blipFill>
                <a:blip r:embed="rId5"/>
                <a:stretch>
                  <a:fillRect t="-8571" r="-539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/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factor </a:t>
                </a:r>
                <a:r>
                  <a:rPr lang="en-US" sz="2000" i="1" dirty="0"/>
                  <a:t>j </a:t>
                </a:r>
                <a:r>
                  <a:rPr lang="en-US" sz="2000" dirty="0"/>
                  <a:t>level </a:t>
                </a:r>
                <a:r>
                  <a:rPr lang="en-US" sz="2000" i="1" dirty="0" err="1"/>
                  <a:t>k</a:t>
                </a:r>
                <a:r>
                  <a:rPr lang="en-US" sz="2000" i="1" baseline="-25000" dirty="0" err="1"/>
                  <a:t>j</a:t>
                </a:r>
                <a:r>
                  <a:rPr lang="en-US" sz="2000" dirty="0"/>
                  <a:t> in a 1WD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2201D-A9CA-9643-A1E5-836D24FF4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2648994"/>
                <a:ext cx="4724050" cy="460895"/>
              </a:xfrm>
              <a:prstGeom prst="rect">
                <a:avLst/>
              </a:prstGeom>
              <a:blipFill>
                <a:blip r:embed="rId6"/>
                <a:stretch>
                  <a:fillRect t="-8108" r="-268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Effect of interactions</a:t>
                </a:r>
                <a:endParaRPr lang="en-US" sz="20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57" y="3252854"/>
                <a:ext cx="3641894" cy="460895"/>
              </a:xfrm>
              <a:prstGeom prst="rect">
                <a:avLst/>
              </a:prstGeom>
              <a:blipFill>
                <a:blip r:embed="rId7"/>
                <a:stretch>
                  <a:fillRect l="-1045" t="-8108" r="-1045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8B235835-BE5B-B646-9012-935A5CE53C97}"/>
              </a:ext>
            </a:extLst>
          </p:cNvPr>
          <p:cNvSpPr/>
          <p:nvPr/>
        </p:nvSpPr>
        <p:spPr>
          <a:xfrm>
            <a:off x="1176528" y="4155795"/>
            <a:ext cx="6498566" cy="2436711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/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0AA0665-5C90-EF48-80A8-57B27CD1A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880" y="5814876"/>
                <a:ext cx="393890" cy="553998"/>
              </a:xfrm>
              <a:prstGeom prst="rect">
                <a:avLst/>
              </a:prstGeom>
              <a:blipFill>
                <a:blip r:embed="rId8"/>
                <a:stretch>
                  <a:fillRect l="-21875" r="-18750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/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2C71BDE-B71D-9143-A8DB-A98565984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768" y="4577388"/>
                <a:ext cx="945515" cy="608052"/>
              </a:xfrm>
              <a:prstGeom prst="rect">
                <a:avLst/>
              </a:prstGeom>
              <a:blipFill>
                <a:blip r:embed="rId9"/>
                <a:stretch>
                  <a:fillRect l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/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C0DDEE-3358-DD48-B96A-0363B5A0A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055" y="4303289"/>
                <a:ext cx="1050288" cy="663771"/>
              </a:xfrm>
              <a:prstGeom prst="rect">
                <a:avLst/>
              </a:prstGeom>
              <a:blipFill>
                <a:blip r:embed="rId10"/>
                <a:stretch>
                  <a:fillRect l="-3571" r="-714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/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540FD9-CEBD-4743-BA57-7E956ACC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291" y="4532681"/>
                <a:ext cx="1655005" cy="663771"/>
              </a:xfrm>
              <a:prstGeom prst="rect">
                <a:avLst/>
              </a:prstGeom>
              <a:blipFill>
                <a:blip r:embed="rId11"/>
                <a:stretch>
                  <a:fillRect l="-8397" r="-5344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/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600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AC38D4-A253-3040-BB3A-0793B7320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912" y="3404621"/>
                <a:ext cx="1647887" cy="663771"/>
              </a:xfrm>
              <a:prstGeom prst="rect">
                <a:avLst/>
              </a:prstGeom>
              <a:blipFill>
                <a:blip r:embed="rId12"/>
                <a:stretch>
                  <a:fillRect l="-5385" r="-5385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1A8F5FC5-ED42-0249-976B-8EBAB1F544C6}"/>
              </a:ext>
            </a:extLst>
          </p:cNvPr>
          <p:cNvSpPr/>
          <p:nvPr/>
        </p:nvSpPr>
        <p:spPr>
          <a:xfrm>
            <a:off x="1170432" y="5588355"/>
            <a:ext cx="6498566" cy="1004151"/>
          </a:xfrm>
          <a:prstGeom prst="rect">
            <a:avLst/>
          </a:prstGeom>
          <a:noFill/>
          <a:ln w="76200">
            <a:solidFill>
              <a:srgbClr val="7030A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5DCFC8-FBB3-5949-991B-C033CE290988}"/>
              </a:ext>
            </a:extLst>
          </p:cNvPr>
          <p:cNvSpPr/>
          <p:nvPr/>
        </p:nvSpPr>
        <p:spPr>
          <a:xfrm>
            <a:off x="1176528" y="4143603"/>
            <a:ext cx="3944112" cy="1444752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4E560C3-B17F-5142-9495-42B5692107DC}"/>
              </a:ext>
            </a:extLst>
          </p:cNvPr>
          <p:cNvSpPr/>
          <p:nvPr/>
        </p:nvSpPr>
        <p:spPr>
          <a:xfrm>
            <a:off x="3375523" y="4237242"/>
            <a:ext cx="4299341" cy="1328518"/>
          </a:xfrm>
          <a:prstGeom prst="rect">
            <a:avLst/>
          </a:prstGeom>
          <a:noFill/>
          <a:ln w="76200">
            <a:solidFill>
              <a:srgbClr val="002060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30" grpId="0"/>
      <p:bldP spid="13" grpId="0"/>
      <p:bldP spid="14" grpId="0"/>
      <p:bldP spid="27" grpId="0" animBg="1"/>
      <p:bldP spid="33" grpId="0"/>
      <p:bldP spid="34" grpId="0"/>
      <p:bldP spid="35" grpId="0"/>
      <p:bldP spid="36" grpId="0"/>
      <p:bldP spid="37" grpId="0"/>
      <p:bldP spid="38" grpId="0" animBg="1"/>
      <p:bldP spid="39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438D39-1C97-F347-9D8C-08752AD1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228600"/>
            <a:ext cx="8721646" cy="838200"/>
          </a:xfrm>
        </p:spPr>
        <p:txBody>
          <a:bodyPr/>
          <a:lstStyle/>
          <a:p>
            <a:r>
              <a:rPr lang="en-US" dirty="0"/>
              <a:t>Calculating 2WD Parameters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82FFC7-AE15-9046-9EF8-0DCC90104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1F96DF4-0A1C-4FFD-A010-55DAD04D9A67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/>
              <p:nvPr/>
            </p:nvSpPr>
            <p:spPr>
              <a:xfrm>
                <a:off x="755949" y="4148646"/>
                <a:ext cx="482356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simulation at baseline values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A4CC0-761C-FA44-AB7E-0EDA2A3A8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49" y="4148646"/>
                <a:ext cx="4823565" cy="369332"/>
              </a:xfrm>
              <a:prstGeom prst="rect">
                <a:avLst/>
              </a:prstGeom>
              <a:blipFill>
                <a:blip r:embed="rId3"/>
                <a:stretch>
                  <a:fillRect l="-2100" t="-23333" r="-2887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/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A6B14B-AA12-9C4D-B245-59E0416C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55" y="2691494"/>
                <a:ext cx="5239511" cy="534826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/>
              <p:nvPr/>
            </p:nvSpPr>
            <p:spPr>
              <a:xfrm>
                <a:off x="597453" y="4644073"/>
                <a:ext cx="2278957" cy="497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0517804-1157-B946-AD60-88C7705D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4644073"/>
                <a:ext cx="2278957" cy="497700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/>
              <p:nvPr/>
            </p:nvSpPr>
            <p:spPr>
              <a:xfrm>
                <a:off x="597453" y="5293480"/>
                <a:ext cx="4986045" cy="534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DBBA9-CDEB-2A4F-A448-3AF361064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53" y="5293480"/>
                <a:ext cx="4986045" cy="534826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5715D1C2-B99D-BC4A-8D49-233E833D1253}"/>
              </a:ext>
            </a:extLst>
          </p:cNvPr>
          <p:cNvGrpSpPr/>
          <p:nvPr/>
        </p:nvGrpSpPr>
        <p:grpSpPr>
          <a:xfrm>
            <a:off x="2903764" y="821026"/>
            <a:ext cx="3298166" cy="1605978"/>
            <a:chOff x="1060704" y="844301"/>
            <a:chExt cx="6504662" cy="318788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D1891D1-1A26-1C42-A867-1FC5D91BD9C8}"/>
                </a:ext>
              </a:extLst>
            </p:cNvPr>
            <p:cNvSpPr/>
            <p:nvPr/>
          </p:nvSpPr>
          <p:spPr>
            <a:xfrm>
              <a:off x="1066800" y="1595475"/>
              <a:ext cx="6498566" cy="2436711"/>
            </a:xfrm>
            <a:prstGeom prst="rect">
              <a:avLst/>
            </a:prstGeom>
            <a:noFill/>
            <a:ln w="76200">
              <a:solidFill>
                <a:schemeClr val="accent6">
                  <a:lumMod val="50000"/>
                </a:schemeClr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/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11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EF88E4C-BA2A-7446-8513-4A45A84AC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152" y="3254556"/>
                  <a:ext cx="21845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77778" r="-111111" b="-1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/>
                <p:nvPr/>
              </p:nvSpPr>
              <p:spPr>
                <a:xfrm>
                  <a:off x="5968224" y="2036314"/>
                  <a:ext cx="583877" cy="368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28CC0F5-44FC-B342-95DF-10138080E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224" y="2036314"/>
                  <a:ext cx="583877" cy="368561"/>
                </a:xfrm>
                <a:prstGeom prst="rect">
                  <a:avLst/>
                </a:prstGeom>
                <a:blipFill>
                  <a:blip r:embed="rId8"/>
                  <a:stretch>
                    <a:fillRect l="-16667" r="-100000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/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EE89F6-94F8-454F-B0A6-3ACCF9540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184" y="844301"/>
                  <a:ext cx="917687" cy="368562"/>
                </a:xfrm>
                <a:prstGeom prst="rect">
                  <a:avLst/>
                </a:prstGeom>
                <a:blipFill>
                  <a:blip r:embed="rId9"/>
                  <a:stretch>
                    <a:fillRect l="-15789" r="-94737" b="-1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33C2E0C-7364-B842-906E-07FC6C82EA56}"/>
                </a:ext>
              </a:extLst>
            </p:cNvPr>
            <p:cNvSpPr/>
            <p:nvPr/>
          </p:nvSpPr>
          <p:spPr>
            <a:xfrm>
              <a:off x="1060704" y="3028035"/>
              <a:ext cx="6498566" cy="1004151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9E1194D-5E02-004E-A22C-4A1BB56C7F4F}"/>
                </a:ext>
              </a:extLst>
            </p:cNvPr>
            <p:cNvSpPr/>
            <p:nvPr/>
          </p:nvSpPr>
          <p:spPr>
            <a:xfrm>
              <a:off x="1066800" y="1583283"/>
              <a:ext cx="3944112" cy="144475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2AA0C59-F9E3-064D-9EFB-57C4BF2CA81F}"/>
                </a:ext>
              </a:extLst>
            </p:cNvPr>
            <p:cNvSpPr/>
            <p:nvPr/>
          </p:nvSpPr>
          <p:spPr>
            <a:xfrm>
              <a:off x="3265795" y="1589379"/>
              <a:ext cx="4299341" cy="1438656"/>
            </a:xfrm>
            <a:prstGeom prst="rect">
              <a:avLst/>
            </a:prstGeom>
            <a:noFill/>
            <a:ln w="76200">
              <a:solidFill>
                <a:srgbClr val="002060"/>
              </a:solidFill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/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23D181-54DD-684B-B0DD-DCDFA75D29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040" y="2017068"/>
                  <a:ext cx="524952" cy="337593"/>
                </a:xfrm>
                <a:prstGeom prst="rect">
                  <a:avLst/>
                </a:prstGeom>
                <a:blipFill>
                  <a:blip r:embed="rId10"/>
                  <a:stretch>
                    <a:fillRect l="-18182" r="-81818" b="-1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/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283A781-59D0-B646-87D2-E801CD205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63" y="1972361"/>
                  <a:ext cx="920380" cy="368562"/>
                </a:xfrm>
                <a:prstGeom prst="rect">
                  <a:avLst/>
                </a:prstGeom>
                <a:blipFill>
                  <a:blip r:embed="rId11"/>
                  <a:stretch>
                    <a:fillRect l="-23684" r="-94737" b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E1F66A63-04E2-8275-A49D-1C5D0A2FB5C3}"/>
              </a:ext>
            </a:extLst>
          </p:cNvPr>
          <p:cNvSpPr/>
          <p:nvPr/>
        </p:nvSpPr>
        <p:spPr>
          <a:xfrm>
            <a:off x="1150569" y="2127295"/>
            <a:ext cx="1372368" cy="369332"/>
          </a:xfrm>
          <a:prstGeom prst="wedgeRectCallout">
            <a:avLst>
              <a:gd name="adj1" fmla="val 28993"/>
              <a:gd name="adj2" fmla="val 14924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Measured</a:t>
            </a: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1199BA52-25C7-6A7A-FC1F-FA05201323BC}"/>
              </a:ext>
            </a:extLst>
          </p:cNvPr>
          <p:cNvSpPr/>
          <p:nvPr/>
        </p:nvSpPr>
        <p:spPr>
          <a:xfrm>
            <a:off x="6337830" y="3572208"/>
            <a:ext cx="1372368" cy="369332"/>
          </a:xfrm>
          <a:prstGeom prst="wedgeRectCallout">
            <a:avLst>
              <a:gd name="adj1" fmla="val -135225"/>
              <a:gd name="adj2" fmla="val 5671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203CD-7609-8D3A-BCE3-7F42EA282905}"/>
              </a:ext>
            </a:extLst>
          </p:cNvPr>
          <p:cNvSpPr txBox="1"/>
          <p:nvPr/>
        </p:nvSpPr>
        <p:spPr>
          <a:xfrm rot="16200000">
            <a:off x="4464011" y="2229947"/>
            <a:ext cx="57753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260677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" grpId="0"/>
      <p:bldP spid="14" grpId="0"/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D114-73F7-6A3A-7E29-03AD150C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DOE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79D72-B397-A46B-C6CE-648346DE6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1BD18-F9C3-B525-4925-A9C4E790C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43" y="1810811"/>
            <a:ext cx="4507345" cy="1618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D26434-7C40-009B-50EE-EBA13DE6EE36}"/>
              </a:ext>
            </a:extLst>
          </p:cNvPr>
          <p:cNvSpPr txBox="1"/>
          <p:nvPr/>
        </p:nvSpPr>
        <p:spPr>
          <a:xfrm>
            <a:off x="406403" y="1254139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Response1WDDataFrame (</a:t>
            </a:r>
            <a:r>
              <a:rPr lang="en-US" b="1" i="1" dirty="0"/>
              <a:t>y</a:t>
            </a:r>
            <a:r>
              <a:rPr lang="en-US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4399A-1FC6-84BE-9BB4-21A7BA88FE0A}"/>
              </a:ext>
            </a:extLst>
          </p:cNvPr>
          <p:cNvSpPr txBox="1"/>
          <p:nvPr/>
        </p:nvSpPr>
        <p:spPr>
          <a:xfrm>
            <a:off x="406403" y="3860800"/>
            <a:ext cx="30315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Columns: Chemical species</a:t>
            </a:r>
          </a:p>
          <a:p>
            <a:r>
              <a:rPr lang="en-US" dirty="0"/>
              <a:t>Rows: Time</a:t>
            </a:r>
          </a:p>
          <a:p>
            <a:r>
              <a:rPr lang="en-US" dirty="0"/>
              <a:t>Values: float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09AEA5-4E6E-DEAB-C817-023A13A0D91E}"/>
              </a:ext>
            </a:extLst>
          </p:cNvPr>
          <p:cNvGrpSpPr/>
          <p:nvPr/>
        </p:nvGrpSpPr>
        <p:grpSpPr>
          <a:xfrm>
            <a:off x="5093512" y="1087762"/>
            <a:ext cx="3839512" cy="3696368"/>
            <a:chOff x="5213584" y="1087762"/>
            <a:chExt cx="3839512" cy="3696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72EC6DD-F2CD-569F-B78F-0B6AF92BD14B}"/>
                    </a:ext>
                  </a:extLst>
                </p:cNvPr>
                <p:cNvSpPr txBox="1"/>
                <p:nvPr/>
              </p:nvSpPr>
              <p:spPr>
                <a:xfrm>
                  <a:off x="5213584" y="1087762"/>
                  <a:ext cx="3735831" cy="394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Parameter1WDDataFrame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72EC6DD-F2CD-569F-B78F-0B6AF92BD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3584" y="1087762"/>
                  <a:ext cx="3735831" cy="394210"/>
                </a:xfrm>
                <a:prstGeom prst="rect">
                  <a:avLst/>
                </a:prstGeom>
                <a:blipFill>
                  <a:blip r:embed="rId4"/>
                  <a:stretch>
                    <a:fillRect l="-1695" t="-9375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645E783-570F-A70A-4407-4B075EA2D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78563" y="1623471"/>
              <a:ext cx="3517195" cy="207095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49F56F-9254-99ED-0A07-6F7546F6699B}"/>
                </a:ext>
              </a:extLst>
            </p:cNvPr>
            <p:cNvSpPr txBox="1"/>
            <p:nvPr/>
          </p:nvSpPr>
          <p:spPr>
            <a:xfrm>
              <a:off x="5521360" y="3860800"/>
              <a:ext cx="35317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Columns: Percent change (level)</a:t>
              </a:r>
            </a:p>
            <a:p>
              <a:r>
                <a:rPr lang="en-US" dirty="0"/>
                <a:t>Rows: Factor</a:t>
              </a:r>
            </a:p>
            <a:p>
              <a:r>
                <a:rPr lang="en-US" dirty="0"/>
                <a:t>Values: float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4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6552-1DC3-0030-044B-3087EBD8F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Functions For Calculating DOE Parameters in a 1WD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FCA0F8-8F8B-4A93-1FA9-46FF114A05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CAEA3-7A46-E7E4-D431-548342EA7EDD}"/>
              </a:ext>
            </a:extLst>
          </p:cNvPr>
          <p:cNvSpPr txBox="1"/>
          <p:nvPr/>
        </p:nvSpPr>
        <p:spPr>
          <a:xfrm>
            <a:off x="266700" y="2298700"/>
            <a:ext cx="5245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runSimulations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(factor,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=[10, 20],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model)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1BEA6-99A6-B6E1-5B7D-CA18F3C45E8F}"/>
              </a:ext>
            </a:extLst>
          </p:cNvPr>
          <p:cNvSpPr txBox="1"/>
          <p:nvPr/>
        </p:nvSpPr>
        <p:spPr>
          <a:xfrm>
            <a:off x="203199" y="3699877"/>
            <a:ext cx="41344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calculatePeakFrequency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(molecule,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Response1WDDataFrame)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FE2BB6-D41A-674B-8EE8-33F2D637A79B}"/>
              </a:ext>
            </a:extLst>
          </p:cNvPr>
          <p:cNvSpPr txBox="1"/>
          <p:nvPr/>
        </p:nvSpPr>
        <p:spPr>
          <a:xfrm>
            <a:off x="5613283" y="3699877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peak_freq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amplitude)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7E74C-2697-FBFE-90FB-8C50D7A94BF4}"/>
              </a:ext>
            </a:extLst>
          </p:cNvPr>
          <p:cNvSpPr txBox="1"/>
          <p:nvPr/>
        </p:nvSpPr>
        <p:spPr>
          <a:xfrm>
            <a:off x="5658890" y="2298700"/>
            <a:ext cx="32704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10: Response1WDDataFrame,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20: Response1WDDataFrame)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2E8F32-0787-0DC3-E614-90E814A4048A}"/>
              </a:ext>
            </a:extLst>
          </p:cNvPr>
          <p:cNvSpPr txBox="1"/>
          <p:nvPr/>
        </p:nvSpPr>
        <p:spPr>
          <a:xfrm>
            <a:off x="203199" y="4588877"/>
            <a:ext cx="3270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calculate1WDParameters(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Response1WDDataFrame)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6E2A7E-D4AF-79F7-7B01-E6FC0DC95D28}"/>
              </a:ext>
            </a:extLst>
          </p:cNvPr>
          <p:cNvSpPr txBox="1"/>
          <p:nvPr/>
        </p:nvSpPr>
        <p:spPr>
          <a:xfrm>
            <a:off x="5454773" y="4588877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(mu, Parameter1WDDataFrame)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ABB52E-E43D-8F76-63CC-A5D3C9B9B47F}"/>
              </a:ext>
            </a:extLst>
          </p:cNvPr>
          <p:cNvSpPr txBox="1"/>
          <p:nvPr/>
        </p:nvSpPr>
        <p:spPr>
          <a:xfrm>
            <a:off x="266700" y="5477877"/>
            <a:ext cx="4751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runStudy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(factors,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percents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molecule)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373F7-7C48-8812-458F-BCFA762AD075}"/>
              </a:ext>
            </a:extLst>
          </p:cNvPr>
          <p:cNvSpPr txBox="1"/>
          <p:nvPr/>
        </p:nvSpPr>
        <p:spPr>
          <a:xfrm>
            <a:off x="5242989" y="5435431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(mu, Parameter1WDDataFrame)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96C32-73CD-704E-7D0C-4E6540B9F417}"/>
              </a:ext>
            </a:extLst>
          </p:cNvPr>
          <p:cNvSpPr txBox="1"/>
          <p:nvPr/>
        </p:nvSpPr>
        <p:spPr>
          <a:xfrm>
            <a:off x="341747" y="1745673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with arguments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4273DF-036D-E518-C818-325AE1A6F3F0}"/>
              </a:ext>
            </a:extLst>
          </p:cNvPr>
          <p:cNvSpPr txBox="1"/>
          <p:nvPr/>
        </p:nvSpPr>
        <p:spPr>
          <a:xfrm>
            <a:off x="5613283" y="1675368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returns</a:t>
            </a:r>
          </a:p>
        </p:txBody>
      </p:sp>
    </p:spTree>
    <p:extLst>
      <p:ext uri="{BB962C8B-B14F-4D97-AF65-F5344CB8AC3E}">
        <p14:creationId xmlns:p14="http://schemas.microsoft.com/office/powerpoint/2010/main" val="367980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DD93-D0F4-948F-6AF4-AE83E50A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2WD Response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FAF0B3-F6EE-EC1F-EC8D-849933AB2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0DBDED-4E55-5D8E-4441-FEB4AC9C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43" y="1810811"/>
            <a:ext cx="4507345" cy="16181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95D953-0BAE-228A-78B8-7918024F436A}"/>
              </a:ext>
            </a:extLst>
          </p:cNvPr>
          <p:cNvSpPr txBox="1"/>
          <p:nvPr/>
        </p:nvSpPr>
        <p:spPr>
          <a:xfrm>
            <a:off x="406403" y="986287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Response1WDDataFrame (</a:t>
            </a:r>
            <a:r>
              <a:rPr lang="en-US" b="1" i="1" dirty="0"/>
              <a:t>y</a:t>
            </a:r>
            <a:r>
              <a:rPr lang="en-US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A8CE92-D2BA-B43F-1F12-210BEC30CFE3}"/>
                  </a:ext>
                </a:extLst>
              </p:cNvPr>
              <p:cNvSpPr txBox="1"/>
              <p:nvPr/>
            </p:nvSpPr>
            <p:spPr>
              <a:xfrm>
                <a:off x="392221" y="3986653"/>
                <a:ext cx="3679725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Parameter1WDDataFrame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A8CE92-D2BA-B43F-1F12-210BEC30C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21" y="3986653"/>
                <a:ext cx="3679725" cy="394210"/>
              </a:xfrm>
              <a:prstGeom prst="rect">
                <a:avLst/>
              </a:prstGeom>
              <a:blipFill>
                <a:blip r:embed="rId4"/>
                <a:stretch>
                  <a:fillRect l="-1375" t="-9091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FEE6FDD-9F41-2F8E-151E-08217CB0D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522362"/>
            <a:ext cx="3517195" cy="207095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198A879-ACCA-D136-4221-61F0066BB9B1}"/>
              </a:ext>
            </a:extLst>
          </p:cNvPr>
          <p:cNvGrpSpPr/>
          <p:nvPr/>
        </p:nvGrpSpPr>
        <p:grpSpPr>
          <a:xfrm>
            <a:off x="4912667" y="984279"/>
            <a:ext cx="3926966" cy="5240631"/>
            <a:chOff x="4912667" y="984279"/>
            <a:chExt cx="3926966" cy="524063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4E73700-2A89-8B56-5FD2-40B6BC0F7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83194" y="1656960"/>
              <a:ext cx="2455712" cy="31445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00E986-42E8-58CF-B7AD-39D91372E319}"/>
                </a:ext>
              </a:extLst>
            </p:cNvPr>
            <p:cNvSpPr txBox="1"/>
            <p:nvPr/>
          </p:nvSpPr>
          <p:spPr>
            <a:xfrm>
              <a:off x="4912667" y="1505199"/>
              <a:ext cx="17410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0" i="0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(J0_inputFlux, J1_k1)</a:t>
              </a:r>
              <a:endParaRPr lang="en-US" sz="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7B4D6E-0FB0-5741-0C11-87427559C3FC}"/>
                </a:ext>
              </a:extLst>
            </p:cNvPr>
            <p:cNvSpPr txBox="1"/>
            <p:nvPr/>
          </p:nvSpPr>
          <p:spPr>
            <a:xfrm>
              <a:off x="5500257" y="984279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Response2WDDataFrame (</a:t>
              </a:r>
              <a:r>
                <a:rPr lang="en-US" b="1" i="1" dirty="0"/>
                <a:t>y</a:t>
              </a:r>
              <a:r>
                <a:rPr lang="en-US" b="1" dirty="0"/>
                <a:t>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30F255-CEE0-D758-BD8B-BE41D63FEF01}"/>
                </a:ext>
              </a:extLst>
            </p:cNvPr>
            <p:cNvSpPr txBox="1"/>
            <p:nvPr/>
          </p:nvSpPr>
          <p:spPr>
            <a:xfrm>
              <a:off x="5144660" y="5024581"/>
              <a:ext cx="368890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Columns: Chemical species</a:t>
              </a:r>
            </a:p>
            <a:p>
              <a:r>
                <a:rPr lang="en-US" dirty="0"/>
                <a:t>Index name: factor1, factor2</a:t>
              </a:r>
            </a:p>
            <a:p>
              <a:r>
                <a:rPr lang="en-US" dirty="0"/>
                <a:t>Row name: %factor1, %factor2</a:t>
              </a:r>
            </a:p>
            <a:p>
              <a:r>
                <a:rPr lang="en-US" dirty="0"/>
                <a:t>Values: peak amplitude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82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110BCA0-22F6-E9FC-DC00-F2732BDA70D3}"/>
              </a:ext>
            </a:extLst>
          </p:cNvPr>
          <p:cNvGrpSpPr/>
          <p:nvPr/>
        </p:nvGrpSpPr>
        <p:grpSpPr>
          <a:xfrm>
            <a:off x="4498109" y="1242565"/>
            <a:ext cx="4188691" cy="3712108"/>
            <a:chOff x="4498109" y="1242565"/>
            <a:chExt cx="4188691" cy="37121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68C092-F5F1-AFCD-7FC9-B9BF427FB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8109" y="1930397"/>
              <a:ext cx="4188691" cy="174437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23A358-F027-E847-89D4-D55D8E884922}"/>
                </a:ext>
              </a:extLst>
            </p:cNvPr>
            <p:cNvSpPr txBox="1"/>
            <p:nvPr/>
          </p:nvSpPr>
          <p:spPr>
            <a:xfrm>
              <a:off x="4737824" y="1242565"/>
              <a:ext cx="3416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Interaction2WDDataFrame (</a:t>
              </a:r>
              <a:r>
                <a:rPr lang="en-US" b="1" i="1" dirty="0"/>
                <a:t>y</a:t>
              </a:r>
              <a:r>
                <a:rPr lang="en-US" b="1" dirty="0"/>
                <a:t>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A36D85-EE55-95D4-0874-FFEDE7CCEE08}"/>
                </a:ext>
              </a:extLst>
            </p:cNvPr>
            <p:cNvSpPr txBox="1"/>
            <p:nvPr/>
          </p:nvSpPr>
          <p:spPr>
            <a:xfrm>
              <a:off x="4664369" y="4031343"/>
              <a:ext cx="36889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Columns: %factor1</a:t>
              </a:r>
            </a:p>
            <a:p>
              <a:r>
                <a:rPr lang="en-US" dirty="0"/>
                <a:t>Row: %factor2</a:t>
              </a:r>
            </a:p>
            <a:p>
              <a:r>
                <a:rPr lang="en-US" dirty="0"/>
                <a:t>Values: peak amplitude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F0FD7C-FC90-DAED-9E3D-8099A83F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InteractionDataFrame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630DE4-4241-1AD7-DE7C-6F90F87FF2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ECBED3A-7223-96FD-0DE9-939118EBBB70}"/>
              </a:ext>
            </a:extLst>
          </p:cNvPr>
          <p:cNvGrpSpPr/>
          <p:nvPr/>
        </p:nvGrpSpPr>
        <p:grpSpPr>
          <a:xfrm>
            <a:off x="294485" y="1261368"/>
            <a:ext cx="3926966" cy="3817190"/>
            <a:chOff x="4912667" y="984279"/>
            <a:chExt cx="3926966" cy="381719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BB9278-ABD5-9239-9BCF-B292052B9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194" y="1656960"/>
              <a:ext cx="2455712" cy="314450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8C0801-B51F-33B7-EBF3-858352F740C7}"/>
                </a:ext>
              </a:extLst>
            </p:cNvPr>
            <p:cNvSpPr txBox="1"/>
            <p:nvPr/>
          </p:nvSpPr>
          <p:spPr>
            <a:xfrm>
              <a:off x="4912667" y="1505199"/>
              <a:ext cx="17410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800" b="0" i="0" dirty="0">
                  <a:solidFill>
                    <a:srgbClr val="212121"/>
                  </a:solidFill>
                  <a:effectLst/>
                  <a:latin typeface="Courier New" panose="02070309020205020404" pitchFamily="49" charset="0"/>
                </a:rPr>
                <a:t>(J0_inputFlux, J1_k1)</a:t>
              </a:r>
              <a:endParaRPr 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E78B05-B331-1C8C-1FF2-22DA01A54737}"/>
                </a:ext>
              </a:extLst>
            </p:cNvPr>
            <p:cNvSpPr txBox="1"/>
            <p:nvPr/>
          </p:nvSpPr>
          <p:spPr>
            <a:xfrm>
              <a:off x="5500257" y="984279"/>
              <a:ext cx="3339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Response2WDDataFrame (</a:t>
              </a:r>
              <a:r>
                <a:rPr lang="en-US" b="1" i="1" dirty="0"/>
                <a:t>y</a:t>
              </a:r>
              <a:r>
                <a:rPr lang="en-US" b="1" dirty="0"/>
                <a:t>)</a:t>
              </a:r>
            </a:p>
          </p:txBody>
        </p:sp>
      </p:grp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387FCDB-CBCF-DBB2-7C97-5AC46E8690BE}"/>
              </a:ext>
            </a:extLst>
          </p:cNvPr>
          <p:cNvCxnSpPr/>
          <p:nvPr/>
        </p:nvCxnSpPr>
        <p:spPr>
          <a:xfrm rot="10800000">
            <a:off x="2105891" y="2290619"/>
            <a:ext cx="3214254" cy="83127"/>
          </a:xfrm>
          <a:prstGeom prst="bentConnector3">
            <a:avLst/>
          </a:prstGeom>
          <a:ln>
            <a:solidFill>
              <a:srgbClr val="C00000"/>
            </a:solidFill>
            <a:headEnd type="triangle"/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79BF6A0-AD95-F1EC-7A13-3E61D1286A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05891" y="2604654"/>
            <a:ext cx="3140364" cy="1079931"/>
          </a:xfrm>
          <a:prstGeom prst="bentConnector3">
            <a:avLst/>
          </a:prstGeom>
          <a:ln>
            <a:solidFill>
              <a:srgbClr val="C00000"/>
            </a:solidFill>
            <a:headEnd type="triangle"/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CE6024D-0536-4E59-0C3A-807953E512C2}"/>
              </a:ext>
            </a:extLst>
          </p:cNvPr>
          <p:cNvSpPr txBox="1"/>
          <p:nvPr/>
        </p:nvSpPr>
        <p:spPr>
          <a:xfrm>
            <a:off x="1165012" y="5230319"/>
            <a:ext cx="3688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 Chemical species</a:t>
            </a:r>
          </a:p>
          <a:p>
            <a:r>
              <a:rPr lang="en-US" dirty="0"/>
              <a:t>Index name: factor1, factor2</a:t>
            </a:r>
          </a:p>
          <a:p>
            <a:r>
              <a:rPr lang="en-US" dirty="0"/>
              <a:t>Row name: %factor1, %factor2</a:t>
            </a:r>
          </a:p>
          <a:p>
            <a:r>
              <a:rPr lang="en-US" dirty="0"/>
              <a:t>Values: peak amplitude</a:t>
            </a:r>
          </a:p>
        </p:txBody>
      </p:sp>
    </p:spTree>
    <p:extLst>
      <p:ext uri="{BB962C8B-B14F-4D97-AF65-F5344CB8AC3E}">
        <p14:creationId xmlns:p14="http://schemas.microsoft.com/office/powerpoint/2010/main" val="275664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179708</TotalTime>
  <Words>1041</Words>
  <Application>Microsoft Macintosh PowerPoint</Application>
  <PresentationFormat>On-screen Show (4:3)</PresentationFormat>
  <Paragraphs>260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ＭＳ Ｐゴシック</vt:lpstr>
      <vt:lpstr>Arial</vt:lpstr>
      <vt:lpstr>Calibri</vt:lpstr>
      <vt:lpstr>Cambria Math</vt:lpstr>
      <vt:lpstr>Courier New</vt:lpstr>
      <vt:lpstr>Office Theme</vt:lpstr>
      <vt:lpstr>BIOE 437 / BIOE 537  Computational Systems Biology   Design of Experiments: Programming   </vt:lpstr>
      <vt:lpstr>Key Concepts in Design of Experiments (DOE)</vt:lpstr>
      <vt:lpstr>Terminology By Context</vt:lpstr>
      <vt:lpstr>Decomposing the Responses</vt:lpstr>
      <vt:lpstr>Calculating 2WD Parameters</vt:lpstr>
      <vt:lpstr>Key DOE Data Structures</vt:lpstr>
      <vt:lpstr>Summary of Functions For Calculating DOE Parameters in a 1WD</vt:lpstr>
      <vt:lpstr>2WD Response Data</vt:lpstr>
      <vt:lpstr>InteractionDataFrame</vt:lpstr>
      <vt:lpstr>Summary of Functions For Calculating DOE Parameters in a 2WD</vt:lpstr>
      <vt:lpstr>BACKUP</vt:lpstr>
      <vt:lpstr>Calculating 2WD Parameters</vt:lpstr>
      <vt:lpstr>Calculating responses:  y_(i,k_i,j,k_j )  </vt:lpstr>
      <vt:lpstr>DOE Parameter Data Structures: μ,α</vt:lpstr>
      <vt:lpstr>DOE Parameter Data Structures: β</vt:lpstr>
      <vt:lpstr>Calculating DOE Parameters: A Programmer’s View </vt:lpstr>
      <vt:lpstr>Next Step: Calculating 2WD Parameters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2880</cp:revision>
  <dcterms:created xsi:type="dcterms:W3CDTF">2008-11-04T22:35:39Z</dcterms:created>
  <dcterms:modified xsi:type="dcterms:W3CDTF">2024-11-05T23:45:55Z</dcterms:modified>
</cp:coreProperties>
</file>