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1" r:id="rId4"/>
    <p:sldId id="259" r:id="rId5"/>
    <p:sldId id="263" r:id="rId6"/>
    <p:sldId id="26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l+aSCetQPFS4P1Z6jGd+riU4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FE262-C695-4DD4-B80E-62B22C3FB715}">
  <a:tblStyle styleId="{12AFE262-C695-4DD4-B80E-62B22C3FB7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2"/>
    <p:restoredTop sz="94694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97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 u="none" strike="noStrike" cap="none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1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1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1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1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5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 dirty="0"/>
              <a:t>Validating Model Accuracy With Cross Validation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November, 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3527-8FF5-F530-E90D-7528EA33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205AF-FB17-A378-F2E4-F3D27CF13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6EC1D0-EBA4-1617-489E-5B4C2DBA15DC}"/>
              </a:ext>
            </a:extLst>
          </p:cNvPr>
          <p:cNvSpPr/>
          <p:nvPr/>
        </p:nvSpPr>
        <p:spPr>
          <a:xfrm>
            <a:off x="2743199" y="1069428"/>
            <a:ext cx="344739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Develop Mechanistic Model</a:t>
            </a:r>
          </a:p>
          <a:p>
            <a:pPr algn="ctr"/>
            <a:r>
              <a:rPr lang="en-US" sz="2000" dirty="0"/>
              <a:t>(Tellurium, Antimony)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5FFA06-DCDC-3A83-377A-8FEBAEC2C0DF}"/>
              </a:ext>
            </a:extLst>
          </p:cNvPr>
          <p:cNvSpPr/>
          <p:nvPr/>
        </p:nvSpPr>
        <p:spPr>
          <a:xfrm>
            <a:off x="2575033" y="2532994"/>
            <a:ext cx="378372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 Parameter Values</a:t>
            </a:r>
          </a:p>
          <a:p>
            <a:pPr algn="ctr"/>
            <a:r>
              <a:rPr lang="en-US" sz="2000" dirty="0"/>
              <a:t>(Parameter estimation)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848C75-D94B-0468-660E-2382EE52E599}"/>
              </a:ext>
            </a:extLst>
          </p:cNvPr>
          <p:cNvSpPr/>
          <p:nvPr/>
        </p:nvSpPr>
        <p:spPr>
          <a:xfrm>
            <a:off x="3179379" y="5460125"/>
            <a:ext cx="257503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Studies</a:t>
            </a:r>
          </a:p>
          <a:p>
            <a:pPr algn="ctr"/>
            <a:r>
              <a:rPr lang="en-US" sz="2000" dirty="0"/>
              <a:t>(DOE)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9C9E55-5E42-C192-A841-8C7969D87756}"/>
              </a:ext>
            </a:extLst>
          </p:cNvPr>
          <p:cNvSpPr/>
          <p:nvPr/>
        </p:nvSpPr>
        <p:spPr>
          <a:xfrm>
            <a:off x="2921874" y="3996560"/>
            <a:ext cx="30900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Evaluate Model Quality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6B73A5B-E4E4-5AAE-9DFF-6CB385FD155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92314" y="2258411"/>
            <a:ext cx="54916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910FF43-5706-ACDF-9B71-E225693D1EF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192313" y="3721977"/>
            <a:ext cx="549166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438D666-77E0-39AA-891A-DDC42D8A57F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4192314" y="5185541"/>
            <a:ext cx="54916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97701EF-3841-B7F7-2055-A19629FB3A07}"/>
              </a:ext>
            </a:extLst>
          </p:cNvPr>
          <p:cNvSpPr/>
          <p:nvPr/>
        </p:nvSpPr>
        <p:spPr>
          <a:xfrm>
            <a:off x="2585543" y="3699644"/>
            <a:ext cx="3836277" cy="1513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99F7-6695-3721-2905-F1F9A90B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78"/>
            <a:ext cx="8229600" cy="751268"/>
          </a:xfrm>
        </p:spPr>
        <p:txBody>
          <a:bodyPr/>
          <a:lstStyle/>
          <a:p>
            <a:r>
              <a:rPr lang="en-US" dirty="0"/>
              <a:t>Parameter Estimation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E8B18-F4B4-F6C3-8C75-CC17E02AD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57BB3B-57C0-7E97-F1D0-57A9F3F7B7EC}"/>
              </a:ext>
            </a:extLst>
          </p:cNvPr>
          <p:cNvSpPr/>
          <p:nvPr/>
        </p:nvSpPr>
        <p:spPr>
          <a:xfrm>
            <a:off x="1124793" y="2071560"/>
            <a:ext cx="1375646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Construct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851C5C-EF01-4B8F-20ED-0FED98F3C745}"/>
              </a:ext>
            </a:extLst>
          </p:cNvPr>
          <p:cNvSpPr/>
          <p:nvPr/>
        </p:nvSpPr>
        <p:spPr>
          <a:xfrm>
            <a:off x="3212536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Estimate Parameters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BDC3B1-A7FC-F05E-A03C-18537B055E7F}"/>
              </a:ext>
            </a:extLst>
          </p:cNvPr>
          <p:cNvGrpSpPr/>
          <p:nvPr/>
        </p:nvGrpSpPr>
        <p:grpSpPr>
          <a:xfrm>
            <a:off x="3584771" y="1072869"/>
            <a:ext cx="833200" cy="701100"/>
            <a:chOff x="3584771" y="1072869"/>
            <a:chExt cx="833200" cy="701100"/>
          </a:xfrm>
        </p:grpSpPr>
        <p:graphicFrame>
          <p:nvGraphicFramePr>
            <p:cNvPr id="8" name="Google Shape;172;p8">
              <a:extLst>
                <a:ext uri="{FF2B5EF4-FFF2-40B4-BE49-F238E27FC236}">
                  <a16:creationId xmlns:a16="http://schemas.microsoft.com/office/drawing/2014/main" id="{E8878E19-4BA5-40A1-B8D5-1426C83B37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9510048"/>
                </p:ext>
              </p:extLst>
            </p:nvPr>
          </p:nvGraphicFramePr>
          <p:xfrm>
            <a:off x="3584771" y="1072869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7B5A2-804E-5E0C-435F-F5149B039767}"/>
                </a:ext>
              </a:extLst>
            </p:cNvPr>
            <p:cNvSpPr txBox="1"/>
            <p:nvPr/>
          </p:nvSpPr>
          <p:spPr>
            <a:xfrm>
              <a:off x="3625306" y="1286026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A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9279A0-53E3-EFA5-4DCC-84E997174CC9}"/>
              </a:ext>
            </a:extLst>
          </p:cNvPr>
          <p:cNvSpPr/>
          <p:nvPr/>
        </p:nvSpPr>
        <p:spPr>
          <a:xfrm>
            <a:off x="5510673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Validate Accuracy</a:t>
            </a:r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4B1DCBE6-6B47-8D1D-459B-7D7604A573F2}"/>
              </a:ext>
            </a:extLst>
          </p:cNvPr>
          <p:cNvSpPr/>
          <p:nvPr/>
        </p:nvSpPr>
        <p:spPr>
          <a:xfrm>
            <a:off x="2676962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4FCD3507-19C4-4A10-B460-78441A402CE6}"/>
              </a:ext>
            </a:extLst>
          </p:cNvPr>
          <p:cNvSpPr/>
          <p:nvPr/>
        </p:nvSpPr>
        <p:spPr>
          <a:xfrm>
            <a:off x="4975098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31F7BE-7D26-4602-A56D-059746B8CB29}"/>
              </a:ext>
            </a:extLst>
          </p:cNvPr>
          <p:cNvGrpSpPr/>
          <p:nvPr/>
        </p:nvGrpSpPr>
        <p:grpSpPr>
          <a:xfrm>
            <a:off x="5873459" y="1079613"/>
            <a:ext cx="833200" cy="701100"/>
            <a:chOff x="5873459" y="1055337"/>
            <a:chExt cx="833200" cy="701100"/>
          </a:xfrm>
        </p:grpSpPr>
        <p:graphicFrame>
          <p:nvGraphicFramePr>
            <p:cNvPr id="13" name="Google Shape;172;p8">
              <a:extLst>
                <a:ext uri="{FF2B5EF4-FFF2-40B4-BE49-F238E27FC236}">
                  <a16:creationId xmlns:a16="http://schemas.microsoft.com/office/drawing/2014/main" id="{171113A5-38DC-129A-A7CF-AFFC0B9A88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17253"/>
                </p:ext>
              </p:extLst>
            </p:nvPr>
          </p:nvGraphicFramePr>
          <p:xfrm>
            <a:off x="5873459" y="1055337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1487A7-8255-FBBD-D250-E0B1C19E0661}"/>
                </a:ext>
              </a:extLst>
            </p:cNvPr>
            <p:cNvSpPr txBox="1"/>
            <p:nvPr/>
          </p:nvSpPr>
          <p:spPr>
            <a:xfrm>
              <a:off x="5913994" y="123534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B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77FF2-74AC-6BEB-4CB4-B256A31767A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001371" y="1773969"/>
            <a:ext cx="4185" cy="297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88259-D631-D556-86ED-8CECBDE1522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290059" y="1780713"/>
            <a:ext cx="13634" cy="2908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D4E2CE-AF2A-9420-3DC4-BFE52C8FBC94}"/>
              </a:ext>
            </a:extLst>
          </p:cNvPr>
          <p:cNvSpPr txBox="1"/>
          <p:nvPr/>
        </p:nvSpPr>
        <p:spPr>
          <a:xfrm>
            <a:off x="976091" y="3665968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modeling dilemma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/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dirty="0"/>
                  <a:t>Data B are collected separately.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blipFill>
                <a:blip r:embed="rId2"/>
                <a:stretch>
                  <a:fillRect l="-362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253C560-B091-C753-DACB-621E3D3C3962}"/>
              </a:ext>
            </a:extLst>
          </p:cNvPr>
          <p:cNvSpPr txBox="1"/>
          <p:nvPr/>
        </p:nvSpPr>
        <p:spPr>
          <a:xfrm>
            <a:off x="5323649" y="4150006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doubles the data requirements.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E2104-DDBE-A7EF-774B-5967A77A7711}"/>
              </a:ext>
            </a:extLst>
          </p:cNvPr>
          <p:cNvSpPr txBox="1"/>
          <p:nvPr/>
        </p:nvSpPr>
        <p:spPr>
          <a:xfrm>
            <a:off x="976091" y="4644966"/>
            <a:ext cx="430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on data collection by making Data A = Data B.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44B9D-39DB-AAA1-B45D-439DDF1BE441}"/>
              </a:ext>
            </a:extLst>
          </p:cNvPr>
          <p:cNvSpPr txBox="1"/>
          <p:nvPr/>
        </p:nvSpPr>
        <p:spPr>
          <a:xfrm>
            <a:off x="5323649" y="4644966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biases the last step.</a:t>
            </a:r>
          </a:p>
        </p:txBody>
      </p:sp>
    </p:spTree>
    <p:extLst>
      <p:ext uri="{BB962C8B-B14F-4D97-AF65-F5344CB8AC3E}">
        <p14:creationId xmlns:p14="http://schemas.microsoft.com/office/powerpoint/2010/main" val="12114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Cross Validation Uses Data Efficiently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CA13CD2-4EB7-1128-384E-72151C32AECE}"/>
              </a:ext>
            </a:extLst>
          </p:cNvPr>
          <p:cNvGrpSpPr/>
          <p:nvPr/>
        </p:nvGrpSpPr>
        <p:grpSpPr>
          <a:xfrm>
            <a:off x="3989530" y="4399483"/>
            <a:ext cx="840592" cy="817950"/>
            <a:chOff x="3989530" y="4231319"/>
            <a:chExt cx="840592" cy="817950"/>
          </a:xfrm>
        </p:grpSpPr>
        <p:graphicFrame>
          <p:nvGraphicFramePr>
            <p:cNvPr id="46" name="Google Shape;172;p8">
              <a:extLst>
                <a:ext uri="{FF2B5EF4-FFF2-40B4-BE49-F238E27FC236}">
                  <a16:creationId xmlns:a16="http://schemas.microsoft.com/office/drawing/2014/main" id="{EBB672B6-C612-7BCB-F550-76651FE5CA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0448691"/>
                </p:ext>
              </p:extLst>
            </p:nvPr>
          </p:nvGraphicFramePr>
          <p:xfrm>
            <a:off x="3989530" y="4231319"/>
            <a:ext cx="833200" cy="81795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lang="en-US"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80184215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58" name="Google Shape;158;p8"/>
            <p:cNvGraphicFramePr/>
            <p:nvPr>
              <p:extLst>
                <p:ext uri="{D42A27DB-BD31-4B8C-83A1-F6EECF244321}">
                  <p14:modId xmlns:p14="http://schemas.microsoft.com/office/powerpoint/2010/main" val="78806407"/>
                </p:ext>
              </p:extLst>
            </p:nvPr>
          </p:nvGraphicFramePr>
          <p:xfrm>
            <a:off x="3996922" y="4805423"/>
            <a:ext cx="833200" cy="2337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C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C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174" name="Google Shape;174;p8"/>
          <p:cNvSpPr txBox="1"/>
          <p:nvPr/>
        </p:nvSpPr>
        <p:spPr>
          <a:xfrm>
            <a:off x="467607" y="1806906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8"/>
          <p:cNvGraphicFramePr/>
          <p:nvPr>
            <p:extLst>
              <p:ext uri="{D42A27DB-BD31-4B8C-83A1-F6EECF244321}">
                <p14:modId xmlns:p14="http://schemas.microsoft.com/office/powerpoint/2010/main" val="1346959846"/>
              </p:ext>
            </p:extLst>
          </p:nvPr>
        </p:nvGraphicFramePr>
        <p:xfrm>
          <a:off x="375230" y="1056306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8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3A94C5-4CB9-69D8-B09E-A098AE560F94}"/>
              </a:ext>
            </a:extLst>
          </p:cNvPr>
          <p:cNvSpPr txBox="1"/>
          <p:nvPr/>
        </p:nvSpPr>
        <p:spPr>
          <a:xfrm>
            <a:off x="736981" y="998233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F2EFA-B603-2FC8-B718-52F34741EC65}"/>
              </a:ext>
            </a:extLst>
          </p:cNvPr>
          <p:cNvSpPr txBox="1"/>
          <p:nvPr/>
        </p:nvSpPr>
        <p:spPr>
          <a:xfrm>
            <a:off x="949938" y="1005295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E855B-5FFB-D208-EBD7-3FCDC7AEA242}"/>
              </a:ext>
            </a:extLst>
          </p:cNvPr>
          <p:cNvSpPr txBox="1"/>
          <p:nvPr/>
        </p:nvSpPr>
        <p:spPr>
          <a:xfrm>
            <a:off x="538152" y="999239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2E8B-7C6B-D4B5-67A0-1D0EEAEF25C0}"/>
              </a:ext>
            </a:extLst>
          </p:cNvPr>
          <p:cNvSpPr txBox="1"/>
          <p:nvPr/>
        </p:nvSpPr>
        <p:spPr>
          <a:xfrm>
            <a:off x="372454" y="3749295"/>
            <a:ext cx="806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fold is a separation of the full dataset into training data and test data.</a:t>
            </a:r>
          </a:p>
        </p:txBody>
      </p:sp>
      <p:sp>
        <p:nvSpPr>
          <p:cNvPr id="23" name="Google Shape;173;p8">
            <a:extLst>
              <a:ext uri="{FF2B5EF4-FFF2-40B4-BE49-F238E27FC236}">
                <a16:creationId xmlns:a16="http://schemas.microsoft.com/office/drawing/2014/main" id="{47AC3BD7-3E69-C9D7-7E44-2ABD34F4D56F}"/>
              </a:ext>
            </a:extLst>
          </p:cNvPr>
          <p:cNvSpPr/>
          <p:nvPr/>
        </p:nvSpPr>
        <p:spPr>
          <a:xfrm>
            <a:off x="1360609" y="2805379"/>
            <a:ext cx="307245" cy="132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74;p8">
            <a:extLst>
              <a:ext uri="{FF2B5EF4-FFF2-40B4-BE49-F238E27FC236}">
                <a16:creationId xmlns:a16="http://schemas.microsoft.com/office/drawing/2014/main" id="{B8B5D43E-C6C0-FAC8-352F-AF39BDBDB445}"/>
              </a:ext>
            </a:extLst>
          </p:cNvPr>
          <p:cNvSpPr txBox="1"/>
          <p:nvPr/>
        </p:nvSpPr>
        <p:spPr>
          <a:xfrm>
            <a:off x="464831" y="3307059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Google Shape;172;p8">
            <a:extLst>
              <a:ext uri="{FF2B5EF4-FFF2-40B4-BE49-F238E27FC236}">
                <a16:creationId xmlns:a16="http://schemas.microsoft.com/office/drawing/2014/main" id="{A730EE92-A3AE-9ACA-EA4D-BA2B09FC3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83405"/>
              </p:ext>
            </p:extLst>
          </p:nvPr>
        </p:nvGraphicFramePr>
        <p:xfrm>
          <a:off x="372454" y="2556459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lang="en-US"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8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99E0621-84B0-2D96-F68B-5713237EB2D0}"/>
              </a:ext>
            </a:extLst>
          </p:cNvPr>
          <p:cNvSpPr txBox="1"/>
          <p:nvPr/>
        </p:nvSpPr>
        <p:spPr>
          <a:xfrm>
            <a:off x="734205" y="249838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6FC792-059C-2D09-8EA0-4391992A6438}"/>
              </a:ext>
            </a:extLst>
          </p:cNvPr>
          <p:cNvSpPr txBox="1"/>
          <p:nvPr/>
        </p:nvSpPr>
        <p:spPr>
          <a:xfrm>
            <a:off x="947162" y="2505448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8C8F08-FC92-868C-A293-ABACE5A6D327}"/>
              </a:ext>
            </a:extLst>
          </p:cNvPr>
          <p:cNvSpPr txBox="1"/>
          <p:nvPr/>
        </p:nvSpPr>
        <p:spPr>
          <a:xfrm>
            <a:off x="535376" y="2499392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S2</a:t>
            </a:r>
          </a:p>
        </p:txBody>
      </p:sp>
      <p:graphicFrame>
        <p:nvGraphicFramePr>
          <p:cNvPr id="29" name="Google Shape;172;p8">
            <a:extLst>
              <a:ext uri="{FF2B5EF4-FFF2-40B4-BE49-F238E27FC236}">
                <a16:creationId xmlns:a16="http://schemas.microsoft.com/office/drawing/2014/main" id="{8AC814D2-1E71-0912-C751-D06BCE483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272184"/>
              </p:ext>
            </p:extLst>
          </p:nvPr>
        </p:nvGraphicFramePr>
        <p:xfrm>
          <a:off x="1775583" y="2593245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8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Google Shape;166;p8">
            <a:extLst>
              <a:ext uri="{FF2B5EF4-FFF2-40B4-BE49-F238E27FC236}">
                <a16:creationId xmlns:a16="http://schemas.microsoft.com/office/drawing/2014/main" id="{BC01F088-17C6-8740-D9C1-883297224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616210"/>
              </p:ext>
            </p:extLst>
          </p:nvPr>
        </p:nvGraphicFramePr>
        <p:xfrm>
          <a:off x="1775583" y="2731734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151;p8">
            <a:extLst>
              <a:ext uri="{FF2B5EF4-FFF2-40B4-BE49-F238E27FC236}">
                <a16:creationId xmlns:a16="http://schemas.microsoft.com/office/drawing/2014/main" id="{5FC88955-0FEE-C15D-C80F-3E4573B82C4A}"/>
              </a:ext>
            </a:extLst>
          </p:cNvPr>
          <p:cNvSpPr txBox="1"/>
          <p:nvPr/>
        </p:nvSpPr>
        <p:spPr>
          <a:xfrm>
            <a:off x="2672456" y="2671171"/>
            <a:ext cx="15917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51;p8">
            <a:extLst>
              <a:ext uri="{FF2B5EF4-FFF2-40B4-BE49-F238E27FC236}">
                <a16:creationId xmlns:a16="http://schemas.microsoft.com/office/drawing/2014/main" id="{C7B2E113-5574-11AD-93AB-E34418ABAF3F}"/>
              </a:ext>
            </a:extLst>
          </p:cNvPr>
          <p:cNvSpPr txBox="1"/>
          <p:nvPr/>
        </p:nvSpPr>
        <p:spPr>
          <a:xfrm>
            <a:off x="2691470" y="3002220"/>
            <a:ext cx="15917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14B051-48C0-8436-5442-3CA5880C58F4}"/>
              </a:ext>
            </a:extLst>
          </p:cNvPr>
          <p:cNvSpPr txBox="1"/>
          <p:nvPr/>
        </p:nvSpPr>
        <p:spPr>
          <a:xfrm>
            <a:off x="2545696" y="264817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E8BBD6-F00F-1E07-FA49-5178D82F09BF}"/>
              </a:ext>
            </a:extLst>
          </p:cNvPr>
          <p:cNvSpPr txBox="1"/>
          <p:nvPr/>
        </p:nvSpPr>
        <p:spPr>
          <a:xfrm>
            <a:off x="2561466" y="2842617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6E2EEB-9107-7CE4-48D1-A1DE962610FD}"/>
              </a:ext>
            </a:extLst>
          </p:cNvPr>
          <p:cNvGrpSpPr/>
          <p:nvPr/>
        </p:nvGrpSpPr>
        <p:grpSpPr>
          <a:xfrm>
            <a:off x="2229848" y="4391195"/>
            <a:ext cx="840592" cy="817950"/>
            <a:chOff x="2048015" y="4223031"/>
            <a:chExt cx="840592" cy="817950"/>
          </a:xfrm>
        </p:grpSpPr>
        <p:graphicFrame>
          <p:nvGraphicFramePr>
            <p:cNvPr id="45" name="Google Shape;172;p8">
              <a:extLst>
                <a:ext uri="{FF2B5EF4-FFF2-40B4-BE49-F238E27FC236}">
                  <a16:creationId xmlns:a16="http://schemas.microsoft.com/office/drawing/2014/main" id="{87B68C04-A400-89C8-C0E5-A0A81ED38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0842355"/>
                </p:ext>
              </p:extLst>
            </p:nvPr>
          </p:nvGraphicFramePr>
          <p:xfrm>
            <a:off x="2048015" y="4223031"/>
            <a:ext cx="833200" cy="81795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lang="en-US"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80184215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39" name="Google Shape;162;p8">
              <a:extLst>
                <a:ext uri="{FF2B5EF4-FFF2-40B4-BE49-F238E27FC236}">
                  <a16:creationId xmlns:a16="http://schemas.microsoft.com/office/drawing/2014/main" id="{CE5D4AFF-DE00-53DE-B275-1254839DE3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9181114"/>
                </p:ext>
              </p:extLst>
            </p:nvPr>
          </p:nvGraphicFramePr>
          <p:xfrm>
            <a:off x="2055407" y="4575323"/>
            <a:ext cx="833200" cy="2337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B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00B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DA6102-B798-EC08-1D7B-550A0C0EEF2C}"/>
              </a:ext>
            </a:extLst>
          </p:cNvPr>
          <p:cNvGrpSpPr/>
          <p:nvPr/>
        </p:nvGrpSpPr>
        <p:grpSpPr>
          <a:xfrm>
            <a:off x="477558" y="4395339"/>
            <a:ext cx="833200" cy="817950"/>
            <a:chOff x="477558" y="4227601"/>
            <a:chExt cx="833200" cy="817950"/>
          </a:xfrm>
        </p:grpSpPr>
        <p:graphicFrame>
          <p:nvGraphicFramePr>
            <p:cNvPr id="40" name="Google Shape;172;p8">
              <a:extLst>
                <a:ext uri="{FF2B5EF4-FFF2-40B4-BE49-F238E27FC236}">
                  <a16:creationId xmlns:a16="http://schemas.microsoft.com/office/drawing/2014/main" id="{731D293A-05D8-B345-B62C-B3480C5BEC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2129354"/>
                </p:ext>
              </p:extLst>
            </p:nvPr>
          </p:nvGraphicFramePr>
          <p:xfrm>
            <a:off x="477558" y="4227601"/>
            <a:ext cx="833200" cy="81795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80184215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41" name="Google Shape;166;p8">
              <a:extLst>
                <a:ext uri="{FF2B5EF4-FFF2-40B4-BE49-F238E27FC236}">
                  <a16:creationId xmlns:a16="http://schemas.microsoft.com/office/drawing/2014/main" id="{6DBE0F33-EC78-1ABB-6E01-92AD5174EC0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585705"/>
                </p:ext>
              </p:extLst>
            </p:nvPr>
          </p:nvGraphicFramePr>
          <p:xfrm>
            <a:off x="477558" y="4366090"/>
            <a:ext cx="833200" cy="2337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00206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00206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A7D5561-B2FB-68EA-473E-5BED10FA6EAF}"/>
              </a:ext>
            </a:extLst>
          </p:cNvPr>
          <p:cNvSpPr txBox="1"/>
          <p:nvPr/>
        </p:nvSpPr>
        <p:spPr>
          <a:xfrm>
            <a:off x="372453" y="5490968"/>
            <a:ext cx="8067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are N folds, then every observation is test data for exactly one fold.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0473C5-E519-AB3B-1BCF-25A3189AF5E1}"/>
              </a:ext>
            </a:extLst>
          </p:cNvPr>
          <p:cNvCxnSpPr/>
          <p:nvPr/>
        </p:nvCxnSpPr>
        <p:spPr>
          <a:xfrm>
            <a:off x="1468158" y="1220739"/>
            <a:ext cx="0" cy="653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D29A40-5222-6B2B-AFAF-308718551CBD}"/>
              </a:ext>
            </a:extLst>
          </p:cNvPr>
          <p:cNvSpPr txBox="1"/>
          <p:nvPr/>
        </p:nvSpPr>
        <p:spPr>
          <a:xfrm>
            <a:off x="1524002" y="134967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4" grpId="0"/>
      <p:bldP spid="26" grpId="0"/>
      <p:bldP spid="27" grpId="0"/>
      <p:bldP spid="28" grpId="0"/>
      <p:bldP spid="33" grpId="0"/>
      <p:bldP spid="34" grpId="0"/>
      <p:bldP spid="35" grpId="0"/>
      <p:bldP spid="36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Cross Validation Uses Data Efficiently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304800" y="1219200"/>
            <a:ext cx="3879623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data set into </a:t>
            </a:r>
            <a:r>
              <a:rPr lang="en-US" sz="18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Fold = Training Data + Test Data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04800" y="2590800"/>
            <a:ext cx="3946222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training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to </a:t>
            </a:r>
            <a:r>
              <a:rPr lang="en-US" sz="1800" b="1" dirty="0">
                <a:solidFill>
                  <a:schemeClr val="lt1"/>
                </a:solidFill>
              </a:rPr>
              <a:t>e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stimate parameters for each fold.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457199" y="3962400"/>
            <a:ext cx="367628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dirty="0">
                <a:solidFill>
                  <a:schemeClr val="lt1"/>
                </a:solidFill>
              </a:rPr>
              <a:t>Use test data to quantify quality of parameter estimates.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Evaluate Accuracy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49" name="Google Shape;149;p8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0" name="Google Shape;150;p8"/>
          <p:cNvGraphicFramePr/>
          <p:nvPr/>
        </p:nvGraphicFramePr>
        <p:xfrm>
          <a:off x="6024880" y="838200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218437" y="1981200"/>
            <a:ext cx="8942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8"/>
          <p:cNvGraphicFramePr/>
          <p:nvPr/>
        </p:nvGraphicFramePr>
        <p:xfrm>
          <a:off x="6130524" y="2404534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Google Shape;159;p8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218438" y="3206742"/>
            <a:ext cx="9762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8"/>
          <p:cNvGraphicFramePr/>
          <p:nvPr/>
        </p:nvGraphicFramePr>
        <p:xfrm>
          <a:off x="6122057" y="367240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6236173" y="4495800"/>
            <a:ext cx="8935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8"/>
          <p:cNvGraphicFramePr/>
          <p:nvPr/>
        </p:nvGraphicFramePr>
        <p:xfrm>
          <a:off x="6139792" y="488526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EE160E5-A437-E16D-2D34-2ACD2FA509A5}"/>
              </a:ext>
            </a:extLst>
          </p:cNvPr>
          <p:cNvGrpSpPr/>
          <p:nvPr/>
        </p:nvGrpSpPr>
        <p:grpSpPr>
          <a:xfrm>
            <a:off x="7018722" y="2209800"/>
            <a:ext cx="982278" cy="2980549"/>
            <a:chOff x="7018722" y="2209800"/>
            <a:chExt cx="982278" cy="2980549"/>
          </a:xfrm>
        </p:grpSpPr>
        <p:sp>
          <p:nvSpPr>
            <p:cNvPr id="153" name="Google Shape;153;p8"/>
            <p:cNvSpPr txBox="1"/>
            <p:nvPr/>
          </p:nvSpPr>
          <p:spPr>
            <a:xfrm>
              <a:off x="7384164" y="2209800"/>
              <a:ext cx="616836" cy="46596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262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 txBox="1"/>
            <p:nvPr/>
          </p:nvSpPr>
          <p:spPr>
            <a:xfrm>
              <a:off x="7376928" y="3425718"/>
              <a:ext cx="616836" cy="46666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5402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7384164" y="4721823"/>
              <a:ext cx="616836" cy="4685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70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8"/>
            <p:cNvCxnSpPr/>
            <p:nvPr/>
          </p:nvCxnSpPr>
          <p:spPr>
            <a:xfrm>
              <a:off x="7036457" y="2442780"/>
              <a:ext cx="449963" cy="1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7036457" y="3659051"/>
              <a:ext cx="44272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  <p:cxnSp>
          <p:nvCxnSpPr>
            <p:cNvPr id="170" name="Google Shape;170;p8"/>
            <p:cNvCxnSpPr/>
            <p:nvPr/>
          </p:nvCxnSpPr>
          <p:spPr>
            <a:xfrm>
              <a:off x="7018722" y="4956086"/>
              <a:ext cx="467698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cxnSp>
        <p:nvCxnSpPr>
          <p:cNvPr id="171" name="Google Shape;171;p8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73" name="Google Shape;173;p8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664377" y="158880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8"/>
          <p:cNvGraphicFramePr/>
          <p:nvPr/>
        </p:nvGraphicFramePr>
        <p:xfrm>
          <a:off x="4572000" y="838200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8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3A94C5-4CB9-69D8-B09E-A098AE560F94}"/>
              </a:ext>
            </a:extLst>
          </p:cNvPr>
          <p:cNvSpPr txBox="1"/>
          <p:nvPr/>
        </p:nvSpPr>
        <p:spPr>
          <a:xfrm>
            <a:off x="4933751" y="780127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F2EFA-B603-2FC8-B718-52F34741EC65}"/>
              </a:ext>
            </a:extLst>
          </p:cNvPr>
          <p:cNvSpPr txBox="1"/>
          <p:nvPr/>
        </p:nvSpPr>
        <p:spPr>
          <a:xfrm>
            <a:off x="5146708" y="787189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E855B-5FFB-D208-EBD7-3FCDC7AEA242}"/>
              </a:ext>
            </a:extLst>
          </p:cNvPr>
          <p:cNvSpPr txBox="1"/>
          <p:nvPr/>
        </p:nvSpPr>
        <p:spPr>
          <a:xfrm>
            <a:off x="4734922" y="781133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64B0E-888F-F287-563B-081D88F7D1DB}"/>
              </a:ext>
            </a:extLst>
          </p:cNvPr>
          <p:cNvSpPr txBox="1"/>
          <p:nvPr/>
        </p:nvSpPr>
        <p:spPr>
          <a:xfrm>
            <a:off x="4536091" y="788195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412A0-BB4D-1CAC-AB0B-CE46DD3A0F1E}"/>
              </a:ext>
            </a:extLst>
          </p:cNvPr>
          <p:cNvSpPr txBox="1"/>
          <p:nvPr/>
        </p:nvSpPr>
        <p:spPr>
          <a:xfrm rot="5400000">
            <a:off x="4268385" y="1111478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time</a:t>
            </a:r>
            <a:endParaRPr lang="en-US" sz="1000" dirty="0"/>
          </a:p>
        </p:txBody>
      </p:sp>
      <p:graphicFrame>
        <p:nvGraphicFramePr>
          <p:cNvPr id="11" name="Google Shape;150;p8">
            <a:extLst>
              <a:ext uri="{FF2B5EF4-FFF2-40B4-BE49-F238E27FC236}">
                <a16:creationId xmlns:a16="http://schemas.microsoft.com/office/drawing/2014/main" id="{1212715D-BAAC-AE6B-89A5-1B1E89122600}"/>
              </a:ext>
            </a:extLst>
          </p:cNvPr>
          <p:cNvGraphicFramePr/>
          <p:nvPr/>
        </p:nvGraphicFramePr>
        <p:xfrm>
          <a:off x="5216521" y="2277919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oogle Shape;150;p8">
            <a:extLst>
              <a:ext uri="{FF2B5EF4-FFF2-40B4-BE49-F238E27FC236}">
                <a16:creationId xmlns:a16="http://schemas.microsoft.com/office/drawing/2014/main" id="{7C0DAB9B-92E9-20C4-3258-9BD39600D1F6}"/>
              </a:ext>
            </a:extLst>
          </p:cNvPr>
          <p:cNvGraphicFramePr/>
          <p:nvPr/>
        </p:nvGraphicFramePr>
        <p:xfrm>
          <a:off x="5257161" y="3537374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graphicFrame>
        <p:nvGraphicFramePr>
          <p:cNvPr id="13" name="Google Shape;150;p8">
            <a:extLst>
              <a:ext uri="{FF2B5EF4-FFF2-40B4-BE49-F238E27FC236}">
                <a16:creationId xmlns:a16="http://schemas.microsoft.com/office/drawing/2014/main" id="{D8BD2C2E-3F3A-3B29-A94B-EDEFEC203CF7}"/>
              </a:ext>
            </a:extLst>
          </p:cNvPr>
          <p:cNvGraphicFramePr/>
          <p:nvPr/>
        </p:nvGraphicFramePr>
        <p:xfrm>
          <a:off x="5281868" y="4778733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6E7FC1-D361-E0EB-8C92-A258E99B601E}"/>
              </a:ext>
            </a:extLst>
          </p:cNvPr>
          <p:cNvSpPr txBox="1"/>
          <p:nvPr/>
        </p:nvSpPr>
        <p:spPr>
          <a:xfrm>
            <a:off x="4847395" y="5754848"/>
            <a:ext cx="3139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values of parameters?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quality measures?</a:t>
            </a:r>
          </a:p>
        </p:txBody>
      </p:sp>
      <p:grpSp>
        <p:nvGrpSpPr>
          <p:cNvPr id="14" name="Google Shape;175;p8">
            <a:extLst>
              <a:ext uri="{FF2B5EF4-FFF2-40B4-BE49-F238E27FC236}">
                <a16:creationId xmlns:a16="http://schemas.microsoft.com/office/drawing/2014/main" id="{065170F9-B5CD-9587-4340-4713F850A0D8}"/>
              </a:ext>
            </a:extLst>
          </p:cNvPr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15" name="Google Shape;176;p8">
              <a:extLst>
                <a:ext uri="{FF2B5EF4-FFF2-40B4-BE49-F238E27FC236}">
                  <a16:creationId xmlns:a16="http://schemas.microsoft.com/office/drawing/2014/main" id="{2D3B626E-84F9-DBA9-B0F7-191871BFD56B}"/>
                </a:ext>
              </a:extLst>
            </p:cNvPr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8568" t="-16663" r="-8567" b="-416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77;p8">
              <a:extLst>
                <a:ext uri="{FF2B5EF4-FFF2-40B4-BE49-F238E27FC236}">
                  <a16:creationId xmlns:a16="http://schemas.microsoft.com/office/drawing/2014/main" id="{FE2229DA-E081-A82A-BEAD-C8CC1EB81C83}"/>
                </a:ext>
              </a:extLst>
            </p:cNvPr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8;p8">
              <a:extLst>
                <a:ext uri="{FF2B5EF4-FFF2-40B4-BE49-F238E27FC236}">
                  <a16:creationId xmlns:a16="http://schemas.microsoft.com/office/drawing/2014/main" id="{B550C25A-A025-D2EA-D3F0-3FF9113AB5E6}"/>
                </a:ext>
              </a:extLst>
            </p:cNvPr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8568" t="-27266" r="-8567" b="-908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79;p8">
              <a:extLst>
                <a:ext uri="{FF2B5EF4-FFF2-40B4-BE49-F238E27FC236}">
                  <a16:creationId xmlns:a16="http://schemas.microsoft.com/office/drawing/2014/main" id="{27F05711-192D-3DCD-4BCF-21A025AC7A25}"/>
                </a:ext>
              </a:extLst>
            </p:cNvPr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0;p8">
              <a:extLst>
                <a:ext uri="{FF2B5EF4-FFF2-40B4-BE49-F238E27FC236}">
                  <a16:creationId xmlns:a16="http://schemas.microsoft.com/office/drawing/2014/main" id="{B1E795B4-FCF1-EDFC-39D0-B43B55FC0946}"/>
                </a:ext>
              </a:extLst>
            </p:cNvPr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8568" t="-21736" r="-8567" b="-434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1;p8">
              <a:extLst>
                <a:ext uri="{FF2B5EF4-FFF2-40B4-BE49-F238E27FC236}">
                  <a16:creationId xmlns:a16="http://schemas.microsoft.com/office/drawing/2014/main" id="{B2455314-D58B-0E1E-1ED5-722F4218F31C}"/>
                </a:ext>
              </a:extLst>
            </p:cNvPr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" name="Google Shape;156;p8">
            <a:extLst>
              <a:ext uri="{FF2B5EF4-FFF2-40B4-BE49-F238E27FC236}">
                <a16:creationId xmlns:a16="http://schemas.microsoft.com/office/drawing/2014/main" id="{9F11585D-4242-248C-9F29-FF7925F62948}"/>
              </a:ext>
            </a:extLst>
          </p:cNvPr>
          <p:cNvCxnSpPr>
            <a:cxnSpLocks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806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Choosing Folds</a:t>
            </a:r>
            <a:br>
              <a:rPr lang="en-US"/>
            </a:br>
            <a:r>
              <a:rPr lang="en-US" i="1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9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191" name="Google Shape;191;p9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95" name="Google Shape;195;p9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9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252</Words>
  <Application>Microsoft Macintosh PowerPoint</Application>
  <PresentationFormat>On-screen Show (4:3)</PresentationFormat>
  <Paragraphs>84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Encode Sans Condensed</vt:lpstr>
      <vt:lpstr>Office Theme</vt:lpstr>
      <vt:lpstr>Validating Model Accuracy With Cross Validation</vt:lpstr>
      <vt:lpstr>Modeling Workflow</vt:lpstr>
      <vt:lpstr>Parameter Estimation Accuracy</vt:lpstr>
      <vt:lpstr>Cross Validation Uses Data Efficiently</vt:lpstr>
      <vt:lpstr>Cross Validation Uses Data Efficiently</vt:lpstr>
      <vt:lpstr>Choosing Folds Choose Wisely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Model Quality With Cross Validation</dc:title>
  <cp:lastModifiedBy>Joseph Hellerstein</cp:lastModifiedBy>
  <cp:revision>55</cp:revision>
  <dcterms:modified xsi:type="dcterms:W3CDTF">2023-11-19T22:44:33Z</dcterms:modified>
</cp:coreProperties>
</file>