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73" r:id="rId2"/>
    <p:sldId id="349" r:id="rId3"/>
    <p:sldId id="486" r:id="rId4"/>
    <p:sldId id="483" r:id="rId5"/>
    <p:sldId id="481" r:id="rId6"/>
    <p:sldId id="485" r:id="rId7"/>
    <p:sldId id="484" r:id="rId8"/>
    <p:sldId id="487" r:id="rId9"/>
    <p:sldId id="474" r:id="rId1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D5EB"/>
    <a:srgbClr val="ABFEFF"/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1"/>
    <p:restoredTop sz="86407"/>
  </p:normalViewPr>
  <p:slideViewPr>
    <p:cSldViewPr snapToGrid="0" snapToObjects="1">
      <p:cViewPr>
        <p:scale>
          <a:sx n="138" d="100"/>
          <a:sy n="138" d="100"/>
        </p:scale>
        <p:origin x="102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11/6/22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11/6/22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4519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89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495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53504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848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0362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6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7.png"/><Relationship Id="rId5" Type="http://schemas.openxmlformats.org/officeDocument/2006/relationships/image" Target="../media/image32.png"/><Relationship Id="rId15" Type="http://schemas.openxmlformats.org/officeDocument/2006/relationships/image" Target="../media/image48.png"/><Relationship Id="rId10" Type="http://schemas.openxmlformats.org/officeDocument/2006/relationships/image" Target="../media/image6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Relationship Id="rId1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Experiments: Programming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550533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r>
              <a:rPr lang="en-US" sz="2000" dirty="0"/>
              <a:t>November, 2022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540566"/>
            <a:ext cx="7323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 (something that is controlled)</a:t>
            </a:r>
          </a:p>
          <a:p>
            <a:r>
              <a:rPr lang="en-US" b="1" dirty="0"/>
              <a:t>Condition</a:t>
            </a:r>
            <a:r>
              <a:rPr lang="en-US" dirty="0"/>
              <a:t>: The levels assigned to factors for an experiment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556365" y="5493907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specifies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collection of conditions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values to 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1556365" y="4794235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is done under one condition.</a:t>
            </a:r>
          </a:p>
        </p:txBody>
      </p:sp>
      <p:pic>
        <p:nvPicPr>
          <p:cNvPr id="23" name="Picture 22" descr="Table&#10;&#10;Description automatically generated">
            <a:extLst>
              <a:ext uri="{FF2B5EF4-FFF2-40B4-BE49-F238E27FC236}">
                <a16:creationId xmlns:a16="http://schemas.microsoft.com/office/drawing/2014/main" id="{B599B9B6-F5F4-E137-AFC1-1BC36EDD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362" y="1066800"/>
            <a:ext cx="3302000" cy="2336800"/>
          </a:xfrm>
          <a:prstGeom prst="rect">
            <a:avLst/>
          </a:prstGeom>
        </p:spPr>
      </p:pic>
      <p:pic>
        <p:nvPicPr>
          <p:cNvPr id="25" name="Picture 2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2367494-FD15-1527-20FF-171A86BC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06" y="1437301"/>
            <a:ext cx="420583" cy="8509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F65681A-3CA8-664F-DD5E-C5BEFB6AE9AA}"/>
              </a:ext>
            </a:extLst>
          </p:cNvPr>
          <p:cNvSpPr/>
          <p:nvPr/>
        </p:nvSpPr>
        <p:spPr>
          <a:xfrm>
            <a:off x="2840068" y="1643925"/>
            <a:ext cx="1975000" cy="26107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90F08B-3180-3350-4DF0-22CB6015612F}"/>
              </a:ext>
            </a:extLst>
          </p:cNvPr>
          <p:cNvSpPr txBox="1"/>
          <p:nvPr/>
        </p:nvSpPr>
        <p:spPr>
          <a:xfrm>
            <a:off x="322694" y="153566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(experiment) condition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2WD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5968224" y="2036314"/>
                  <a:ext cx="583877" cy="368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224" y="2036314"/>
                  <a:ext cx="583877" cy="368561"/>
                </a:xfrm>
                <a:prstGeom prst="rect">
                  <a:avLst/>
                </a:prstGeom>
                <a:blipFill>
                  <a:blip r:embed="rId8"/>
                  <a:stretch>
                    <a:fillRect l="-16667" r="-100000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84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344350"/>
                <a:ext cx="5514295" cy="838200"/>
              </a:xfrm>
            </p:spPr>
            <p:txBody>
              <a:bodyPr/>
              <a:lstStyle/>
              <a:p>
                <a:r>
                  <a:rPr lang="en-US" dirty="0"/>
                  <a:t>Calculating responses: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344350"/>
                <a:ext cx="5514295" cy="838200"/>
              </a:xfrm>
              <a:blipFill>
                <a:blip r:embed="rId3"/>
                <a:stretch>
                  <a:fillRect l="-1379" t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A4CC0-761C-FA44-AB7E-0EDA2A3A88B1}"/>
              </a:ext>
            </a:extLst>
          </p:cNvPr>
          <p:cNvSpPr txBox="1"/>
          <p:nvPr/>
        </p:nvSpPr>
        <p:spPr>
          <a:xfrm>
            <a:off x="755949" y="2832524"/>
            <a:ext cx="79621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The response may not be computed by the simulation.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1891D1-1A26-1C42-A867-1FC5D91BD9C8}"/>
              </a:ext>
            </a:extLst>
          </p:cNvPr>
          <p:cNvSpPr/>
          <p:nvPr/>
        </p:nvSpPr>
        <p:spPr>
          <a:xfrm>
            <a:off x="1682556" y="1334661"/>
            <a:ext cx="3295075" cy="1227555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/>
              <p:nvPr/>
            </p:nvSpPr>
            <p:spPr>
              <a:xfrm>
                <a:off x="3040084" y="890471"/>
                <a:ext cx="465310" cy="18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4" y="890471"/>
                <a:ext cx="465310" cy="185672"/>
              </a:xfrm>
              <a:prstGeom prst="rect">
                <a:avLst/>
              </a:prstGeom>
              <a:blipFill>
                <a:blip r:embed="rId4"/>
                <a:stretch>
                  <a:fillRect l="-18919" r="-100000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CB0A5DF4-DADE-FEC6-A3BA-976A09EE4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50" y="3252526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79135ED-4B06-0711-F175-AC029828178A}"/>
              </a:ext>
            </a:extLst>
          </p:cNvPr>
          <p:cNvGrpSpPr/>
          <p:nvPr/>
        </p:nvGrpSpPr>
        <p:grpSpPr>
          <a:xfrm>
            <a:off x="7232867" y="402233"/>
            <a:ext cx="1419805" cy="917280"/>
            <a:chOff x="1060704" y="844301"/>
            <a:chExt cx="6504662" cy="31878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76EBE2-A0C8-D6E1-EAE9-FF6AC1387F2E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AD2309-2B95-3A4C-CAED-22E4D0312CBA}"/>
                    </a:ext>
                  </a:extLst>
                </p:cNvPr>
                <p:cNvSpPr txBox="1"/>
                <p:nvPr/>
              </p:nvSpPr>
              <p:spPr>
                <a:xfrm>
                  <a:off x="3883153" y="3254555"/>
                  <a:ext cx="447394" cy="4813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AD2309-2B95-3A4C-CAED-22E4D0312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3" y="3254555"/>
                  <a:ext cx="447394" cy="481335"/>
                </a:xfrm>
                <a:prstGeom prst="rect">
                  <a:avLst/>
                </a:prstGeom>
                <a:blipFill>
                  <a:blip r:embed="rId6"/>
                  <a:stretch>
                    <a:fillRect l="-37500" r="-25000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300B19-F72F-EC46-B03D-01F342BD8089}"/>
                    </a:ext>
                  </a:extLst>
                </p:cNvPr>
                <p:cNvSpPr txBox="1"/>
                <p:nvPr/>
              </p:nvSpPr>
              <p:spPr>
                <a:xfrm>
                  <a:off x="6314325" y="1742968"/>
                  <a:ext cx="1208521" cy="576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300B19-F72F-EC46-B03D-01F342BD8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5" y="1742968"/>
                  <a:ext cx="1208521" cy="576713"/>
                </a:xfrm>
                <a:prstGeom prst="rect">
                  <a:avLst/>
                </a:prstGeom>
                <a:blipFill>
                  <a:blip r:embed="rId7"/>
                  <a:stretch>
                    <a:fillRect l="-4762" r="-952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C2B8B7-286D-9363-EF0E-47D23A12CE2E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1892979" cy="576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C2B8B7-286D-9363-EF0E-47D23A12C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1892979" cy="576713"/>
                </a:xfrm>
                <a:prstGeom prst="rect">
                  <a:avLst/>
                </a:prstGeom>
                <a:blipFill>
                  <a:blip r:embed="rId8"/>
                  <a:stretch>
                    <a:fillRect l="-6061" r="-606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F142A3-7416-9928-57B0-CBBCB52F40D4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324FC6-AFD2-8580-0369-A958D88CC471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3D520D-9AF2-8B2B-6F28-649AE581189C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64976B6-9411-D49A-ECE8-F24CD4A253F9}"/>
                    </a:ext>
                  </a:extLst>
                </p:cNvPr>
                <p:cNvSpPr txBox="1"/>
                <p:nvPr/>
              </p:nvSpPr>
              <p:spPr>
                <a:xfrm>
                  <a:off x="1463041" y="2017067"/>
                  <a:ext cx="1079267" cy="5283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64976B6-9411-D49A-ECE8-F24CD4A25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1" y="2017067"/>
                  <a:ext cx="1079267" cy="528357"/>
                </a:xfrm>
                <a:prstGeom prst="rect">
                  <a:avLst/>
                </a:prstGeom>
                <a:blipFill>
                  <a:blip r:embed="rId9"/>
                  <a:stretch>
                    <a:fillRect l="-50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9A20D8-6EDD-E958-FF80-B45FBF63B719}"/>
                    </a:ext>
                  </a:extLst>
                </p:cNvPr>
                <p:cNvSpPr txBox="1"/>
                <p:nvPr/>
              </p:nvSpPr>
              <p:spPr>
                <a:xfrm>
                  <a:off x="3314563" y="1972360"/>
                  <a:ext cx="1904730" cy="576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9A20D8-6EDD-E958-FF80-B45FBF63B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0"/>
                  <a:ext cx="1904730" cy="576713"/>
                </a:xfrm>
                <a:prstGeom prst="rect">
                  <a:avLst/>
                </a:prstGeom>
                <a:blipFill>
                  <a:blip r:embed="rId10"/>
                  <a:stretch>
                    <a:fillRect l="-9091" r="-606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87F56BA-85AD-24CA-921B-02E349B7CAD5}"/>
              </a:ext>
            </a:extLst>
          </p:cNvPr>
          <p:cNvSpPr txBox="1"/>
          <p:nvPr/>
        </p:nvSpPr>
        <p:spPr>
          <a:xfrm>
            <a:off x="1338771" y="4851830"/>
            <a:ext cx="730462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What is a response of interest in this simulation?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Frequency of oscillation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Amplitude at the frequency of oscillation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146126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3552" y="265544"/>
                <a:ext cx="6410456" cy="838200"/>
              </a:xfrm>
            </p:spPr>
            <p:txBody>
              <a:bodyPr/>
              <a:lstStyle/>
              <a:p>
                <a:r>
                  <a:rPr lang="en-US" dirty="0"/>
                  <a:t>DOE Parameter Data Structures: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3552" y="265544"/>
                <a:ext cx="6410456" cy="838200"/>
              </a:xfrm>
              <a:blipFill>
                <a:blip r:embed="rId3"/>
                <a:stretch>
                  <a:fillRect l="-1976" t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421490" y="2603038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90" y="2603038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AD1891D1-1A26-1C42-A867-1FC5D91BD9C8}"/>
              </a:ext>
            </a:extLst>
          </p:cNvPr>
          <p:cNvSpPr/>
          <p:nvPr/>
        </p:nvSpPr>
        <p:spPr>
          <a:xfrm>
            <a:off x="904437" y="1097379"/>
            <a:ext cx="3295075" cy="1227555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F88E4C-BA2A-7446-8513-4A45A84AC0DA}"/>
                  </a:ext>
                </a:extLst>
              </p:cNvPr>
              <p:cNvSpPr txBox="1"/>
              <p:nvPr/>
            </p:nvSpPr>
            <p:spPr>
              <a:xfrm>
                <a:off x="2332458" y="1933183"/>
                <a:ext cx="110768" cy="15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1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F88E4C-BA2A-7446-8513-4A45A84AC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58" y="1933183"/>
                <a:ext cx="110768" cy="155050"/>
              </a:xfrm>
              <a:prstGeom prst="rect">
                <a:avLst/>
              </a:prstGeom>
              <a:blipFill>
                <a:blip r:embed="rId5"/>
                <a:stretch>
                  <a:fillRect l="-60000" r="-90000" b="-1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8CC0F5-44FC-B342-95DF-10138080EABD}"/>
                  </a:ext>
                </a:extLst>
              </p:cNvPr>
              <p:cNvSpPr txBox="1"/>
              <p:nvPr/>
            </p:nvSpPr>
            <p:spPr>
              <a:xfrm>
                <a:off x="3565177" y="1171683"/>
                <a:ext cx="296053" cy="18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8CC0F5-44FC-B342-95DF-10138080E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177" y="1171683"/>
                <a:ext cx="296053" cy="185672"/>
              </a:xfrm>
              <a:prstGeom prst="rect">
                <a:avLst/>
              </a:prstGeom>
              <a:blipFill>
                <a:blip r:embed="rId6"/>
                <a:stretch>
                  <a:fillRect l="-16667" r="-100000" b="-1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/>
              <p:nvPr/>
            </p:nvSpPr>
            <p:spPr>
              <a:xfrm>
                <a:off x="2808591" y="718956"/>
                <a:ext cx="465310" cy="18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91" y="718956"/>
                <a:ext cx="465310" cy="185672"/>
              </a:xfrm>
              <a:prstGeom prst="rect">
                <a:avLst/>
              </a:prstGeom>
              <a:blipFill>
                <a:blip r:embed="rId7"/>
                <a:stretch>
                  <a:fillRect l="-18919" r="-100000" b="-1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833C2E0C-7364-B842-906E-07FC6C82EA56}"/>
              </a:ext>
            </a:extLst>
          </p:cNvPr>
          <p:cNvSpPr/>
          <p:nvPr/>
        </p:nvSpPr>
        <p:spPr>
          <a:xfrm>
            <a:off x="901346" y="1819067"/>
            <a:ext cx="3295075" cy="505867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E1194D-5E02-004E-A22C-4A1BB56C7F4F}"/>
              </a:ext>
            </a:extLst>
          </p:cNvPr>
          <p:cNvSpPr/>
          <p:nvPr/>
        </p:nvSpPr>
        <p:spPr>
          <a:xfrm>
            <a:off x="904437" y="1091237"/>
            <a:ext cx="1999848" cy="72783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AA0C59-F9E3-064D-9EFB-57C4BF2CA81F}"/>
              </a:ext>
            </a:extLst>
          </p:cNvPr>
          <p:cNvSpPr/>
          <p:nvPr/>
        </p:nvSpPr>
        <p:spPr>
          <a:xfrm>
            <a:off x="2019430" y="1094308"/>
            <a:ext cx="2179966" cy="724759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23D181-54DD-684B-B0DD-DCDFA75D2943}"/>
                  </a:ext>
                </a:extLst>
              </p:cNvPr>
              <p:cNvSpPr txBox="1"/>
              <p:nvPr/>
            </p:nvSpPr>
            <p:spPr>
              <a:xfrm>
                <a:off x="1105349" y="1309767"/>
                <a:ext cx="266175" cy="17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23D181-54DD-684B-B0DD-DCDFA75D2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49" y="1309767"/>
                <a:ext cx="266175" cy="170071"/>
              </a:xfrm>
              <a:prstGeom prst="rect">
                <a:avLst/>
              </a:prstGeom>
              <a:blipFill>
                <a:blip r:embed="rId8"/>
                <a:stretch>
                  <a:fillRect l="-17391" r="-73913" b="-1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825E54A-3BD0-F5C5-68A2-570D24A54DDB}"/>
              </a:ext>
            </a:extLst>
          </p:cNvPr>
          <p:cNvGrpSpPr/>
          <p:nvPr/>
        </p:nvGrpSpPr>
        <p:grpSpPr>
          <a:xfrm>
            <a:off x="6548790" y="412658"/>
            <a:ext cx="2206182" cy="1561298"/>
            <a:chOff x="6156877" y="1066800"/>
            <a:chExt cx="2206182" cy="1561298"/>
          </a:xfrm>
        </p:grpSpPr>
        <p:pic>
          <p:nvPicPr>
            <p:cNvPr id="17" name="Picture 16" descr="Table&#10;&#10;Description automatically generated">
              <a:extLst>
                <a:ext uri="{FF2B5EF4-FFF2-40B4-BE49-F238E27FC236}">
                  <a16:creationId xmlns:a16="http://schemas.microsoft.com/office/drawing/2014/main" id="{18FE54AA-B5A4-C605-185C-C9670D38C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56877" y="1066800"/>
              <a:ext cx="2206182" cy="1561298"/>
            </a:xfrm>
            <a:prstGeom prst="rect">
              <a:avLst/>
            </a:prstGeom>
          </p:spPr>
        </p:pic>
        <p:pic>
          <p:nvPicPr>
            <p:cNvPr id="18" name="Picture 17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9DD9159C-6A28-5D1D-0B08-88F25696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19327" y="1311595"/>
              <a:ext cx="344997" cy="8509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10BCE82B-0850-720B-0ED3-8F5EF3BA66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540089"/>
                  </p:ext>
                </p:extLst>
              </p:nvPr>
            </p:nvGraphicFramePr>
            <p:xfrm>
              <a:off x="734220" y="3798758"/>
              <a:ext cx="659139" cy="1069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9139">
                      <a:extLst>
                        <a:ext uri="{9D8B030D-6E8A-4147-A177-3AD203B41FA5}">
                          <a16:colId xmlns:a16="http://schemas.microsoft.com/office/drawing/2014/main" val="1567493274"/>
                        </a:ext>
                      </a:extLst>
                    </a:gridCol>
                  </a:tblGrid>
                  <a:tr h="53482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4062093"/>
                      </a:ext>
                    </a:extLst>
                  </a:tr>
                  <a:tr h="534826"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6883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10BCE82B-0850-720B-0ED3-8F5EF3BA66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540089"/>
                  </p:ext>
                </p:extLst>
              </p:nvPr>
            </p:nvGraphicFramePr>
            <p:xfrm>
              <a:off x="734220" y="3798758"/>
              <a:ext cx="659139" cy="1069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9139">
                      <a:extLst>
                        <a:ext uri="{9D8B030D-6E8A-4147-A177-3AD203B41FA5}">
                          <a16:colId xmlns:a16="http://schemas.microsoft.com/office/drawing/2014/main" val="1567493274"/>
                        </a:ext>
                      </a:extLst>
                    </a:gridCol>
                  </a:tblGrid>
                  <a:tr h="5348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2326" r="-377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062093"/>
                      </a:ext>
                    </a:extLst>
                  </a:tr>
                  <a:tr h="534826"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688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5">
                <a:extLst>
                  <a:ext uri="{FF2B5EF4-FFF2-40B4-BE49-F238E27FC236}">
                    <a16:creationId xmlns:a16="http://schemas.microsoft.com/office/drawing/2014/main" id="{B9399A3D-C300-96D4-6D47-DEE627F84C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042573"/>
                  </p:ext>
                </p:extLst>
              </p:nvPr>
            </p:nvGraphicFramePr>
            <p:xfrm>
              <a:off x="2028241" y="3759808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6274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5">
                <a:extLst>
                  <a:ext uri="{FF2B5EF4-FFF2-40B4-BE49-F238E27FC236}">
                    <a16:creationId xmlns:a16="http://schemas.microsoft.com/office/drawing/2014/main" id="{B9399A3D-C300-96D4-6D47-DEE627F84C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042573"/>
                  </p:ext>
                </p:extLst>
              </p:nvPr>
            </p:nvGraphicFramePr>
            <p:xfrm>
              <a:off x="2028241" y="3759808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00" t="-3226" r="-166000" b="-2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3750" t="-3226" r="-3750" b="-2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768877F-9A70-0A90-086E-2DE01E7ECA6D}"/>
              </a:ext>
            </a:extLst>
          </p:cNvPr>
          <p:cNvSpPr txBox="1"/>
          <p:nvPr/>
        </p:nvSpPr>
        <p:spPr>
          <a:xfrm>
            <a:off x="1996741" y="3357475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Temperature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le 25">
                <a:extLst>
                  <a:ext uri="{FF2B5EF4-FFF2-40B4-BE49-F238E27FC236}">
                    <a16:creationId xmlns:a16="http://schemas.microsoft.com/office/drawing/2014/main" id="{81704EA2-710C-1A8B-4C30-F6DA777D7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951201"/>
                  </p:ext>
                </p:extLst>
              </p:nvPr>
            </p:nvGraphicFramePr>
            <p:xfrm>
              <a:off x="4238328" y="3752503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6274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le 25">
                <a:extLst>
                  <a:ext uri="{FF2B5EF4-FFF2-40B4-BE49-F238E27FC236}">
                    <a16:creationId xmlns:a16="http://schemas.microsoft.com/office/drawing/2014/main" id="{81704EA2-710C-1A8B-4C30-F6DA777D7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951201"/>
                  </p:ext>
                </p:extLst>
              </p:nvPr>
            </p:nvGraphicFramePr>
            <p:xfrm>
              <a:off x="4238328" y="3752503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t="-3226" r="-166000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62500" t="-3226" r="-3750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C40C33-079C-A3FD-149B-D8AC3657CC3D}"/>
              </a:ext>
            </a:extLst>
          </p:cNvPr>
          <p:cNvSpPr txBox="1"/>
          <p:nvPr/>
        </p:nvSpPr>
        <p:spPr>
          <a:xfrm>
            <a:off x="4206828" y="335017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Material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25">
                <a:extLst>
                  <a:ext uri="{FF2B5EF4-FFF2-40B4-BE49-F238E27FC236}">
                    <a16:creationId xmlns:a16="http://schemas.microsoft.com/office/drawing/2014/main" id="{B57C37D0-2E52-8213-3699-B964F667B3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9020308"/>
                  </p:ext>
                </p:extLst>
              </p:nvPr>
            </p:nvGraphicFramePr>
            <p:xfrm>
              <a:off x="6602480" y="3736332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6274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25">
                <a:extLst>
                  <a:ext uri="{FF2B5EF4-FFF2-40B4-BE49-F238E27FC236}">
                    <a16:creationId xmlns:a16="http://schemas.microsoft.com/office/drawing/2014/main" id="{B57C37D0-2E52-8213-3699-B964F667B3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9020308"/>
                  </p:ext>
                </p:extLst>
              </p:nvPr>
            </p:nvGraphicFramePr>
            <p:xfrm>
              <a:off x="6602480" y="3736332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t="-3226" r="-160784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63750" t="-3226" r="-2500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1ED1EB9-7E0A-AF63-5972-2DAAC58F57C4}"/>
              </a:ext>
            </a:extLst>
          </p:cNvPr>
          <p:cNvSpPr txBox="1"/>
          <p:nvPr/>
        </p:nvSpPr>
        <p:spPr>
          <a:xfrm>
            <a:off x="6570980" y="333399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Catalyst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C366DE-2CA4-B09A-CA28-B0035D91EE74}"/>
              </a:ext>
            </a:extLst>
          </p:cNvPr>
          <p:cNvSpPr txBox="1"/>
          <p:nvPr/>
        </p:nvSpPr>
        <p:spPr>
          <a:xfrm>
            <a:off x="668370" y="4992778"/>
            <a:ext cx="8739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C75F35-CA56-AD3A-2B6E-61C017D2A8EE}"/>
              </a:ext>
            </a:extLst>
          </p:cNvPr>
          <p:cNvSpPr txBox="1"/>
          <p:nvPr/>
        </p:nvSpPr>
        <p:spPr>
          <a:xfrm>
            <a:off x="1950863" y="4992778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170E85-91FB-9D6F-FF32-F5A08B66BB12}"/>
              </a:ext>
            </a:extLst>
          </p:cNvPr>
          <p:cNvSpPr txBox="1"/>
          <p:nvPr/>
        </p:nvSpPr>
        <p:spPr>
          <a:xfrm>
            <a:off x="4206828" y="4992778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D8D0DE-777F-3771-1960-F06818D4AB82}"/>
              </a:ext>
            </a:extLst>
          </p:cNvPr>
          <p:cNvSpPr txBox="1"/>
          <p:nvPr/>
        </p:nvSpPr>
        <p:spPr>
          <a:xfrm>
            <a:off x="6462793" y="4992778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A1E03E6-50BC-37DA-B170-22FFAD9EDA60}"/>
                  </a:ext>
                </a:extLst>
              </p:cNvPr>
              <p:cNvSpPr txBox="1"/>
              <p:nvPr/>
            </p:nvSpPr>
            <p:spPr>
              <a:xfrm>
                <a:off x="1349051" y="5479539"/>
                <a:ext cx="3384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Temperature.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A1E03E6-50BC-37DA-B170-22FFAD9ED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51" y="5479539"/>
                <a:ext cx="3384388" cy="369332"/>
              </a:xfrm>
              <a:prstGeom prst="rect">
                <a:avLst/>
              </a:prstGeom>
              <a:blipFill>
                <a:blip r:embed="rId15"/>
                <a:stretch>
                  <a:fillRect t="-6667" r="-7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2BA388-6338-90EA-882B-A03D6D21F3A5}"/>
                  </a:ext>
                </a:extLst>
              </p:cNvPr>
              <p:cNvSpPr txBox="1"/>
              <p:nvPr/>
            </p:nvSpPr>
            <p:spPr>
              <a:xfrm>
                <a:off x="1349051" y="5844636"/>
                <a:ext cx="2919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Material.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2BA388-6338-90EA-882B-A03D6D21F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51" y="5844636"/>
                <a:ext cx="2919325" cy="369332"/>
              </a:xfrm>
              <a:prstGeom prst="rect">
                <a:avLst/>
              </a:prstGeom>
              <a:blipFill>
                <a:blip r:embed="rId16"/>
                <a:stretch>
                  <a:fillRect t="-10000" r="-8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A253A2-1FB7-A57D-06D7-8C287D57BB35}"/>
                  </a:ext>
                </a:extLst>
              </p:cNvPr>
              <p:cNvSpPr txBox="1"/>
              <p:nvPr/>
            </p:nvSpPr>
            <p:spPr>
              <a:xfrm>
                <a:off x="1349051" y="6172526"/>
                <a:ext cx="2932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Catalyst.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A253A2-1FB7-A57D-06D7-8C287D57B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51" y="6172526"/>
                <a:ext cx="2932149" cy="369332"/>
              </a:xfrm>
              <a:prstGeom prst="rect">
                <a:avLst/>
              </a:prstGeom>
              <a:blipFill>
                <a:blip r:embed="rId17"/>
                <a:stretch>
                  <a:fillRect t="-10000" r="-86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77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2" grpId="0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228600"/>
                <a:ext cx="6079467" cy="838200"/>
              </a:xfrm>
            </p:spPr>
            <p:txBody>
              <a:bodyPr/>
              <a:lstStyle/>
              <a:p>
                <a:r>
                  <a:rPr lang="en-US" dirty="0"/>
                  <a:t>DOE Parameter Data Structures: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228600"/>
                <a:ext cx="6079467" cy="838200"/>
              </a:xfrm>
              <a:blipFill>
                <a:blip r:embed="rId3"/>
                <a:stretch>
                  <a:fillRect l="-1461" t="-9091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502747" y="2135909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7" y="2135909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781274" y="783607"/>
            <a:ext cx="2432163" cy="1146670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3" y="3254555"/>
                  <a:ext cx="407276" cy="5989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9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3" y="3254555"/>
                  <a:ext cx="407276" cy="598961"/>
                </a:xfrm>
                <a:prstGeom prst="rect">
                  <a:avLst/>
                </a:prstGeom>
                <a:blipFill>
                  <a:blip r:embed="rId5"/>
                  <a:stretch>
                    <a:fillRect l="-23077" r="-23077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8"/>
                  <a:ext cx="1088415" cy="717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8"/>
                  <a:ext cx="1088415" cy="717683"/>
                </a:xfrm>
                <a:prstGeom prst="rect">
                  <a:avLst/>
                </a:prstGeom>
                <a:blipFill>
                  <a:blip r:embed="rId6"/>
                  <a:stretch>
                    <a:fillRect l="-6061" r="-6061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5" y="844301"/>
                  <a:ext cx="1713310" cy="717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5" y="844301"/>
                  <a:ext cx="1713310" cy="717683"/>
                </a:xfrm>
                <a:prstGeom prst="rect">
                  <a:avLst/>
                </a:prstGeom>
                <a:blipFill>
                  <a:blip r:embed="rId7"/>
                  <a:stretch>
                    <a:fillRect l="-7843" r="-5882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1" y="2017069"/>
                  <a:ext cx="981066" cy="657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1" y="2017069"/>
                  <a:ext cx="981066" cy="657430"/>
                </a:xfrm>
                <a:prstGeom prst="rect">
                  <a:avLst/>
                </a:prstGeom>
                <a:blipFill>
                  <a:blip r:embed="rId8"/>
                  <a:stretch>
                    <a:fillRect l="-666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1718795" cy="717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1718795" cy="717683"/>
                </a:xfrm>
                <a:prstGeom prst="rect">
                  <a:avLst/>
                </a:prstGeom>
                <a:blipFill>
                  <a:blip r:embed="rId9"/>
                  <a:stretch>
                    <a:fillRect l="-7692" r="-3846" b="-23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25E54A-3BD0-F5C5-68A2-570D24A54DDB}"/>
              </a:ext>
            </a:extLst>
          </p:cNvPr>
          <p:cNvGrpSpPr/>
          <p:nvPr/>
        </p:nvGrpSpPr>
        <p:grpSpPr>
          <a:xfrm>
            <a:off x="6548790" y="412658"/>
            <a:ext cx="2206182" cy="1561298"/>
            <a:chOff x="6156877" y="1066800"/>
            <a:chExt cx="2206182" cy="1561298"/>
          </a:xfrm>
        </p:grpSpPr>
        <p:pic>
          <p:nvPicPr>
            <p:cNvPr id="17" name="Picture 16" descr="Table&#10;&#10;Description automatically generated">
              <a:extLst>
                <a:ext uri="{FF2B5EF4-FFF2-40B4-BE49-F238E27FC236}">
                  <a16:creationId xmlns:a16="http://schemas.microsoft.com/office/drawing/2014/main" id="{18FE54AA-B5A4-C605-185C-C9670D38C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56877" y="1066800"/>
              <a:ext cx="2206182" cy="1561298"/>
            </a:xfrm>
            <a:prstGeom prst="rect">
              <a:avLst/>
            </a:prstGeom>
          </p:spPr>
        </p:pic>
        <p:pic>
          <p:nvPicPr>
            <p:cNvPr id="18" name="Picture 17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9DD9159C-6A28-5D1D-0B08-88F25696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19327" y="1311595"/>
              <a:ext cx="344997" cy="8509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6FBFA21-2E61-3126-EDB0-F9E81FED1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59485"/>
                  </p:ext>
                </p:extLst>
              </p:nvPr>
            </p:nvGraphicFramePr>
            <p:xfrm>
              <a:off x="1486593" y="2928528"/>
              <a:ext cx="4856330" cy="1872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7938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504708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423684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Material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044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9487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6FBFA21-2E61-3126-EDB0-F9E81FED1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59485"/>
                  </p:ext>
                </p:extLst>
              </p:nvPr>
            </p:nvGraphicFramePr>
            <p:xfrm>
              <a:off x="1486593" y="2928528"/>
              <a:ext cx="4856330" cy="1872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7938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504708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423684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89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58" t="-6452" r="-15328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28571" t="-6452" r="-95798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42857" t="-6452" r="-1786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044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9487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08B3C73-D6A2-5B7F-AFE8-6A58059C7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159300"/>
                  </p:ext>
                </p:extLst>
              </p:nvPr>
            </p:nvGraphicFramePr>
            <p:xfrm>
              <a:off x="1486593" y="5409151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Catalyst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08B3C73-D6A2-5B7F-AFE8-6A58059C7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159300"/>
                  </p:ext>
                </p:extLst>
              </p:nvPr>
            </p:nvGraphicFramePr>
            <p:xfrm>
              <a:off x="1486593" y="5409151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90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671" t="-6250" r="-134228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35135" t="-6250" r="-8018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303488" t="-6250" r="-3488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BCDFB2-4462-675E-AFDC-3318CA2FFF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026680"/>
                  </p:ext>
                </p:extLst>
              </p:nvPr>
            </p:nvGraphicFramePr>
            <p:xfrm>
              <a:off x="1486592" y="5951663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Material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Catalyst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BCDFB2-4462-675E-AFDC-3318CA2FFF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026680"/>
                  </p:ext>
                </p:extLst>
              </p:nvPr>
            </p:nvGraphicFramePr>
            <p:xfrm>
              <a:off x="1486592" y="5951663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90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671" t="-6250" r="-134228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35135" t="-6250" r="-8018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03488" t="-6250" r="-3488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063330E-A691-8873-7B5A-41C2E4DAE46F}"/>
              </a:ext>
            </a:extLst>
          </p:cNvPr>
          <p:cNvSpPr txBox="1"/>
          <p:nvPr/>
        </p:nvSpPr>
        <p:spPr>
          <a:xfrm>
            <a:off x="6546511" y="3448281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1833E-D23C-A50F-E9DC-3923BC517669}"/>
              </a:ext>
            </a:extLst>
          </p:cNvPr>
          <p:cNvSpPr txBox="1"/>
          <p:nvPr/>
        </p:nvSpPr>
        <p:spPr>
          <a:xfrm>
            <a:off x="6546511" y="5489731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52CA8-1B48-87D8-C632-8D5AA6863860}"/>
              </a:ext>
            </a:extLst>
          </p:cNvPr>
          <p:cNvSpPr txBox="1"/>
          <p:nvPr/>
        </p:nvSpPr>
        <p:spPr>
          <a:xfrm>
            <a:off x="6546510" y="5974813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0EC0E-D7F8-FC0E-4B61-4C9FC8697252}"/>
                  </a:ext>
                </a:extLst>
              </p:cNvPr>
              <p:cNvSpPr txBox="1"/>
              <p:nvPr/>
            </p:nvSpPr>
            <p:spPr>
              <a:xfrm>
                <a:off x="1422941" y="4805290"/>
                <a:ext cx="4653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Temperature, Material.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0EC0E-D7F8-FC0E-4B61-4C9FC869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941" y="4805290"/>
                <a:ext cx="4653903" cy="369332"/>
              </a:xfrm>
              <a:prstGeom prst="rect">
                <a:avLst/>
              </a:prstGeom>
              <a:blipFill>
                <a:blip r:embed="rId15"/>
                <a:stretch>
                  <a:fillRect t="-6667" r="-2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65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DOE Parameters: A Programmer’s View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A4CC0-761C-FA44-AB7E-0EDA2A3A88B1}"/>
              </a:ext>
            </a:extLst>
          </p:cNvPr>
          <p:cNvSpPr txBox="1"/>
          <p:nvPr/>
        </p:nvSpPr>
        <p:spPr>
          <a:xfrm>
            <a:off x="1452036" y="5524010"/>
            <a:ext cx="59872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What is the data structure for the response?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240555-D1C8-FAD2-87A7-B296095005E5}"/>
              </a:ext>
            </a:extLst>
          </p:cNvPr>
          <p:cNvSpPr txBox="1"/>
          <p:nvPr/>
        </p:nvSpPr>
        <p:spPr>
          <a:xfrm rot="5400000">
            <a:off x="5539747" y="4016940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2B44B-2D6B-CD87-028A-D0CBF7431A68}"/>
              </a:ext>
            </a:extLst>
          </p:cNvPr>
          <p:cNvSpPr txBox="1"/>
          <p:nvPr/>
        </p:nvSpPr>
        <p:spPr>
          <a:xfrm rot="5400000">
            <a:off x="3271308" y="3465507"/>
            <a:ext cx="8739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775BD-CA96-BAA3-07D8-01521544DD10}"/>
              </a:ext>
            </a:extLst>
          </p:cNvPr>
          <p:cNvSpPr txBox="1"/>
          <p:nvPr/>
        </p:nvSpPr>
        <p:spPr>
          <a:xfrm rot="5400000">
            <a:off x="3526162" y="3948011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50B64-36BA-0D69-30F3-59C10E749068}"/>
              </a:ext>
            </a:extLst>
          </p:cNvPr>
          <p:cNvSpPr txBox="1"/>
          <p:nvPr/>
        </p:nvSpPr>
        <p:spPr>
          <a:xfrm rot="5400000">
            <a:off x="4463446" y="3948011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C9D0E0-05BA-E4FD-7367-F7E7163DF89C}"/>
              </a:ext>
            </a:extLst>
          </p:cNvPr>
          <p:cNvSpPr txBox="1"/>
          <p:nvPr/>
        </p:nvSpPr>
        <p:spPr>
          <a:xfrm rot="5400000">
            <a:off x="1592460" y="4030066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</p:spTree>
    <p:extLst>
      <p:ext uri="{BB962C8B-B14F-4D97-AF65-F5344CB8AC3E}">
        <p14:creationId xmlns:p14="http://schemas.microsoft.com/office/powerpoint/2010/main" val="471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Next Step: Calculating 2WD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54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CF18-CF99-E647-858E-23822A9B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D6C1E-4B92-6944-B73E-5A517E972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1026" name="Picture 2" descr="Understanding of Fast Fourier Transform (FFT) | CMOSBJT">
            <a:extLst>
              <a:ext uri="{FF2B5EF4-FFF2-40B4-BE49-F238E27FC236}">
                <a16:creationId xmlns:a16="http://schemas.microsoft.com/office/drawing/2014/main" id="{49EA6993-9EE5-0048-BF3B-C117DE0C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20" y="958775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B143655-65B1-A14A-A5CB-5431A24F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" y="807389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ABB7BD0-FECD-CD47-A0AD-4F7FA6E4D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266" y="4146694"/>
            <a:ext cx="4737100" cy="97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15393-9A18-7142-A16D-79B05F4CEFFB}"/>
              </a:ext>
            </a:extLst>
          </p:cNvPr>
          <p:cNvSpPr txBox="1"/>
          <p:nvPr/>
        </p:nvSpPr>
        <p:spPr>
          <a:xfrm>
            <a:off x="2828266" y="5401431"/>
            <a:ext cx="55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X[k] </a:t>
            </a:r>
            <a:r>
              <a:rPr lang="en-US" dirty="0"/>
              <a:t>is large, then there is an oscillation at a frequency proportional to </a:t>
            </a:r>
            <a:r>
              <a:rPr lang="en-US" i="1" dirty="0"/>
              <a:t>k/N.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DD484-1971-A944-AD08-1E1EFA516DC6}"/>
              </a:ext>
            </a:extLst>
          </p:cNvPr>
          <p:cNvSpPr txBox="1"/>
          <p:nvPr/>
        </p:nvSpPr>
        <p:spPr>
          <a:xfrm>
            <a:off x="1374747" y="31417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0A7C0-1E46-C84B-9E5C-623685334440}"/>
              </a:ext>
            </a:extLst>
          </p:cNvPr>
          <p:cNvSpPr txBox="1"/>
          <p:nvPr/>
        </p:nvSpPr>
        <p:spPr>
          <a:xfrm rot="16200000">
            <a:off x="856444" y="1393833"/>
            <a:ext cx="89639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85BA8-F923-7F40-AE29-F53C94A22933}"/>
              </a:ext>
            </a:extLst>
          </p:cNvPr>
          <p:cNvSpPr txBox="1"/>
          <p:nvPr/>
        </p:nvSpPr>
        <p:spPr>
          <a:xfrm>
            <a:off x="2828266" y="3244334"/>
            <a:ext cx="4940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Fourier transform extracts frequency information from a time series by finding intervals </a:t>
            </a:r>
            <a:r>
              <a:rPr lang="en-US" i="1" dirty="0"/>
              <a:t>k </a:t>
            </a:r>
            <a:r>
              <a:rPr lang="en-US" dirty="0"/>
              <a:t>for which </a:t>
            </a:r>
            <a:r>
              <a:rPr lang="en-US" i="1" dirty="0"/>
              <a:t>X[k] </a:t>
            </a:r>
            <a:r>
              <a:rPr lang="en-US" dirty="0"/>
              <a:t>is large, for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i="1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286466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170830</TotalTime>
  <Words>590</Words>
  <Application>Microsoft Macintosh PowerPoint</Application>
  <PresentationFormat>On-screen Show (4:3)</PresentationFormat>
  <Paragraphs>146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Office Theme</vt:lpstr>
      <vt:lpstr>BIOE 437 / BIOE 537  Computational Systems Biology   Design of Experiments: Programming   </vt:lpstr>
      <vt:lpstr>Key Concepts in Design of Experiments (DOE)</vt:lpstr>
      <vt:lpstr>Calculating 2WD Parameters</vt:lpstr>
      <vt:lpstr>Calculating responses:  y_(i,k_i,j,k_j )  </vt:lpstr>
      <vt:lpstr>DOE Parameter Data Structures: μ,α</vt:lpstr>
      <vt:lpstr>DOE Parameter Data Structures: β</vt:lpstr>
      <vt:lpstr>Calculating DOE Parameters: A Programmer’s View </vt:lpstr>
      <vt:lpstr>Next Step: Calculating 2WD Parameters</vt:lpstr>
      <vt:lpstr>Fourier Transform Basics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2838</cp:revision>
  <dcterms:created xsi:type="dcterms:W3CDTF">2008-11-04T22:35:39Z</dcterms:created>
  <dcterms:modified xsi:type="dcterms:W3CDTF">2022-11-06T17:52:59Z</dcterms:modified>
</cp:coreProperties>
</file>