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2" r:id="rId5"/>
    <p:sldId id="266" r:id="rId6"/>
    <p:sldId id="264" r:id="rId7"/>
    <p:sldId id="265" r:id="rId8"/>
    <p:sldId id="260" r:id="rId9"/>
    <p:sldId id="261" r:id="rId10"/>
    <p:sldId id="269" r:id="rId11"/>
    <p:sldId id="263" r:id="rId12"/>
    <p:sldId id="268" r:id="rId13"/>
    <p:sldId id="270" r:id="rId14"/>
    <p:sldId id="271" r:id="rId1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1" roundtripDataSignature="AMtx7mgCuaoS/ao6GLJNkk1J/HieLCYV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719"/>
  </p:normalViewPr>
  <p:slideViewPr>
    <p:cSldViewPr snapToGrid="0">
      <p:cViewPr varScale="1">
        <p:scale>
          <a:sx n="152" d="100"/>
          <a:sy n="152" d="100"/>
        </p:scale>
        <p:origin x="230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Diverse students. Some with bio-backgrounds; some without. Some with CS background; some with very limited. Two separate courses combined because of a substantial shared curriculum.</a:t>
            </a: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5"/>
          <p:cNvSpPr/>
          <p:nvPr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5"/>
          <p:cNvSpPr/>
          <p:nvPr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Google Shape;22;p35" descr="UW.Wordmark_ct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5"/>
          <p:cNvSpPr/>
          <p:nvPr/>
        </p:nvSpPr>
        <p:spPr>
          <a:xfrm rot="10800000" flipH="1">
            <a:off x="8167688" y="6348413"/>
            <a:ext cx="585787" cy="396875"/>
          </a:xfrm>
          <a:prstGeom prst="trapezoid">
            <a:avLst>
              <a:gd name="adj" fmla="val 25000"/>
            </a:avLst>
          </a:prstGeom>
          <a:solidFill>
            <a:srgbClr val="3B18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oogle Shape;24;p35" descr="UW_W-Logo_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5"/>
          <p:cNvSpPr txBox="1"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5"/>
          <p:cNvSpPr txBox="1"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35"/>
          <p:cNvSpPr txBox="1">
            <a:spLocks noGrp="1"/>
          </p:cNvSpPr>
          <p:nvPr>
            <p:ph type="dt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35"/>
          <p:cNvSpPr txBox="1">
            <a:spLocks noGrp="1"/>
          </p:cNvSpPr>
          <p:nvPr>
            <p:ph type="ftr" idx="11"/>
          </p:nvPr>
        </p:nvSpPr>
        <p:spPr>
          <a:xfrm>
            <a:off x="3114675" y="59436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5"/>
          <p:cNvSpPr txBox="1">
            <a:spLocks noGrp="1"/>
          </p:cNvSpPr>
          <p:nvPr>
            <p:ph type="sldNum" idx="12"/>
          </p:nvPr>
        </p:nvSpPr>
        <p:spPr>
          <a:xfrm>
            <a:off x="7534275" y="5943600"/>
            <a:ext cx="4667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6"/>
          <p:cNvSpPr/>
          <p:nvPr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" name="Google Shape;32;p36" descr="UW.Wordmark_ct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" name="Google Shape;33;p36"/>
          <p:cNvGrpSpPr/>
          <p:nvPr/>
        </p:nvGrpSpPr>
        <p:grpSpPr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34" name="Google Shape;34;p36"/>
            <p:cNvSpPr/>
            <p:nvPr/>
          </p:nvSpPr>
          <p:spPr>
            <a:xfrm rot="10800000" flipH="1">
              <a:off x="8045450" y="6222997"/>
              <a:ext cx="733146" cy="494505"/>
            </a:xfrm>
            <a:prstGeom prst="trapezoid">
              <a:avLst>
                <a:gd name="adj" fmla="val 25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5" name="Google Shape;35;p36" descr="UW_W-Logo_RGB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" name="Google Shape;36;p36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36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36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6"/>
          <p:cNvSpPr txBox="1">
            <a:spLocks noGrp="1"/>
          </p:cNvSpPr>
          <p:nvPr>
            <p:ph type="sldNum" idx="12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0"/>
          <p:cNvSpPr txBox="1">
            <a:spLocks noGrp="1"/>
          </p:cNvSpPr>
          <p:nvPr>
            <p:ph type="body" idx="1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40"/>
          <p:cNvSpPr txBox="1">
            <a:spLocks noGrp="1"/>
          </p:cNvSpPr>
          <p:nvPr>
            <p:ph type="body" idx="2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40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40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0"/>
          <p:cNvSpPr txBox="1">
            <a:spLocks noGrp="1"/>
          </p:cNvSpPr>
          <p:nvPr>
            <p:ph type="sldNum" idx="12"/>
          </p:nvPr>
        </p:nvSpPr>
        <p:spPr>
          <a:xfrm>
            <a:off x="6096000" y="62642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1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4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4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4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4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41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1"/>
          <p:cNvSpPr txBox="1">
            <a:spLocks noGrp="1"/>
          </p:cNvSpPr>
          <p:nvPr>
            <p:ph type="sldNum" idx="12"/>
          </p:nvPr>
        </p:nvSpPr>
        <p:spPr>
          <a:xfrm>
            <a:off x="6172200" y="6264275"/>
            <a:ext cx="1905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2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42"/>
          <p:cNvSpPr txBox="1">
            <a:spLocks noGrp="1"/>
          </p:cNvSpPr>
          <p:nvPr>
            <p:ph type="body"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42"/>
          <p:cNvSpPr txBox="1">
            <a:spLocks noGrp="1"/>
          </p:cNvSpPr>
          <p:nvPr>
            <p:ph type="body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42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42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2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3"/>
          <p:cNvSpPr txBox="1"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4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43"/>
          <p:cNvSpPr txBox="1">
            <a:spLocks noGrp="1"/>
          </p:cNvSpPr>
          <p:nvPr>
            <p:ph type="body" idx="1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43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43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3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4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44"/>
          <p:cNvSpPr txBox="1">
            <a:spLocks noGrp="1"/>
          </p:cNvSpPr>
          <p:nvPr>
            <p:ph type="body" idx="1"/>
          </p:nvPr>
        </p:nvSpPr>
        <p:spPr>
          <a:xfrm rot="5400000">
            <a:off x="2286000" y="-457200"/>
            <a:ext cx="45720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44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44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4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5"/>
          <p:cNvSpPr txBox="1">
            <a:spLocks noGrp="1"/>
          </p:cNvSpPr>
          <p:nvPr>
            <p:ph type="title"/>
          </p:nvPr>
        </p:nvSpPr>
        <p:spPr>
          <a:xfrm rot="5400000">
            <a:off x="4953000" y="2209801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45"/>
          <p:cNvSpPr txBox="1">
            <a:spLocks noGrp="1"/>
          </p:cNvSpPr>
          <p:nvPr>
            <p:ph type="body" idx="1"/>
          </p:nvPr>
        </p:nvSpPr>
        <p:spPr>
          <a:xfrm rot="5400000">
            <a:off x="762000" y="228601"/>
            <a:ext cx="5410201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45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45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5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4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1" name="Google Shape;11;p34"/>
          <p:cNvGrpSpPr/>
          <p:nvPr/>
        </p:nvGrpSpPr>
        <p:grpSpPr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12" name="Google Shape;12;p34"/>
            <p:cNvSpPr/>
            <p:nvPr/>
          </p:nvSpPr>
          <p:spPr>
            <a:xfrm rot="10800000" flipH="1">
              <a:off x="8045450" y="6222997"/>
              <a:ext cx="733146" cy="494505"/>
            </a:xfrm>
            <a:prstGeom prst="trapezoid">
              <a:avLst>
                <a:gd name="adj" fmla="val 25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" name="Google Shape;13;p34" descr="UW_W-Logo_RGB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" name="Google Shape;14;p34"/>
          <p:cNvSpPr/>
          <p:nvPr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>
            <a:solidFill>
              <a:srgbClr val="3B185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34" descr="UW.Wordmark_ctr.jp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3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4"/>
          <p:cNvSpPr txBox="1">
            <a:spLocks noGrp="1"/>
          </p:cNvSpPr>
          <p:nvPr>
            <p:ph type="sldNum" idx="12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seph-hellerstein/437_exampl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wwg_JG42G3uMcDR9yJpoCz0wTrDdv3c6/edit#heading=h.1ksv4uv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ackaging.python.org/en/latest/tutorials/packaging-projects/" TargetMode="External"/><Relationship Id="rId5" Type="http://schemas.openxmlformats.org/officeDocument/2006/relationships/hyperlink" Target="https://pypi.org/" TargetMode="External"/><Relationship Id="rId4" Type="http://schemas.openxmlformats.org/officeDocument/2006/relationships/hyperlink" Target="https://docs.google.com/document/d/1wwg_JG42G3uMcDR9yJpoCz0wTrDdv3c6/edit#heading=h.lnxbz9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sourceforge.net/projects/git-osx-installe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381000" y="533400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BIOE 537 </a:t>
            </a:r>
            <a:br>
              <a:rPr lang="en-US" sz="3200" b="1" dirty="0"/>
            </a:br>
            <a:r>
              <a:rPr lang="en-US" sz="3200" b="1" i="1" dirty="0"/>
              <a:t>Computational Systems Biology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u="sng" dirty="0"/>
              <a:t>Creating Python Packages</a:t>
            </a:r>
            <a:br>
              <a:rPr lang="en-US" b="1" dirty="0"/>
            </a:br>
            <a:br>
              <a:rPr lang="en-US" b="1" dirty="0"/>
            </a:br>
            <a:endParaRPr i="1"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381000" y="3886200"/>
            <a:ext cx="83820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Joseph L. Hellerstein*</a:t>
            </a:r>
            <a:endParaRPr dirty="0"/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Herbert </a:t>
            </a:r>
            <a:r>
              <a:rPr lang="en-US" dirty="0" err="1"/>
              <a:t>Sauro</a:t>
            </a:r>
            <a:r>
              <a:rPr lang="en-US" dirty="0"/>
              <a:t>**</a:t>
            </a:r>
            <a:endParaRPr dirty="0"/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*eScience Institute, Computer Science &amp; Engineering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**</a:t>
            </a:r>
            <a:r>
              <a:rPr lang="en-US" sz="2800" dirty="0" err="1"/>
              <a:t>BioEngineering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7C385-99CB-33B3-B831-464E952D1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the Repository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0463D-6559-AD49-1981-0CBDC9C07E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&lt;folder&gt; </a:t>
            </a:r>
            <a:r>
              <a:rPr lang="en-US" sz="2400" dirty="0"/>
              <a:t>creates a folder 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rmdir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&lt;folder&gt; </a:t>
            </a:r>
            <a:r>
              <a:rPr lang="en-US" sz="2400" dirty="0"/>
              <a:t>removes a folder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rm &lt;file&gt; </a:t>
            </a:r>
            <a:r>
              <a:rPr lang="en-US" sz="2400" dirty="0"/>
              <a:t>removes a file</a:t>
            </a:r>
          </a:p>
          <a:p>
            <a:r>
              <a:rPr lang="en-US" sz="2400" dirty="0"/>
              <a:t>Creating and changing files</a:t>
            </a:r>
          </a:p>
          <a:p>
            <a:pPr lvl="1"/>
            <a:r>
              <a:rPr lang="en-US" sz="2000" dirty="0"/>
              <a:t>Windows: notepad (a </a:t>
            </a:r>
            <a:r>
              <a:rPr lang="en-US" sz="2000" dirty="0" err="1"/>
              <a:t>gitbash</a:t>
            </a:r>
            <a:r>
              <a:rPr lang="en-US" sz="2000" dirty="0"/>
              <a:t> command)</a:t>
            </a:r>
          </a:p>
          <a:p>
            <a:pPr lvl="1"/>
            <a:r>
              <a:rPr lang="en-US" sz="2000" dirty="0"/>
              <a:t>Mac: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textedit</a:t>
            </a:r>
            <a:r>
              <a:rPr lang="en-US" sz="2000" dirty="0"/>
              <a:t> (Applications&gt;</a:t>
            </a:r>
            <a:r>
              <a:rPr lang="en-US" sz="2000" dirty="0" err="1"/>
              <a:t>textedit</a:t>
            </a:r>
            <a:r>
              <a:rPr lang="en-US" sz="2000" dirty="0"/>
              <a:t>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 –am “&lt;message&gt;”</a:t>
            </a:r>
            <a:r>
              <a:rPr lang="en-US" sz="2400" dirty="0"/>
              <a:t> Commits changes in the repository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push </a:t>
            </a:r>
            <a:r>
              <a:rPr lang="en-US" sz="2400" dirty="0"/>
              <a:t>Pushes changes to GitHub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&lt;repository path&gt;  </a:t>
            </a:r>
            <a:r>
              <a:rPr lang="en-US" sz="2400" dirty="0"/>
              <a:t>Make a local copy of a repo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BA803-D221-7480-5963-03CF1DD7B7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87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198F8-54DD-EA97-6B10-20674A444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 Terminal (Git Bash) Window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1638A-E3E7-A7A2-BF70-897CB753CD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Create a directory for this class</a:t>
            </a:r>
          </a:p>
          <a:p>
            <a:pPr marL="508000" lvl="1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437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Move into the directory</a:t>
            </a:r>
          </a:p>
          <a:p>
            <a:pPr marL="5080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cd 437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Clone the repository that you created:</a:t>
            </a:r>
          </a:p>
          <a:p>
            <a:pPr marL="5080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https://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/joseph-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hellerstein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sample_project.git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50CDDC-4F77-4A80-37DE-BC0691A574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85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7C385-99CB-33B3-B831-464E952D1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0463D-6559-AD49-1981-0CBDC9C07E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python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program.py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Runs the python program</a:t>
            </a:r>
          </a:p>
          <a:p>
            <a:r>
              <a:rPr lang="en-US" dirty="0"/>
              <a:t>Debugging hints</a:t>
            </a:r>
          </a:p>
          <a:p>
            <a:pPr lvl="1"/>
            <a:r>
              <a:rPr lang="en-US" dirty="0"/>
              <a:t>Use print statements</a:t>
            </a:r>
          </a:p>
          <a:p>
            <a:pPr lvl="1"/>
            <a:r>
              <a:rPr lang="en-US" dirty="0"/>
              <a:t>Use python debugger by inserting</a:t>
            </a:r>
          </a:p>
          <a:p>
            <a:pPr marL="9906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pdb.set_trace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BA803-D221-7480-5963-03CF1DD7B7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285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B5512-2543-9515-43B2-93D46B05C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6B816-1E8B-6F16-5E98-5E3E759CD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45780"/>
            <a:ext cx="7562193" cy="5567745"/>
          </a:xfrm>
          <a:solidFill>
            <a:schemeClr val="bg1"/>
          </a:solidFill>
        </p:spPr>
        <p:txBody>
          <a:bodyPr/>
          <a:lstStyle/>
          <a:p>
            <a:r>
              <a:rPr lang="en-US" sz="2400" dirty="0"/>
              <a:t>Tests for individual functions to check for errors.</a:t>
            </a:r>
          </a:p>
          <a:p>
            <a:r>
              <a:rPr lang="en-US" sz="2400" dirty="0"/>
              <a:t>Structure (given module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my_function.py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contains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400" dirty="0"/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greet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that returns “goodbye” to “hello”</a:t>
            </a:r>
            <a:r>
              <a:rPr lang="en-US" sz="2400" dirty="0"/>
              <a:t>)</a:t>
            </a:r>
          </a:p>
          <a:p>
            <a:pPr marL="254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54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greet</a:t>
            </a:r>
          </a:p>
          <a:p>
            <a:pPr marL="254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TestFunctions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2540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54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testGreet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pPr marL="254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result = greet(“hello”)</a:t>
            </a:r>
          </a:p>
          <a:p>
            <a:pPr marL="254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self.assertTrue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(result == “goodbye”)</a:t>
            </a:r>
          </a:p>
          <a:p>
            <a:pPr marL="2540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54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if __name__ == '__main__':</a:t>
            </a:r>
          </a:p>
          <a:p>
            <a:pPr marL="254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unittest.main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540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540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389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B6767-7D09-D641-D151-C27DD7EAF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>
                <a:hlinkClick r:id="rId2"/>
              </a:rPr>
              <a:t>Repository</a:t>
            </a:r>
            <a:r>
              <a:rPr lang="en-US" dirty="0"/>
              <a:t> From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474591-10BE-DE4F-20D6-1B78FB4C95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44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Agenda*</a:t>
            </a:r>
            <a:endParaRPr dirty="0"/>
          </a:p>
        </p:txBody>
      </p:sp>
      <p:sp>
        <p:nvSpPr>
          <p:cNvPr id="103" name="Google Shape;103;p2"/>
          <p:cNvSpPr txBox="1">
            <a:spLocks noGrp="1"/>
          </p:cNvSpPr>
          <p:nvPr>
            <p:ph type="body" idx="1"/>
          </p:nvPr>
        </p:nvSpPr>
        <p:spPr>
          <a:xfrm>
            <a:off x="457200" y="1150884"/>
            <a:ext cx="8229600" cy="457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800" dirty="0">
                <a:hlinkClick r:id="rId3"/>
              </a:rPr>
              <a:t>Specification documents</a:t>
            </a:r>
            <a:endParaRPr lang="en-US" sz="2800" dirty="0"/>
          </a:p>
          <a:p>
            <a:pPr marL="800100" lvl="1" indent="-342900">
              <a:spcBef>
                <a:spcPts val="0"/>
              </a:spcBef>
              <a:buSzPts val="3200"/>
              <a:buChar char="•"/>
            </a:pPr>
            <a:r>
              <a:rPr lang="en-US" sz="2400" dirty="0"/>
              <a:t>Functional specification</a:t>
            </a:r>
          </a:p>
          <a:p>
            <a:pPr marL="800100" lvl="1" indent="-342900">
              <a:spcBef>
                <a:spcPts val="0"/>
              </a:spcBef>
              <a:buSzPts val="3200"/>
              <a:buChar char="•"/>
            </a:pPr>
            <a:r>
              <a:rPr lang="en-US" sz="2400" dirty="0"/>
              <a:t>Component specifications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800" dirty="0"/>
              <a:t>GitHub &amp;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800" dirty="0"/>
              <a:t>Creating and updating files using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8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Repository structure</a:t>
            </a:r>
            <a:endParaRPr lang="en-US" sz="2800" dirty="0">
              <a:solidFill>
                <a:schemeClr val="tx1"/>
              </a:solidFill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800" dirty="0"/>
              <a:t>Unit Tests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Packages</a:t>
            </a:r>
          </a:p>
          <a:p>
            <a:pPr marL="800100" lvl="1" indent="-342900">
              <a:spcBef>
                <a:spcPts val="640"/>
              </a:spcBef>
              <a:buSzPts val="3200"/>
              <a:buChar char="•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PyPI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  <a:p>
            <a:pPr marL="800100" lvl="1" indent="-342900">
              <a:spcBef>
                <a:spcPts val="640"/>
              </a:spcBef>
              <a:buSzPts val="3200"/>
              <a:buChar char="•"/>
            </a:pPr>
            <a:r>
              <a:rPr lang="en-US" sz="2400" dirty="0">
                <a:solidFill>
                  <a:srgbClr val="0000FF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Creating a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package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4" name="Google Shape;104;p2"/>
          <p:cNvSpPr txBox="1">
            <a:spLocks noGrp="1"/>
          </p:cNvSpPr>
          <p:nvPr>
            <p:ph type="sldNum" idx="12"/>
          </p:nvPr>
        </p:nvSpPr>
        <p:spPr>
          <a:xfrm>
            <a:off x="7620000" y="6248400"/>
            <a:ext cx="30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E6D320-6E32-64E6-1078-C619CC10F67C}"/>
              </a:ext>
            </a:extLst>
          </p:cNvPr>
          <p:cNvSpPr txBox="1"/>
          <p:nvPr/>
        </p:nvSpPr>
        <p:spPr>
          <a:xfrm>
            <a:off x="1534510" y="6248400"/>
            <a:ext cx="3278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*Topics in grey are not discussed here.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BB139-E678-EB53-300D-A1837B438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for Windows </a:t>
            </a:r>
            <a:br>
              <a:rPr lang="en-US" dirty="0"/>
            </a:br>
            <a:r>
              <a:rPr lang="en-US" dirty="0"/>
              <a:t>(You Should Have Done This Already)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2590CF-F4FF-CBB8-0EEC-2C7CBE16D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55074"/>
            <a:ext cx="8229600" cy="4572001"/>
          </a:xfrm>
        </p:spPr>
        <p:txBody>
          <a:bodyPr/>
          <a:lstStyle/>
          <a:p>
            <a:r>
              <a:rPr lang="en-US" dirty="0"/>
              <a:t>Open the Microsoft Store</a:t>
            </a:r>
          </a:p>
          <a:p>
            <a:pPr lvl="1"/>
            <a:r>
              <a:rPr lang="en-US" dirty="0"/>
              <a:t>Start&gt;search “Microsoft Store”</a:t>
            </a:r>
          </a:p>
          <a:p>
            <a:r>
              <a:rPr lang="en-US" dirty="0"/>
              <a:t>Find “git bash” and install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557EA3-C242-4DC7-37DC-A850D9C725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41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BB139-E678-EB53-300D-A1837B438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for Mac </a:t>
            </a:r>
            <a:br>
              <a:rPr lang="en-US" dirty="0"/>
            </a:br>
            <a:r>
              <a:rPr lang="en-US" dirty="0"/>
              <a:t>(You Should Have Done This Already)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2590CF-F4FF-CBB8-0EEC-2C7CBE16D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71296"/>
            <a:ext cx="4661338" cy="2096813"/>
          </a:xfrm>
        </p:spPr>
        <p:txBody>
          <a:bodyPr/>
          <a:lstStyle/>
          <a:p>
            <a:r>
              <a:rPr lang="en-US" sz="2000" dirty="0"/>
              <a:t>Open Applications&gt;Utilities&gt;Terminal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Type in Terminal: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which git.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not present</a:t>
            </a:r>
          </a:p>
          <a:p>
            <a:pPr marL="508000" lvl="1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Download git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557EA3-C242-4DC7-37DC-A850D9C725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A7D079B-D3D8-F643-7A61-AF8669DF65FE}"/>
              </a:ext>
            </a:extLst>
          </p:cNvPr>
          <p:cNvGrpSpPr/>
          <p:nvPr/>
        </p:nvGrpSpPr>
        <p:grpSpPr>
          <a:xfrm>
            <a:off x="5339255" y="1571297"/>
            <a:ext cx="3347545" cy="3258206"/>
            <a:chOff x="5065982" y="1680826"/>
            <a:chExt cx="3722633" cy="491465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374FE5E-AA8D-35FC-18F8-ABA97EA93D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65982" y="1680826"/>
              <a:ext cx="3722633" cy="4914657"/>
            </a:xfrm>
            <a:prstGeom prst="rect">
              <a:avLst/>
            </a:prstGeom>
          </p:spPr>
        </p:pic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6C032F8-E4FE-B733-530A-B31FACCD3521}"/>
                </a:ext>
              </a:extLst>
            </p:cNvPr>
            <p:cNvSpPr/>
            <p:nvPr/>
          </p:nvSpPr>
          <p:spPr>
            <a:xfrm>
              <a:off x="6711838" y="5570482"/>
              <a:ext cx="1370617" cy="21020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32E63405-DF21-F3D8-7524-66CD11B6B0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1764" y="5149611"/>
            <a:ext cx="6153807" cy="96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61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4DF49-6AC3-DEE9-1CE3-BE7B8F900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What &amp; Why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73EB5B-AFC1-6469-EA52-BD557EB2F5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723ED8-8BBB-D436-CECB-F3AEB1059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43" y="1393193"/>
            <a:ext cx="8761713" cy="456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977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EFBF9B0-33E2-B9AE-5F8A-7F8D8F8FC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Client Server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111DCD-3B9E-9ECB-3979-456B805DB3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 descr="How to Use Git- A Beginner Step-by-Step Guide">
            <a:extLst>
              <a:ext uri="{FF2B5EF4-FFF2-40B4-BE49-F238E27FC236}">
                <a16:creationId xmlns:a16="http://schemas.microsoft.com/office/drawing/2014/main" id="{3A2EEDBA-E470-63D4-15E6-AE173266C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654" y="1532922"/>
            <a:ext cx="5954277" cy="489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022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00B73-54B2-0490-E9EA-6DE391595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EB2D2B-92CF-AFB4-2A01-884FA74383E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2050" name="Picture 2" descr="How to use GitHub - Simple GitHub tutorial for beginners">
            <a:extLst>
              <a:ext uri="{FF2B5EF4-FFF2-40B4-BE49-F238E27FC236}">
                <a16:creationId xmlns:a16="http://schemas.microsoft.com/office/drawing/2014/main" id="{FCF9184A-EAB9-0989-D6BD-2857DC757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599" y="1776248"/>
            <a:ext cx="7260802" cy="3808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0975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039B9-EBC1-1F99-B4FA-AA388948C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/>
              <a:t> on Machine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9FF28-273B-4DA9-4D6E-19EFF97B5A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git config --global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user.name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"John Doe"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git config --global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user.email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johndoe@email.com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A918C-4270-D4FE-38B5-737876927B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23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83C97-E95B-78B5-C84A-26E5F8DCC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GitHub Repository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05E33-F56A-7025-E322-DC22188A8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66798"/>
            <a:ext cx="8229600" cy="4572001"/>
          </a:xfrm>
        </p:spPr>
        <p:txBody>
          <a:bodyPr/>
          <a:lstStyle/>
          <a:p>
            <a:r>
              <a:rPr lang="en-US" sz="2400" dirty="0"/>
              <a:t>Browse to </a:t>
            </a:r>
            <a:r>
              <a:rPr lang="en-US" sz="2400" dirty="0" err="1"/>
              <a:t>github.com</a:t>
            </a:r>
            <a:r>
              <a:rPr lang="en-US" sz="2400" dirty="0"/>
              <a:t> and login.</a:t>
            </a:r>
          </a:p>
          <a:p>
            <a:r>
              <a:rPr lang="en-US" sz="2400" dirty="0"/>
              <a:t>Create a new repository with:</a:t>
            </a:r>
          </a:p>
          <a:p>
            <a:pPr lvl="1"/>
            <a:r>
              <a:rPr lang="en-US" sz="2000" dirty="0"/>
              <a:t>Public</a:t>
            </a:r>
          </a:p>
          <a:p>
            <a:pPr lvl="1"/>
            <a:r>
              <a:rPr lang="en-US" sz="2000" dirty="0"/>
              <a:t>MIT license</a:t>
            </a:r>
          </a:p>
          <a:p>
            <a:pPr lvl="1"/>
            <a:r>
              <a:rPr lang="en-US" sz="2000" dirty="0"/>
              <a:t>Python ignore file</a:t>
            </a:r>
          </a:p>
          <a:p>
            <a:r>
              <a:rPr lang="en-US" sz="2400" dirty="0"/>
              <a:t>Copy the </a:t>
            </a:r>
            <a:r>
              <a:rPr lang="en-US" sz="2400" dirty="0" err="1"/>
              <a:t>github</a:t>
            </a:r>
            <a:r>
              <a:rPr lang="en-US" sz="2400" dirty="0"/>
              <a:t> URL for the project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D60113-F801-D0AE-7F1E-1FED109C34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E41BB85-6BA4-58B2-5637-8CE5E593448F}"/>
              </a:ext>
            </a:extLst>
          </p:cNvPr>
          <p:cNvGrpSpPr/>
          <p:nvPr/>
        </p:nvGrpSpPr>
        <p:grpSpPr>
          <a:xfrm>
            <a:off x="346842" y="3844982"/>
            <a:ext cx="6500648" cy="2768543"/>
            <a:chOff x="346842" y="3708457"/>
            <a:chExt cx="6500648" cy="276854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CAD96F5-D19E-D4EC-70BA-4C924F6004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6842" y="3708457"/>
              <a:ext cx="6500648" cy="2768543"/>
            </a:xfrm>
            <a:prstGeom prst="rect">
              <a:avLst/>
            </a:prstGeom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6EE868A-DC2E-D6AE-59D0-8770DDDB2989}"/>
                </a:ext>
              </a:extLst>
            </p:cNvPr>
            <p:cNvSpPr/>
            <p:nvPr/>
          </p:nvSpPr>
          <p:spPr>
            <a:xfrm>
              <a:off x="6085490" y="5061198"/>
              <a:ext cx="241738" cy="2360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456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4709</TotalTime>
  <Words>475</Words>
  <Application>Microsoft Macintosh PowerPoint</Application>
  <PresentationFormat>On-screen Show (4:3)</PresentationFormat>
  <Paragraphs>92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Courier New</vt:lpstr>
      <vt:lpstr>Arial</vt:lpstr>
      <vt:lpstr>Calibri</vt:lpstr>
      <vt:lpstr>Office Theme</vt:lpstr>
      <vt:lpstr>BIOE 537  Computational Systems Biology   Creating Python Packages  </vt:lpstr>
      <vt:lpstr>Agenda*</vt:lpstr>
      <vt:lpstr>Setup for Windows  (You Should Have Done This Already)</vt:lpstr>
      <vt:lpstr>Setup for Mac  (You Should Have Done This Already)</vt:lpstr>
      <vt:lpstr>GitHub: What &amp; Why</vt:lpstr>
      <vt:lpstr>GitHub Client Server Architecture</vt:lpstr>
      <vt:lpstr>PowerPoint Presentation</vt:lpstr>
      <vt:lpstr>Initialize git on Machine</vt:lpstr>
      <vt:lpstr>Creating a GitHub Repository</vt:lpstr>
      <vt:lpstr>Managing the Repository</vt:lpstr>
      <vt:lpstr>Open a Terminal (Git Bash) Window</vt:lpstr>
      <vt:lpstr>Running Python</vt:lpstr>
      <vt:lpstr>Unit Tests</vt:lpstr>
      <vt:lpstr>Example Repository From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BIOE 437 / BIOE 537  Computational Systems Biology   Lecture 1: Introduction and Biochemistry Basics  </dc:title>
  <dc:creator>Tricia Caparas</dc:creator>
  <cp:lastModifiedBy>Joseph Hellerstein</cp:lastModifiedBy>
  <cp:revision>62</cp:revision>
  <dcterms:created xsi:type="dcterms:W3CDTF">2008-11-04T22:35:39Z</dcterms:created>
  <dcterms:modified xsi:type="dcterms:W3CDTF">2023-10-09T21:18:32Z</dcterms:modified>
</cp:coreProperties>
</file>