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3" r:id="rId2"/>
    <p:sldId id="348" r:id="rId3"/>
    <p:sldId id="349" r:id="rId4"/>
    <p:sldId id="476" r:id="rId5"/>
    <p:sldId id="376" r:id="rId6"/>
    <p:sldId id="380" r:id="rId7"/>
    <p:sldId id="370" r:id="rId8"/>
    <p:sldId id="378" r:id="rId9"/>
    <p:sldId id="477" r:id="rId10"/>
    <p:sldId id="379" r:id="rId11"/>
    <p:sldId id="389" r:id="rId12"/>
    <p:sldId id="381" r:id="rId13"/>
    <p:sldId id="382" r:id="rId14"/>
    <p:sldId id="390" r:id="rId15"/>
    <p:sldId id="391" r:id="rId16"/>
    <p:sldId id="385" r:id="rId17"/>
    <p:sldId id="271" r:id="rId18"/>
    <p:sldId id="474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2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</a:t>
            </a:r>
            <a:r>
              <a:rPr lang="en-US" altLang="en-US" sz="3200" b="1" u="sng">
                <a:ea typeface="ＭＳ Ｐゴシック" panose="020B0600070205080204" pitchFamily="34" charset="-128"/>
              </a:rPr>
              <a:t>Experiments: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November, 2022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Specifying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Conditions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540566"/>
            <a:ext cx="732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49390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79423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EDCF9E-347F-25E8-0D11-7E228DE03C47}"/>
              </a:ext>
            </a:extLst>
          </p:cNvPr>
          <p:cNvGrpSpPr/>
          <p:nvPr/>
        </p:nvGrpSpPr>
        <p:grpSpPr>
          <a:xfrm>
            <a:off x="1118584" y="770659"/>
            <a:ext cx="6163056" cy="2880848"/>
            <a:chOff x="987552" y="839007"/>
            <a:chExt cx="6163056" cy="288084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DBBE3D-49CC-0EA3-0390-BA26FD1261C3}"/>
                </a:ext>
              </a:extLst>
            </p:cNvPr>
            <p:cNvGrpSpPr/>
            <p:nvPr/>
          </p:nvGrpSpPr>
          <p:grpSpPr>
            <a:xfrm>
              <a:off x="987552" y="839007"/>
              <a:ext cx="6163056" cy="2880848"/>
              <a:chOff x="987552" y="839007"/>
              <a:chExt cx="6163056" cy="2880848"/>
            </a:xfrm>
          </p:grpSpPr>
          <p:pic>
            <p:nvPicPr>
              <p:cNvPr id="13314" name="Picture 2" descr="Design of Experiments (DoE) | Method, Chemistry, Videos">
                <a:extLst>
                  <a:ext uri="{FF2B5EF4-FFF2-40B4-BE49-F238E27FC236}">
                    <a16:creationId xmlns:a16="http://schemas.microsoft.com/office/drawing/2014/main" id="{C176EC80-0088-F042-B839-B09C7DC21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552" y="856488"/>
                <a:ext cx="6163056" cy="2863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78D342-2525-F44F-61D5-E8B8E568B340}"/>
                  </a:ext>
                </a:extLst>
              </p:cNvPr>
              <p:cNvSpPr/>
              <p:nvPr/>
            </p:nvSpPr>
            <p:spPr>
              <a:xfrm>
                <a:off x="987552" y="839007"/>
                <a:ext cx="3086737" cy="2737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188A9C-A5DA-164B-F0D9-EB87CEA70940}"/>
                </a:ext>
              </a:extLst>
            </p:cNvPr>
            <p:cNvSpPr/>
            <p:nvPr/>
          </p:nvSpPr>
          <p:spPr>
            <a:xfrm>
              <a:off x="6006779" y="2245488"/>
              <a:ext cx="752836" cy="162045"/>
            </a:xfrm>
            <a:prstGeom prst="rect">
              <a:avLst/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8F0BF-9469-7282-14E3-FC44755BAD55}"/>
                </a:ext>
              </a:extLst>
            </p:cNvPr>
            <p:cNvCxnSpPr>
              <a:cxnSpLocks/>
              <a:stCxn id="8" idx="2"/>
              <a:endCxn id="16" idx="2"/>
            </p:cNvCxnSpPr>
            <p:nvPr/>
          </p:nvCxnSpPr>
          <p:spPr>
            <a:xfrm>
              <a:off x="6383197" y="2407533"/>
              <a:ext cx="0" cy="165169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D895C-56C4-89FE-3633-9C12F3205A34}"/>
                </a:ext>
              </a:extLst>
            </p:cNvPr>
            <p:cNvSpPr/>
            <p:nvPr/>
          </p:nvSpPr>
          <p:spPr>
            <a:xfrm>
              <a:off x="6006779" y="2410657"/>
              <a:ext cx="752836" cy="1620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AA3C7B4-B267-BED1-8A25-12B549868360}"/>
              </a:ext>
            </a:extLst>
          </p:cNvPr>
          <p:cNvSpPr txBox="1"/>
          <p:nvPr/>
        </p:nvSpPr>
        <p:spPr>
          <a:xfrm>
            <a:off x="648182" y="1319514"/>
            <a:ext cx="325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designed for a purpose, like finding a best combination factor levels for a chemical process.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3" y="1296326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Conditions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BB2B1-F2ED-F440-143D-42E979BB1AAF}"/>
              </a:ext>
            </a:extLst>
          </p:cNvPr>
          <p:cNvSpPr txBox="1"/>
          <p:nvPr/>
        </p:nvSpPr>
        <p:spPr>
          <a:xfrm>
            <a:off x="1458410" y="3877520"/>
            <a:ext cx="1428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22691-BB8B-9340-0D2D-ADF017695CF3}"/>
              </a:ext>
            </a:extLst>
          </p:cNvPr>
          <p:cNvSpPr txBox="1"/>
          <p:nvPr/>
        </p:nvSpPr>
        <p:spPr>
          <a:xfrm>
            <a:off x="3320660" y="3424162"/>
            <a:ext cx="9925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89242-DBFE-57C2-4FD4-5BE7064E02B5}"/>
              </a:ext>
            </a:extLst>
          </p:cNvPr>
          <p:cNvSpPr txBox="1"/>
          <p:nvPr/>
        </p:nvSpPr>
        <p:spPr>
          <a:xfrm rot="16200000">
            <a:off x="567814" y="2756030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catalyst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7B150-3036-870E-9A58-3267AE75BBD8}"/>
              </a:ext>
            </a:extLst>
          </p:cNvPr>
          <p:cNvSpPr txBox="1"/>
          <p:nvPr/>
        </p:nvSpPr>
        <p:spPr>
          <a:xfrm>
            <a:off x="1079493" y="332636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93008-7865-69D6-8770-FC7420C3C69A}"/>
              </a:ext>
            </a:extLst>
          </p:cNvPr>
          <p:cNvSpPr txBox="1"/>
          <p:nvPr/>
        </p:nvSpPr>
        <p:spPr>
          <a:xfrm>
            <a:off x="1082140" y="20878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B5F70-739E-E67A-0861-32BB670676BA}"/>
              </a:ext>
            </a:extLst>
          </p:cNvPr>
          <p:cNvSpPr txBox="1"/>
          <p:nvPr/>
        </p:nvSpPr>
        <p:spPr>
          <a:xfrm>
            <a:off x="3524893" y="3112394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1F577-F8C3-E16C-87F2-A779343A23E1}"/>
              </a:ext>
            </a:extLst>
          </p:cNvPr>
          <p:cNvSpPr txBox="1"/>
          <p:nvPr/>
        </p:nvSpPr>
        <p:spPr>
          <a:xfrm>
            <a:off x="1178071" y="3660975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AAD48-EE6B-EEF9-6370-1D8281D34A54}"/>
              </a:ext>
            </a:extLst>
          </p:cNvPr>
          <p:cNvSpPr txBox="1"/>
          <p:nvPr/>
        </p:nvSpPr>
        <p:spPr>
          <a:xfrm>
            <a:off x="2604035" y="3695700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E6E26-CCA6-90EE-67CC-6B463634E1E1}"/>
              </a:ext>
            </a:extLst>
          </p:cNvPr>
          <p:cNvSpPr txBox="1"/>
          <p:nvPr/>
        </p:nvSpPr>
        <p:spPr>
          <a:xfrm>
            <a:off x="2992392" y="3649275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72AFA-BB3F-7235-4B15-F906A66D5255}"/>
              </a:ext>
            </a:extLst>
          </p:cNvPr>
          <p:cNvSpPr txBox="1"/>
          <p:nvPr/>
        </p:nvSpPr>
        <p:spPr>
          <a:xfrm>
            <a:off x="514805" y="4576899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vertex is an experiment condition, a combination of factor levels.</a:t>
            </a:r>
          </a:p>
          <a:p>
            <a:r>
              <a:rPr lang="en-US" dirty="0"/>
              <a:t>This corresponds to a row in </a:t>
            </a:r>
            <a:r>
              <a:rPr lang="en-US"/>
              <a:t>the table.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423018-E56A-FD0F-1F5B-F63C8C28E2E8}"/>
              </a:ext>
            </a:extLst>
          </p:cNvPr>
          <p:cNvSpPr/>
          <p:nvPr/>
        </p:nvSpPr>
        <p:spPr>
          <a:xfrm>
            <a:off x="941252" y="1476085"/>
            <a:ext cx="3086737" cy="2737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976FF7-9A03-B2E0-A609-0F007B31B076}"/>
              </a:ext>
            </a:extLst>
          </p:cNvPr>
          <p:cNvSpPr/>
          <p:nvPr/>
        </p:nvSpPr>
        <p:spPr>
          <a:xfrm>
            <a:off x="3575370" y="3516319"/>
            <a:ext cx="1398072" cy="67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028B64-72F3-FCF2-CBF7-F4C6EC55D06C}"/>
              </a:ext>
            </a:extLst>
          </p:cNvPr>
          <p:cNvSpPr txBox="1"/>
          <p:nvPr/>
        </p:nvSpPr>
        <p:spPr>
          <a:xfrm>
            <a:off x="2486868" y="254545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C6308-B087-3323-0CB3-A0527A0BC02C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D4F10C-B225-52E8-E71E-E178F71F2BCA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8603C-C9D7-F56F-4DD8-305340B850E9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57FC55-D852-7BA7-3FEE-09589345ADE6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27AFF8-A3A2-D4D5-B6CC-C8173AED2D24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71345B-3540-FAEF-9BEC-BC62D33FAAF0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3B9E56-21F2-75D8-5730-DD0F4FCB357C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D736D-A26C-2C75-4715-E97DA9E13E00}"/>
              </a:ext>
            </a:extLst>
          </p:cNvPr>
          <p:cNvSpPr txBox="1"/>
          <p:nvPr/>
        </p:nvSpPr>
        <p:spPr>
          <a:xfrm>
            <a:off x="2720878" y="3423595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01FE49-B1A0-54FD-AE75-E87AA0EC5758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13312" name="Straight Connector 13311">
              <a:extLst>
                <a:ext uri="{FF2B5EF4-FFF2-40B4-BE49-F238E27FC236}">
                  <a16:creationId xmlns:a16="http://schemas.microsoft.com/office/drawing/2014/main" id="{B7DCC68B-DA7E-400A-E376-EE02277D7157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Connector 13312">
              <a:extLst>
                <a:ext uri="{FF2B5EF4-FFF2-40B4-BE49-F238E27FC236}">
                  <a16:creationId xmlns:a16="http://schemas.microsoft.com/office/drawing/2014/main" id="{02AE8278-584B-C819-BE74-F48B2227B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15" name="Group 13314">
              <a:extLst>
                <a:ext uri="{FF2B5EF4-FFF2-40B4-BE49-F238E27FC236}">
                  <a16:creationId xmlns:a16="http://schemas.microsoft.com/office/drawing/2014/main" id="{7ED2B8CC-EC41-A432-1162-15061E6E6C0C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13322" name="Straight Connector 13321">
                <a:extLst>
                  <a:ext uri="{FF2B5EF4-FFF2-40B4-BE49-F238E27FC236}">
                    <a16:creationId xmlns:a16="http://schemas.microsoft.com/office/drawing/2014/main" id="{272ADB9A-5204-CCBA-DF9F-6E9EF37DF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3" name="Straight Connector 13322">
                <a:extLst>
                  <a:ext uri="{FF2B5EF4-FFF2-40B4-BE49-F238E27FC236}">
                    <a16:creationId xmlns:a16="http://schemas.microsoft.com/office/drawing/2014/main" id="{D45F6D83-3620-A880-78FE-839B9AAC2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4" name="Straight Connector 13323">
                <a:extLst>
                  <a:ext uri="{FF2B5EF4-FFF2-40B4-BE49-F238E27FC236}">
                    <a16:creationId xmlns:a16="http://schemas.microsoft.com/office/drawing/2014/main" id="{9BC18F40-6C77-D61E-2AF2-69C3C46CAA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5" name="Straight Connector 13324">
                <a:extLst>
                  <a:ext uri="{FF2B5EF4-FFF2-40B4-BE49-F238E27FC236}">
                    <a16:creationId xmlns:a16="http://schemas.microsoft.com/office/drawing/2014/main" id="{A0845250-535B-752C-2478-69717466D2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16" name="Straight Connector 13315">
              <a:extLst>
                <a:ext uri="{FF2B5EF4-FFF2-40B4-BE49-F238E27FC236}">
                  <a16:creationId xmlns:a16="http://schemas.microsoft.com/office/drawing/2014/main" id="{F0E0EF2F-DF3E-E878-E2F9-99823BB84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7" name="Straight Connector 13316">
              <a:extLst>
                <a:ext uri="{FF2B5EF4-FFF2-40B4-BE49-F238E27FC236}">
                  <a16:creationId xmlns:a16="http://schemas.microsoft.com/office/drawing/2014/main" id="{EFB11C2B-52D8-930E-6F78-BC3C1AB3F92F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8" name="Straight Connector 13317">
              <a:extLst>
                <a:ext uri="{FF2B5EF4-FFF2-40B4-BE49-F238E27FC236}">
                  <a16:creationId xmlns:a16="http://schemas.microsoft.com/office/drawing/2014/main" id="{A619119E-87C6-93E2-EF7F-28006BA6F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9" name="Straight Connector 13318">
              <a:extLst>
                <a:ext uri="{FF2B5EF4-FFF2-40B4-BE49-F238E27FC236}">
                  <a16:creationId xmlns:a16="http://schemas.microsoft.com/office/drawing/2014/main" id="{122EB31E-8EA5-AD90-CA9D-81E601A8E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0" name="Straight Connector 13319">
              <a:extLst>
                <a:ext uri="{FF2B5EF4-FFF2-40B4-BE49-F238E27FC236}">
                  <a16:creationId xmlns:a16="http://schemas.microsoft.com/office/drawing/2014/main" id="{8D1A9393-A217-8CCA-58A6-D5F5D5857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Connector 13320">
              <a:extLst>
                <a:ext uri="{FF2B5EF4-FFF2-40B4-BE49-F238E27FC236}">
                  <a16:creationId xmlns:a16="http://schemas.microsoft.com/office/drawing/2014/main" id="{E16E145E-C142-B0C2-DF12-39149A6F2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31E7BB-BF9C-8A35-ED65-49104BB0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469" y="1413592"/>
            <a:ext cx="3365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769312" y="429348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9046" y="3582235"/>
            <a:ext cx="607046" cy="77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C6E44-9EF4-BE69-97B9-029E38499593}"/>
              </a:ext>
            </a:extLst>
          </p:cNvPr>
          <p:cNvSpPr txBox="1"/>
          <p:nvPr/>
        </p:nvSpPr>
        <p:spPr>
          <a:xfrm>
            <a:off x="2520433" y="256976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7FDD3-5C19-7E4E-014E-846A9698FEA1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A16D8-0F4A-3D72-8750-A5B22FA1CDB8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AB55F1-8B1E-0D0A-39E1-99FE6B84CC37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E0BEAD-2C5C-E255-F2AF-C193089D51F8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070D94-B41F-BB2A-4A92-7011F80C9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E6BF6-E7EF-2878-6A08-A794AD409D5D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56CED5A-2EF8-97B3-0186-CD2B9CA7F0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F79639A-B0F7-8A66-D580-C5B5E0F45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C8BC68-7473-BA98-CA39-DDCCA12DC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62F14E6-A197-5F74-CD93-A919ECAF1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F888E8-DAC1-F72A-8C45-9D2EE9C89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0EBFEC-9601-CB6D-3928-685E83DE71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E31EFF-113B-9039-EBF4-EF908BD003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E210A5-FE31-CC4C-AA29-41273D813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988CF9-8D27-479E-ACDF-2A3FB53D6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A96053-57D2-8033-EBA2-6ED63DA5F4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97BC90-65D9-988C-E722-A39B13DC19B4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CB87-3E91-1035-120F-798D683145DE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A9C4-FB56-8FC8-D8CD-078E12C091EF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81342-02B1-FDAA-BD37-CAD846E5C575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9837B-4419-0570-1CD3-C5E9624C8619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*pyruvate*B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0600"/>
          </a:xfrm>
        </p:spPr>
        <p:txBody>
          <a:bodyPr/>
          <a:lstStyle/>
          <a:p>
            <a:r>
              <a:rPr lang="en-US" dirty="0"/>
              <a:t>Types of Experimental Designs</a:t>
            </a:r>
            <a:br>
              <a:rPr lang="en-US" dirty="0"/>
            </a:br>
            <a:r>
              <a:rPr lang="en-US" dirty="0"/>
              <a:t>(Condition Specifications)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B6DF-954B-3A97-5FA3-2ECD3FAC2FC1}"/>
              </a:ext>
            </a:extLst>
          </p:cNvPr>
          <p:cNvSpPr txBox="1"/>
          <p:nvPr/>
        </p:nvSpPr>
        <p:spPr>
          <a:xfrm>
            <a:off x="2474134" y="2704748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9F5B9-21C7-23E8-BFEE-92B643E3DCEC}"/>
              </a:ext>
            </a:extLst>
          </p:cNvPr>
          <p:cNvSpPr txBox="1"/>
          <p:nvPr/>
        </p:nvSpPr>
        <p:spPr>
          <a:xfrm>
            <a:off x="1811629" y="3294020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14F0-BBB0-93E5-CEB7-029CA7619CA8}"/>
              </a:ext>
            </a:extLst>
          </p:cNvPr>
          <p:cNvSpPr txBox="1"/>
          <p:nvPr/>
        </p:nvSpPr>
        <p:spPr>
          <a:xfrm rot="18827094">
            <a:off x="1680275" y="2638636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E6EAC-3C31-35D1-720D-2C0BCEA8C078}"/>
              </a:ext>
            </a:extLst>
          </p:cNvPr>
          <p:cNvGrpSpPr/>
          <p:nvPr/>
        </p:nvGrpSpPr>
        <p:grpSpPr>
          <a:xfrm>
            <a:off x="1686293" y="1781533"/>
            <a:ext cx="2233408" cy="1771138"/>
            <a:chOff x="1927754" y="3957500"/>
            <a:chExt cx="2233408" cy="17711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770EE5-5F1F-6970-9F07-206D2AB88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2729" y="571383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D6366B-A46D-01E0-DEA0-E52B13AF3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119" y="477195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E884D6-4377-8305-CA7F-3916017A344C}"/>
                </a:ext>
              </a:extLst>
            </p:cNvPr>
            <p:cNvGrpSpPr/>
            <p:nvPr/>
          </p:nvGrpSpPr>
          <p:grpSpPr>
            <a:xfrm>
              <a:off x="1927754" y="3960186"/>
              <a:ext cx="2233408" cy="1768452"/>
              <a:chOff x="1927754" y="3960186"/>
              <a:chExt cx="2233408" cy="176845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05292FB-4D77-676A-36CC-CCBABA7A9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729" y="4779358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152B70-B5EB-C85F-336A-674A2E8A5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4645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79D0CCF-A4F5-B4FB-8C9A-7E89DADF1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5712FFC-EEA0-B6CC-55AE-D1AEF3EB5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95BCF-40CE-AA18-7CD2-6A3068CCD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7754" y="489938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03914C-41B5-33C8-8DE5-C32AAADF0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44" y="395750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107542-257F-8A8B-9847-00027F3337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7487" y="491417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773A65-EB56-FE8E-961E-FC3EE4BEB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71" y="397230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FF491B-9078-EFF2-B352-E323E5654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299" y="490168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3B9169-3FA1-961E-2DFB-709E82BA08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5183" y="395981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66539E-92DE-5F86-DB6C-F32AEBCB5686}"/>
              </a:ext>
            </a:extLst>
          </p:cNvPr>
          <p:cNvSpPr txBox="1"/>
          <p:nvPr/>
        </p:nvSpPr>
        <p:spPr>
          <a:xfrm>
            <a:off x="1738758" y="3764854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A3CC-94E6-8C04-025B-DAF8B92240F4}"/>
              </a:ext>
            </a:extLst>
          </p:cNvPr>
          <p:cNvSpPr txBox="1"/>
          <p:nvPr/>
        </p:nvSpPr>
        <p:spPr>
          <a:xfrm rot="16200000">
            <a:off x="834495" y="2943210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05C7-871A-A9C7-06BF-53614C011939}"/>
              </a:ext>
            </a:extLst>
          </p:cNvPr>
          <p:cNvSpPr txBox="1"/>
          <p:nvPr/>
        </p:nvSpPr>
        <p:spPr>
          <a:xfrm>
            <a:off x="1380865" y="270822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553DF-57E7-ABB0-1EAC-1847E522BD7F}"/>
              </a:ext>
            </a:extLst>
          </p:cNvPr>
          <p:cNvSpPr txBox="1"/>
          <p:nvPr/>
        </p:nvSpPr>
        <p:spPr>
          <a:xfrm>
            <a:off x="1425486" y="328501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B92A-D312-9F90-20A7-075E7A319F12}"/>
              </a:ext>
            </a:extLst>
          </p:cNvPr>
          <p:cNvSpPr txBox="1"/>
          <p:nvPr/>
        </p:nvSpPr>
        <p:spPr>
          <a:xfrm>
            <a:off x="1589793" y="3578722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F7A0E-90CA-CFA8-8006-1C3133E36D33}"/>
              </a:ext>
            </a:extLst>
          </p:cNvPr>
          <p:cNvSpPr txBox="1"/>
          <p:nvPr/>
        </p:nvSpPr>
        <p:spPr>
          <a:xfrm>
            <a:off x="2674579" y="3558582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A7DA4-29AB-C999-0561-8103C5A46748}"/>
              </a:ext>
            </a:extLst>
          </p:cNvPr>
          <p:cNvSpPr>
            <a:spLocks noChangeAspect="1"/>
          </p:cNvSpPr>
          <p:nvPr/>
        </p:nvSpPr>
        <p:spPr>
          <a:xfrm>
            <a:off x="2596401" y="25497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166AD5-11AB-2334-C3C7-12DFEF86C970}"/>
              </a:ext>
            </a:extLst>
          </p:cNvPr>
          <p:cNvSpPr>
            <a:spLocks noChangeAspect="1"/>
          </p:cNvSpPr>
          <p:nvPr/>
        </p:nvSpPr>
        <p:spPr>
          <a:xfrm>
            <a:off x="2921186" y="350410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ACFAEA-BE6E-CEA7-B525-4DA8CB6A9F20}"/>
              </a:ext>
            </a:extLst>
          </p:cNvPr>
          <p:cNvSpPr>
            <a:spLocks noChangeAspect="1"/>
          </p:cNvSpPr>
          <p:nvPr/>
        </p:nvSpPr>
        <p:spPr>
          <a:xfrm>
            <a:off x="1679502" y="35140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6E44AE-6DD4-A33D-862A-FFE83F870F5B}"/>
              </a:ext>
            </a:extLst>
          </p:cNvPr>
          <p:cNvSpPr>
            <a:spLocks noChangeAspect="1"/>
          </p:cNvSpPr>
          <p:nvPr/>
        </p:nvSpPr>
        <p:spPr>
          <a:xfrm>
            <a:off x="1667012" y="27071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02384F-1102-860B-D50F-8E9C56BF7D33}"/>
              </a:ext>
            </a:extLst>
          </p:cNvPr>
          <p:cNvSpPr txBox="1"/>
          <p:nvPr/>
        </p:nvSpPr>
        <p:spPr>
          <a:xfrm>
            <a:off x="1650491" y="4595149"/>
            <a:ext cx="6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One way design</a:t>
            </a:r>
            <a:r>
              <a:rPr lang="en-US" dirty="0"/>
              <a:t>: A condition has at most one factor that changes from baseline.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BC41BF-B81C-9361-4B96-227E4B2DC3A3}"/>
              </a:ext>
            </a:extLst>
          </p:cNvPr>
          <p:cNvSpPr txBox="1"/>
          <p:nvPr/>
        </p:nvSpPr>
        <p:spPr>
          <a:xfrm>
            <a:off x="481826" y="362224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36E498-1643-9B25-B39C-3A80AF26B0E7}"/>
              </a:ext>
            </a:extLst>
          </p:cNvPr>
          <p:cNvSpPr>
            <a:spLocks noChangeAspect="1"/>
          </p:cNvSpPr>
          <p:nvPr/>
        </p:nvSpPr>
        <p:spPr>
          <a:xfrm>
            <a:off x="3860665" y="256848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93B0E0-F790-9F05-4A53-7E602E3BA894}"/>
              </a:ext>
            </a:extLst>
          </p:cNvPr>
          <p:cNvSpPr>
            <a:spLocks noChangeAspect="1"/>
          </p:cNvSpPr>
          <p:nvPr/>
        </p:nvSpPr>
        <p:spPr>
          <a:xfrm>
            <a:off x="2577801" y="174860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B48E41-1BF4-6D74-7266-6FFF5CDD9B1D}"/>
              </a:ext>
            </a:extLst>
          </p:cNvPr>
          <p:cNvSpPr>
            <a:spLocks noChangeAspect="1"/>
          </p:cNvSpPr>
          <p:nvPr/>
        </p:nvSpPr>
        <p:spPr>
          <a:xfrm>
            <a:off x="2869099" y="269966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7600CD-EA90-AC00-35EE-BEEE777481EC}"/>
              </a:ext>
            </a:extLst>
          </p:cNvPr>
          <p:cNvSpPr txBox="1"/>
          <p:nvPr/>
        </p:nvSpPr>
        <p:spPr>
          <a:xfrm>
            <a:off x="1695112" y="5425413"/>
            <a:ext cx="6094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Two way design</a:t>
            </a:r>
            <a:r>
              <a:rPr lang="en-US" dirty="0"/>
              <a:t>: A condition has at most two factors that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val="12579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8" grpId="0"/>
      <p:bldP spid="40" grpId="0" animBg="1"/>
      <p:bldP spid="41" grpId="0" animBg="1"/>
      <p:bldP spid="42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170674</TotalTime>
  <Words>1803</Words>
  <Application>Microsoft Macintosh PowerPoint</Application>
  <PresentationFormat>On-screen Show (4:3)</PresentationFormat>
  <Paragraphs>523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Experiments: Overview   </vt:lpstr>
      <vt:lpstr>PowerPoint Presentation</vt:lpstr>
      <vt:lpstr>Key Concepts in Design of Experiments (DOE)</vt:lpstr>
      <vt:lpstr>Visualizing Conditions</vt:lpstr>
      <vt:lpstr>Our Perspective</vt:lpstr>
      <vt:lpstr>Wolf Model</vt:lpstr>
      <vt:lpstr>Specifying Experiments</vt:lpstr>
      <vt:lpstr>More Complicated Experiments</vt:lpstr>
      <vt:lpstr>Types of Experimental Designs (Condition Specifications)</vt:lpstr>
      <vt:lpstr>Notation for Specifying Conditions</vt:lpstr>
      <vt:lpstr>Experiments for nWD (Wolf): Part 1</vt:lpstr>
      <vt:lpstr>Set of Experiments (Wolf): Part 2</vt:lpstr>
      <vt:lpstr>Counting the Number of Conditions in nWD</vt:lpstr>
      <vt:lpstr>Decomposing the Responses</vt:lpstr>
      <vt:lpstr>Calculating nWD Parameters</vt:lpstr>
      <vt:lpstr>Exercise: 2WD</vt:lpstr>
      <vt:lpstr>Other Considerations</vt:lpstr>
      <vt:lpstr>Fourier Transform Basics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2782</cp:revision>
  <dcterms:created xsi:type="dcterms:W3CDTF">2008-11-04T22:35:39Z</dcterms:created>
  <dcterms:modified xsi:type="dcterms:W3CDTF">2022-11-06T15:16:45Z</dcterms:modified>
</cp:coreProperties>
</file>