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0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l+aSCetQPFS4P1Z6jGd+riU4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FE262-C695-4DD4-B80E-62B22C3FB715}">
  <a:tblStyle styleId="{12AFE262-C695-4DD4-B80E-62B22C3FB71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94"/>
  </p:normalViewPr>
  <p:slideViewPr>
    <p:cSldViewPr snapToGrid="0">
      <p:cViewPr varScale="1">
        <p:scale>
          <a:sx n="121" d="100"/>
          <a:sy n="121" d="100"/>
        </p:scale>
        <p:origin x="20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rgbClr val="4B2E8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 descr="UW_W Logo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6354234"/>
            <a:ext cx="2540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 descr="Bar_RtAngle_7502_RG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3588" y="4006085"/>
            <a:ext cx="2284300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671757" y="1179824"/>
            <a:ext cx="69723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  <a:defRPr sz="5000" b="1" i="0" u="none" strike="noStrike" cap="none">
                <a:solidFill>
                  <a:schemeClr val="lt2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1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6543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7467600" y="6264275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400800" y="6324600"/>
            <a:ext cx="1609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11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11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1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1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1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 descr="A picture containing drawing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 b="35275"/>
          <a:stretch/>
        </p:blipFill>
        <p:spPr>
          <a:xfrm>
            <a:off x="4985426" y="5928416"/>
            <a:ext cx="535022" cy="354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671756" y="214057"/>
            <a:ext cx="8120400" cy="26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Condensed"/>
              <a:buNone/>
            </a:pPr>
            <a:r>
              <a:rPr lang="en-US" dirty="0"/>
              <a:t>Validating Model Accuracy With Cross Validation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1700320" y="4200848"/>
            <a:ext cx="6201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Joseph L. Hellerstein</a:t>
            </a: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eScience Institute</a:t>
            </a:r>
            <a:endParaRPr sz="1800" b="0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July, 2022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0320" y="5939821"/>
            <a:ext cx="1556325" cy="257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 descr="A close up of a scree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71587" y="5930993"/>
            <a:ext cx="1629341" cy="26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99F7-6695-3721-2905-F1F9A90B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078"/>
            <a:ext cx="8229600" cy="751268"/>
          </a:xfrm>
        </p:spPr>
        <p:txBody>
          <a:bodyPr/>
          <a:lstStyle/>
          <a:p>
            <a:r>
              <a:rPr lang="en-US" dirty="0"/>
              <a:t>Modeling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FE8B18-F4B4-F6C3-8C75-CC17E02AD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57BB3B-57C0-7E97-F1D0-57A9F3F7B7EC}"/>
              </a:ext>
            </a:extLst>
          </p:cNvPr>
          <p:cNvSpPr/>
          <p:nvPr/>
        </p:nvSpPr>
        <p:spPr>
          <a:xfrm>
            <a:off x="1124793" y="2071560"/>
            <a:ext cx="1375646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Construct 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E851C5C-EF01-4B8F-20ED-0FED98F3C745}"/>
              </a:ext>
            </a:extLst>
          </p:cNvPr>
          <p:cNvSpPr/>
          <p:nvPr/>
        </p:nvSpPr>
        <p:spPr>
          <a:xfrm>
            <a:off x="3212536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Estimate Parameters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BDC3B1-A7FC-F05E-A03C-18537B055E7F}"/>
              </a:ext>
            </a:extLst>
          </p:cNvPr>
          <p:cNvGrpSpPr/>
          <p:nvPr/>
        </p:nvGrpSpPr>
        <p:grpSpPr>
          <a:xfrm>
            <a:off x="3584771" y="1072869"/>
            <a:ext cx="833200" cy="701100"/>
            <a:chOff x="3584771" y="1072869"/>
            <a:chExt cx="833200" cy="701100"/>
          </a:xfrm>
        </p:grpSpPr>
        <p:graphicFrame>
          <p:nvGraphicFramePr>
            <p:cNvPr id="8" name="Google Shape;172;p8">
              <a:extLst>
                <a:ext uri="{FF2B5EF4-FFF2-40B4-BE49-F238E27FC236}">
                  <a16:creationId xmlns:a16="http://schemas.microsoft.com/office/drawing/2014/main" id="{E8878E19-4BA5-40A1-B8D5-1426C83B37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39510048"/>
                </p:ext>
              </p:extLst>
            </p:nvPr>
          </p:nvGraphicFramePr>
          <p:xfrm>
            <a:off x="3584771" y="1072869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57B5A2-804E-5E0C-435F-F5149B039767}"/>
                </a:ext>
              </a:extLst>
            </p:cNvPr>
            <p:cNvSpPr txBox="1"/>
            <p:nvPr/>
          </p:nvSpPr>
          <p:spPr>
            <a:xfrm>
              <a:off x="3625306" y="1286026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A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B9279A0-53E3-EFA5-4DCC-84E997174CC9}"/>
              </a:ext>
            </a:extLst>
          </p:cNvPr>
          <p:cNvSpPr/>
          <p:nvPr/>
        </p:nvSpPr>
        <p:spPr>
          <a:xfrm>
            <a:off x="5510673" y="2071560"/>
            <a:ext cx="1586039" cy="623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Validate Accuracy</a:t>
            </a:r>
          </a:p>
        </p:txBody>
      </p:sp>
      <p:sp>
        <p:nvSpPr>
          <p:cNvPr id="15" name="Notched Right Arrow 14">
            <a:extLst>
              <a:ext uri="{FF2B5EF4-FFF2-40B4-BE49-F238E27FC236}">
                <a16:creationId xmlns:a16="http://schemas.microsoft.com/office/drawing/2014/main" id="{4B1DCBE6-6B47-8D1D-459B-7D7604A573F2}"/>
              </a:ext>
            </a:extLst>
          </p:cNvPr>
          <p:cNvSpPr/>
          <p:nvPr/>
        </p:nvSpPr>
        <p:spPr>
          <a:xfrm>
            <a:off x="2676962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4FCD3507-19C4-4A10-B460-78441A402CE6}"/>
              </a:ext>
            </a:extLst>
          </p:cNvPr>
          <p:cNvSpPr/>
          <p:nvPr/>
        </p:nvSpPr>
        <p:spPr>
          <a:xfrm>
            <a:off x="4975098" y="2308251"/>
            <a:ext cx="359051" cy="1497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31F7BE-7D26-4602-A56D-059746B8CB29}"/>
              </a:ext>
            </a:extLst>
          </p:cNvPr>
          <p:cNvGrpSpPr/>
          <p:nvPr/>
        </p:nvGrpSpPr>
        <p:grpSpPr>
          <a:xfrm>
            <a:off x="5873459" y="1079613"/>
            <a:ext cx="833200" cy="701100"/>
            <a:chOff x="5873459" y="1055337"/>
            <a:chExt cx="833200" cy="701100"/>
          </a:xfrm>
        </p:grpSpPr>
        <p:graphicFrame>
          <p:nvGraphicFramePr>
            <p:cNvPr id="13" name="Google Shape;172;p8">
              <a:extLst>
                <a:ext uri="{FF2B5EF4-FFF2-40B4-BE49-F238E27FC236}">
                  <a16:creationId xmlns:a16="http://schemas.microsoft.com/office/drawing/2014/main" id="{171113A5-38DC-129A-A7CF-AFFC0B9A88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217253"/>
                </p:ext>
              </p:extLst>
            </p:nvPr>
          </p:nvGraphicFramePr>
          <p:xfrm>
            <a:off x="5873459" y="1055337"/>
            <a:ext cx="833200" cy="701100"/>
          </p:xfrm>
          <a:graphic>
            <a:graphicData uri="http://schemas.openxmlformats.org/drawingml/2006/table">
              <a:tbl>
                <a:tblPr firstRow="1" bandRow="1">
                  <a:noFill/>
                  <a:tableStyleId>{12AFE262-C695-4DD4-B80E-62B22C3FB715}</a:tableStyleId>
                </a:tblPr>
                <a:tblGrid>
                  <a:gridCol w="208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083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>
                          <a:solidFill>
                            <a:srgbClr val="002060"/>
                          </a:solidFill>
                          <a:highlight>
                            <a:srgbClr val="0000FF"/>
                          </a:highlight>
                        </a:endParaRPr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00"/>
                          <a:buFont typeface="Arial"/>
                          <a:buNone/>
                        </a:pPr>
                        <a:endParaRPr sz="100" u="none" strike="noStrike" cap="none" dirty="0"/>
                      </a:p>
                    </a:txBody>
                    <a:tcPr marL="91450" marR="91450" marT="45725" marB="45725"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1487A7-8255-FBBD-D250-E0B1C19E0661}"/>
                </a:ext>
              </a:extLst>
            </p:cNvPr>
            <p:cNvSpPr txBox="1"/>
            <p:nvPr/>
          </p:nvSpPr>
          <p:spPr>
            <a:xfrm>
              <a:off x="5913994" y="1235347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Data B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177FF2-74AC-6BEB-4CB4-B256A31767A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001371" y="1773969"/>
            <a:ext cx="4185" cy="2975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D88259-D631-D556-86ED-8CECBDE15225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6290059" y="1780713"/>
            <a:ext cx="13634" cy="2908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D4E2CE-AF2A-9420-3DC4-BFE52C8FBC94}"/>
              </a:ext>
            </a:extLst>
          </p:cNvPr>
          <p:cNvSpPr txBox="1"/>
          <p:nvPr/>
        </p:nvSpPr>
        <p:spPr>
          <a:xfrm>
            <a:off x="976091" y="3665968"/>
            <a:ext cx="2193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 modeling dilemma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/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dirty="0"/>
                  <a:t>Data B are collected separately.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135C69-66F4-26F8-D72A-935400A8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91" y="4150006"/>
                <a:ext cx="3494867" cy="307777"/>
              </a:xfrm>
              <a:prstGeom prst="rect">
                <a:avLst/>
              </a:prstGeom>
              <a:blipFill>
                <a:blip r:embed="rId2"/>
                <a:stretch>
                  <a:fillRect l="-362" t="-4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253C560-B091-C753-DACB-621E3D3C3962}"/>
              </a:ext>
            </a:extLst>
          </p:cNvPr>
          <p:cNvSpPr txBox="1"/>
          <p:nvPr/>
        </p:nvSpPr>
        <p:spPr>
          <a:xfrm>
            <a:off x="5323649" y="4150006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doubles the data requirements.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EE2104-DDBE-A7EF-774B-5967A77A7711}"/>
              </a:ext>
            </a:extLst>
          </p:cNvPr>
          <p:cNvSpPr txBox="1"/>
          <p:nvPr/>
        </p:nvSpPr>
        <p:spPr>
          <a:xfrm>
            <a:off x="976091" y="4644966"/>
            <a:ext cx="430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on data collection by making Data A = Data B.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D44B9D-39DB-AAA1-B45D-439DDF1BE441}"/>
              </a:ext>
            </a:extLst>
          </p:cNvPr>
          <p:cNvSpPr txBox="1"/>
          <p:nvPr/>
        </p:nvSpPr>
        <p:spPr>
          <a:xfrm>
            <a:off x="5323649" y="4644966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biases the last step.</a:t>
            </a:r>
          </a:p>
        </p:txBody>
      </p:sp>
    </p:spTree>
    <p:extLst>
      <p:ext uri="{BB962C8B-B14F-4D97-AF65-F5344CB8AC3E}">
        <p14:creationId xmlns:p14="http://schemas.microsoft.com/office/powerpoint/2010/main" val="12114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Cross Validation Summary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0" y="1219200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 full data set into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Folds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304800" y="2590800"/>
            <a:ext cx="3946222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lang="en-US" sz="2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training data sets and </a:t>
            </a:r>
            <a:r>
              <a:rPr lang="en-US" sz="2400" b="1" i="1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test data sets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457199" y="3962400"/>
            <a:ext cx="3676287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>
              <a:rPr lang="en-US"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parameter fits and model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762000" y="5317435"/>
            <a:ext cx="2971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Report statistics of the evaluations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8"/>
          <p:cNvCxnSpPr/>
          <p:nvPr/>
        </p:nvCxnSpPr>
        <p:spPr>
          <a:xfrm>
            <a:off x="2247900" y="21336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49" name="Google Shape;149;p8"/>
          <p:cNvCxnSpPr/>
          <p:nvPr/>
        </p:nvCxnSpPr>
        <p:spPr>
          <a:xfrm>
            <a:off x="2209800" y="48768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0" name="Google Shape;150;p8"/>
          <p:cNvGraphicFramePr/>
          <p:nvPr>
            <p:extLst>
              <p:ext uri="{D42A27DB-BD31-4B8C-83A1-F6EECF244321}">
                <p14:modId xmlns:p14="http://schemas.microsoft.com/office/powerpoint/2010/main" val="1511430337"/>
              </p:ext>
            </p:extLst>
          </p:nvPr>
        </p:nvGraphicFramePr>
        <p:xfrm>
          <a:off x="6024880" y="838200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5283857" y="19812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218437" y="1981200"/>
            <a:ext cx="8942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7384164" y="2209800"/>
            <a:ext cx="616836" cy="4659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 txBox="1"/>
          <p:nvPr/>
        </p:nvSpPr>
        <p:spPr>
          <a:xfrm>
            <a:off x="7376928" y="3425718"/>
            <a:ext cx="616836" cy="46666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54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5281868" y="5748913"/>
            <a:ext cx="2673424" cy="746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894" b="-118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>
            <a:cxnSpLocks/>
          </p:cNvCxnSpPr>
          <p:nvPr/>
        </p:nvCxnSpPr>
        <p:spPr>
          <a:xfrm>
            <a:off x="2133600" y="3505200"/>
            <a:ext cx="0" cy="457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graphicFrame>
        <p:nvGraphicFramePr>
          <p:cNvPr id="158" name="Google Shape;158;p8"/>
          <p:cNvGraphicFramePr/>
          <p:nvPr>
            <p:extLst>
              <p:ext uri="{D42A27DB-BD31-4B8C-83A1-F6EECF244321}">
                <p14:modId xmlns:p14="http://schemas.microsoft.com/office/powerpoint/2010/main" val="2863428551"/>
              </p:ext>
            </p:extLst>
          </p:nvPr>
        </p:nvGraphicFramePr>
        <p:xfrm>
          <a:off x="6130524" y="2404534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8"/>
          <p:cNvSpPr txBox="1"/>
          <p:nvPr/>
        </p:nvSpPr>
        <p:spPr>
          <a:xfrm>
            <a:off x="5283857" y="3206742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218438" y="3206742"/>
            <a:ext cx="9762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8"/>
          <p:cNvGraphicFramePr/>
          <p:nvPr>
            <p:extLst>
              <p:ext uri="{D42A27DB-BD31-4B8C-83A1-F6EECF244321}">
                <p14:modId xmlns:p14="http://schemas.microsoft.com/office/powerpoint/2010/main" val="3603044059"/>
              </p:ext>
            </p:extLst>
          </p:nvPr>
        </p:nvGraphicFramePr>
        <p:xfrm>
          <a:off x="6122057" y="367240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5301592" y="4495800"/>
            <a:ext cx="894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6236173" y="4495800"/>
            <a:ext cx="8935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8"/>
          <p:cNvGraphicFramePr/>
          <p:nvPr>
            <p:extLst>
              <p:ext uri="{D42A27DB-BD31-4B8C-83A1-F6EECF244321}">
                <p14:modId xmlns:p14="http://schemas.microsoft.com/office/powerpoint/2010/main" val="1005342814"/>
              </p:ext>
            </p:extLst>
          </p:nvPr>
        </p:nvGraphicFramePr>
        <p:xfrm>
          <a:off x="6139792" y="4885267"/>
          <a:ext cx="833200" cy="23370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7" name="Google Shape;167;p8"/>
          <p:cNvSpPr txBox="1"/>
          <p:nvPr/>
        </p:nvSpPr>
        <p:spPr>
          <a:xfrm>
            <a:off x="7384164" y="4721823"/>
            <a:ext cx="616836" cy="4685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7036457" y="2442780"/>
            <a:ext cx="449963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69" name="Google Shape;169;p8"/>
          <p:cNvCxnSpPr/>
          <p:nvPr/>
        </p:nvCxnSpPr>
        <p:spPr>
          <a:xfrm>
            <a:off x="7036457" y="3659051"/>
            <a:ext cx="44272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0" name="Google Shape;170;p8"/>
          <p:cNvCxnSpPr/>
          <p:nvPr/>
        </p:nvCxnSpPr>
        <p:spPr>
          <a:xfrm>
            <a:off x="7018722" y="4956086"/>
            <a:ext cx="46769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71" name="Google Shape;171;p8"/>
          <p:cNvCxnSpPr/>
          <p:nvPr/>
        </p:nvCxnSpPr>
        <p:spPr>
          <a:xfrm>
            <a:off x="4267200" y="1198880"/>
            <a:ext cx="0" cy="512572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73" name="Google Shape;173;p8"/>
          <p:cNvSpPr/>
          <p:nvPr/>
        </p:nvSpPr>
        <p:spPr>
          <a:xfrm>
            <a:off x="5560155" y="1087120"/>
            <a:ext cx="307245" cy="1320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4664377" y="1588800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4598056" y="2256495"/>
            <a:ext cx="735944" cy="3077505"/>
            <a:chOff x="4598056" y="2256495"/>
            <a:chExt cx="735944" cy="3077505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4598056" y="2454403"/>
              <a:ext cx="431144" cy="2887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l="-8568" t="-16663" r="-8567" b="-416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4945155" y="225649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4648200" y="3651733"/>
              <a:ext cx="431144" cy="2887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l="-8568" t="-27266" r="-8567" b="-9088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4995299" y="34538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8"/>
            <p:cNvSpPr txBox="1"/>
            <p:nvPr/>
          </p:nvSpPr>
          <p:spPr>
            <a:xfrm>
              <a:off x="4664377" y="4947133"/>
              <a:ext cx="431144" cy="28879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l="-8568" t="-21736" r="-8567" b="-4346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5011476" y="4749225"/>
              <a:ext cx="322524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2" name="Google Shape;172;p8"/>
          <p:cNvGraphicFramePr/>
          <p:nvPr>
            <p:extLst>
              <p:ext uri="{D42A27DB-BD31-4B8C-83A1-F6EECF244321}">
                <p14:modId xmlns:p14="http://schemas.microsoft.com/office/powerpoint/2010/main" val="589864210"/>
              </p:ext>
            </p:extLst>
          </p:nvPr>
        </p:nvGraphicFramePr>
        <p:xfrm>
          <a:off x="4572000" y="838200"/>
          <a:ext cx="833200" cy="8179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8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3A94C5-4CB9-69D8-B09E-A098AE560F94}"/>
              </a:ext>
            </a:extLst>
          </p:cNvPr>
          <p:cNvSpPr txBox="1"/>
          <p:nvPr/>
        </p:nvSpPr>
        <p:spPr>
          <a:xfrm>
            <a:off x="4933751" y="780127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F2EFA-B603-2FC8-B718-52F34741EC65}"/>
              </a:ext>
            </a:extLst>
          </p:cNvPr>
          <p:cNvSpPr txBox="1"/>
          <p:nvPr/>
        </p:nvSpPr>
        <p:spPr>
          <a:xfrm>
            <a:off x="5146708" y="787189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E855B-5FFB-D208-EBD7-3FCDC7AEA242}"/>
              </a:ext>
            </a:extLst>
          </p:cNvPr>
          <p:cNvSpPr txBox="1"/>
          <p:nvPr/>
        </p:nvSpPr>
        <p:spPr>
          <a:xfrm>
            <a:off x="4734922" y="781133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64B0E-888F-F287-563B-081D88F7D1DB}"/>
              </a:ext>
            </a:extLst>
          </p:cNvPr>
          <p:cNvSpPr txBox="1"/>
          <p:nvPr/>
        </p:nvSpPr>
        <p:spPr>
          <a:xfrm>
            <a:off x="4536091" y="788195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412A0-BB4D-1CAC-AB0B-CE46DD3A0F1E}"/>
              </a:ext>
            </a:extLst>
          </p:cNvPr>
          <p:cNvSpPr txBox="1"/>
          <p:nvPr/>
        </p:nvSpPr>
        <p:spPr>
          <a:xfrm rot="5400000">
            <a:off x="4268385" y="1111478"/>
            <a:ext cx="378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time</a:t>
            </a:r>
            <a:endParaRPr lang="en-US" sz="1000" dirty="0"/>
          </a:p>
        </p:txBody>
      </p:sp>
      <p:graphicFrame>
        <p:nvGraphicFramePr>
          <p:cNvPr id="11" name="Google Shape;150;p8">
            <a:extLst>
              <a:ext uri="{FF2B5EF4-FFF2-40B4-BE49-F238E27FC236}">
                <a16:creationId xmlns:a16="http://schemas.microsoft.com/office/drawing/2014/main" id="{1212715D-BAAC-AE6B-89A5-1B1E8912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090346"/>
              </p:ext>
            </p:extLst>
          </p:nvPr>
        </p:nvGraphicFramePr>
        <p:xfrm>
          <a:off x="5216521" y="2277919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oogle Shape;150;p8">
            <a:extLst>
              <a:ext uri="{FF2B5EF4-FFF2-40B4-BE49-F238E27FC236}">
                <a16:creationId xmlns:a16="http://schemas.microsoft.com/office/drawing/2014/main" id="{7C0DAB9B-92E9-20C4-3258-9BD39600D1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59391"/>
              </p:ext>
            </p:extLst>
          </p:nvPr>
        </p:nvGraphicFramePr>
        <p:xfrm>
          <a:off x="5257161" y="3537374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  <p:graphicFrame>
        <p:nvGraphicFramePr>
          <p:cNvPr id="13" name="Google Shape;150;p8">
            <a:extLst>
              <a:ext uri="{FF2B5EF4-FFF2-40B4-BE49-F238E27FC236}">
                <a16:creationId xmlns:a16="http://schemas.microsoft.com/office/drawing/2014/main" id="{D8BD2C2E-3F3A-3B29-A94B-EDEFEC203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3934043"/>
              </p:ext>
            </p:extLst>
          </p:nvPr>
        </p:nvGraphicFramePr>
        <p:xfrm>
          <a:off x="5281868" y="4778733"/>
          <a:ext cx="833200" cy="584250"/>
        </p:xfrm>
        <a:graphic>
          <a:graphicData uri="http://schemas.openxmlformats.org/drawingml/2006/table">
            <a:tbl>
              <a:tblPr firstRow="1" bandRow="1">
                <a:noFill/>
                <a:tableStyleId>{12AFE262-C695-4DD4-B80E-62B22C3FB715}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>
                        <a:solidFill>
                          <a:srgbClr val="00206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 dirty="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7415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Choosing Folds</a:t>
            </a:r>
            <a:br>
              <a:rPr lang="en-US"/>
            </a:br>
            <a:r>
              <a:rPr lang="en-US" i="1">
                <a:solidFill>
                  <a:srgbClr val="FF0000"/>
                </a:solidFill>
              </a:rPr>
              <a:t>Choose Wisely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7696200" y="63246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72" y="1828800"/>
            <a:ext cx="3902676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4124" y="1981200"/>
            <a:ext cx="3902676" cy="26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9"/>
          <p:cNvGrpSpPr/>
          <p:nvPr/>
        </p:nvGrpSpPr>
        <p:grpSpPr>
          <a:xfrm>
            <a:off x="1143000" y="1828800"/>
            <a:ext cx="3429000" cy="2667000"/>
            <a:chOff x="1143000" y="1828800"/>
            <a:chExt cx="3429000" cy="2667000"/>
          </a:xfrm>
        </p:grpSpPr>
        <p:sp>
          <p:nvSpPr>
            <p:cNvPr id="191" name="Google Shape;191;p9"/>
            <p:cNvSpPr/>
            <p:nvPr/>
          </p:nvSpPr>
          <p:spPr>
            <a:xfrm>
              <a:off x="1143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2286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3429000" y="1828800"/>
              <a:ext cx="1143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9"/>
          <p:cNvGrpSpPr/>
          <p:nvPr/>
        </p:nvGrpSpPr>
        <p:grpSpPr>
          <a:xfrm>
            <a:off x="5257800" y="1828800"/>
            <a:ext cx="3429000" cy="2667000"/>
            <a:chOff x="5257800" y="1828800"/>
            <a:chExt cx="3429000" cy="2667000"/>
          </a:xfrm>
        </p:grpSpPr>
        <p:sp>
          <p:nvSpPr>
            <p:cNvPr id="195" name="Google Shape;195;p9"/>
            <p:cNvSpPr/>
            <p:nvPr/>
          </p:nvSpPr>
          <p:spPr>
            <a:xfrm>
              <a:off x="5257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5638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9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00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781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162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543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24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8305800" y="1828800"/>
              <a:ext cx="381000" cy="2667000"/>
            </a:xfrm>
            <a:prstGeom prst="rect">
              <a:avLst/>
            </a:prstGeom>
            <a:solidFill>
              <a:srgbClr val="F2F2F2">
                <a:alpha val="17254"/>
              </a:srgbClr>
            </a:solidFill>
            <a:ln w="38100" cap="flat" cmpd="sng">
              <a:solidFill>
                <a:srgbClr val="97480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9"/>
          <p:cNvSpPr txBox="1"/>
          <p:nvPr/>
        </p:nvSpPr>
        <p:spPr>
          <a:xfrm>
            <a:off x="914489" y="4800600"/>
            <a:ext cx="42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very different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5105444" y="4800600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Folds have similar dynamics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524000" y="777419"/>
            <a:ext cx="13716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152</Words>
  <Application>Microsoft Macintosh PowerPoint</Application>
  <PresentationFormat>On-screen Show (4:3)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Encode Sans Condensed</vt:lpstr>
      <vt:lpstr>Office Theme</vt:lpstr>
      <vt:lpstr>Validating Model Accuracy With Cross Validation</vt:lpstr>
      <vt:lpstr>Modeling Workflow</vt:lpstr>
      <vt:lpstr>Cross Validation Summary</vt:lpstr>
      <vt:lpstr>Choosing Folds Choose Wisely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Model Quality With Cross Validation</dc:title>
  <cp:lastModifiedBy>Microsoft Office User</cp:lastModifiedBy>
  <cp:revision>29</cp:revision>
  <dcterms:modified xsi:type="dcterms:W3CDTF">2022-11-21T20:39:12Z</dcterms:modified>
</cp:coreProperties>
</file>