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4d598bbb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4d598bbb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4d598bbb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4d598bbb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4d598bbb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4d598bbb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4d598bbb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4d598bbb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4d598bbb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4d598bbb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4d598bbb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4d598bbb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4d598bb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4d598bb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4d598bb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4d598bb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4d598bb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4d598bb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4d598bbb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4d598bbb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4d598bbb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4d598bbb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4d598bbb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4d598bbb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4d598bbb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4d598bbb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4d598bbb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4d598bbb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ubmed.ncbi.nlm.nih.gov/2383106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cell.com/cancer-cell/pdf/S1535-6108(02)00133-2.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journals.plos.org/ploscompbiol/article?id=10.1371/journal.pcbi.1005268" TargetMode="External"/><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eurekaselect.com/110457/artic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www.nature.com/articles/d41586-021-02480-z"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Computational</a:t>
            </a:r>
            <a:r>
              <a:rPr lang="en"/>
              <a:t> Systems Biology</a:t>
            </a:r>
            <a:endParaRPr/>
          </a:p>
        </p:txBody>
      </p:sp>
      <p:sp>
        <p:nvSpPr>
          <p:cNvPr id="55" name="Google Shape;55;p13"/>
          <p:cNvSpPr txBox="1"/>
          <p:nvPr>
            <p:ph idx="1" type="subTitle"/>
          </p:nvPr>
        </p:nvSpPr>
        <p:spPr>
          <a:xfrm>
            <a:off x="311700" y="2834125"/>
            <a:ext cx="8520600" cy="1586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Sauro* and Hellerstein+</a:t>
            </a:r>
            <a:endParaRPr/>
          </a:p>
          <a:p>
            <a:pPr indent="0" lvl="0" marL="0" rtl="0" algn="ctr">
              <a:spcBef>
                <a:spcPts val="0"/>
              </a:spcBef>
              <a:spcAft>
                <a:spcPts val="0"/>
              </a:spcAft>
              <a:buNone/>
            </a:pPr>
            <a:r>
              <a:rPr lang="en"/>
              <a:t>BIOE 437/537</a:t>
            </a:r>
            <a:endParaRPr/>
          </a:p>
          <a:p>
            <a:pPr indent="0" lvl="0" marL="0" rtl="0" algn="ctr">
              <a:spcBef>
                <a:spcPts val="0"/>
              </a:spcBef>
              <a:spcAft>
                <a:spcPts val="0"/>
              </a:spcAft>
              <a:buNone/>
            </a:pPr>
            <a:r>
              <a:t/>
            </a:r>
            <a:endParaRPr/>
          </a:p>
          <a:p>
            <a:pPr indent="0" lvl="0" marL="914400" rtl="0" algn="ctr">
              <a:spcBef>
                <a:spcPts val="0"/>
              </a:spcBef>
              <a:spcAft>
                <a:spcPts val="0"/>
              </a:spcAft>
              <a:buNone/>
            </a:pPr>
            <a:r>
              <a:rPr lang="en"/>
              <a:t>* </a:t>
            </a:r>
            <a:r>
              <a:rPr lang="en"/>
              <a:t>Bioengineering, + eScience</a:t>
            </a:r>
            <a:endParaRPr/>
          </a:p>
        </p:txBody>
      </p:sp>
      <p:sp>
        <p:nvSpPr>
          <p:cNvPr id="56" name="Google Shape;56;p13"/>
          <p:cNvSpPr txBox="1"/>
          <p:nvPr/>
        </p:nvSpPr>
        <p:spPr>
          <a:xfrm>
            <a:off x="422350" y="4570725"/>
            <a:ext cx="33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University</a:t>
            </a:r>
            <a:r>
              <a:rPr lang="en"/>
              <a:t> of Washington, Sept 2021</a:t>
            </a:r>
            <a:endParaRPr/>
          </a:p>
        </p:txBody>
      </p:sp>
      <p:pic>
        <p:nvPicPr>
          <p:cNvPr id="57" name="Google Shape;57;p13"/>
          <p:cNvPicPr preferRelativeResize="0"/>
          <p:nvPr/>
        </p:nvPicPr>
        <p:blipFill>
          <a:blip r:embed="rId3">
            <a:alphaModFix/>
          </a:blip>
          <a:stretch>
            <a:fillRect/>
          </a:stretch>
        </p:blipFill>
        <p:spPr>
          <a:xfrm>
            <a:off x="8022675" y="4345072"/>
            <a:ext cx="1081950" cy="72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 Stories</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Hodgkin-Huxley 1952: </a:t>
            </a:r>
            <a:r>
              <a:rPr lang="en" sz="1450">
                <a:solidFill>
                  <a:srgbClr val="373737"/>
                </a:solidFill>
                <a:highlight>
                  <a:srgbClr val="FFFFFF"/>
                </a:highlight>
              </a:rPr>
              <a:t>The model provides a mechanistic explanation of the propagation of action potentials in axons, based on the combined behaviours of a system of ionic channels (https://www.ncbi.nlm.nih.gov/pmc/articles/PMC1392413/)</a:t>
            </a:r>
            <a:endParaRPr sz="2100">
              <a:solidFill>
                <a:srgbClr val="1155CC"/>
              </a:solidFill>
            </a:endParaRPr>
          </a:p>
          <a:p>
            <a:pPr indent="0" lvl="0" marL="0" rtl="0" algn="l">
              <a:spcBef>
                <a:spcPts val="1200"/>
              </a:spcBef>
              <a:spcAft>
                <a:spcPts val="0"/>
              </a:spcAft>
              <a:buNone/>
            </a:pPr>
            <a:r>
              <a:rPr lang="en">
                <a:solidFill>
                  <a:srgbClr val="1155CC"/>
                </a:solidFill>
              </a:rPr>
              <a:t>Kacser &amp; </a:t>
            </a:r>
            <a:r>
              <a:rPr lang="en">
                <a:solidFill>
                  <a:srgbClr val="1155CC"/>
                </a:solidFill>
              </a:rPr>
              <a:t>Burns</a:t>
            </a:r>
            <a:r>
              <a:rPr lang="en">
                <a:solidFill>
                  <a:srgbClr val="1155CC"/>
                </a:solidFill>
              </a:rPr>
              <a:t>, 1973; Heinrich &amp; Rapoport, 1973: </a:t>
            </a:r>
            <a:r>
              <a:rPr lang="en" sz="1450">
                <a:solidFill>
                  <a:srgbClr val="373737"/>
                </a:solidFill>
                <a:highlight>
                  <a:srgbClr val="FFFFFF"/>
                </a:highlight>
              </a:rPr>
              <a:t>Completely </a:t>
            </a:r>
            <a:r>
              <a:rPr lang="en" sz="1450">
                <a:solidFill>
                  <a:srgbClr val="373737"/>
                </a:solidFill>
                <a:highlight>
                  <a:srgbClr val="FFFFFF"/>
                </a:highlight>
              </a:rPr>
              <a:t>reassessed</a:t>
            </a:r>
            <a:r>
              <a:rPr lang="en" sz="1450">
                <a:solidFill>
                  <a:srgbClr val="373737"/>
                </a:solidFill>
                <a:highlight>
                  <a:srgbClr val="FFFFFF"/>
                </a:highlight>
              </a:rPr>
              <a:t> the operating </a:t>
            </a:r>
            <a:r>
              <a:rPr lang="en" sz="1450">
                <a:solidFill>
                  <a:srgbClr val="373737"/>
                </a:solidFill>
                <a:highlight>
                  <a:srgbClr val="FFFFFF"/>
                </a:highlight>
              </a:rPr>
              <a:t>principles</a:t>
            </a:r>
            <a:r>
              <a:rPr lang="en" sz="1450">
                <a:solidFill>
                  <a:srgbClr val="373737"/>
                </a:solidFill>
                <a:highlight>
                  <a:srgbClr val="FFFFFF"/>
                </a:highlight>
              </a:rPr>
              <a:t> of how metabolic operates as a system (https://pubmed.ncbi.nlm.nih.gov/7672373/, https://pubmed.ncbi.nlm.nih.gov/4830198/)</a:t>
            </a:r>
            <a:endParaRPr sz="1450">
              <a:solidFill>
                <a:srgbClr val="373737"/>
              </a:solidFill>
              <a:highlight>
                <a:srgbClr val="FFFFFF"/>
              </a:highlight>
            </a:endParaRPr>
          </a:p>
          <a:p>
            <a:pPr indent="0" lvl="0" marL="0" rtl="0" algn="l">
              <a:spcBef>
                <a:spcPts val="1200"/>
              </a:spcBef>
              <a:spcAft>
                <a:spcPts val="0"/>
              </a:spcAft>
              <a:buNone/>
            </a:pPr>
            <a:r>
              <a:rPr lang="en">
                <a:solidFill>
                  <a:srgbClr val="1155CC"/>
                </a:solidFill>
              </a:rPr>
              <a:t>Goldbeter and Koshland, 1981: </a:t>
            </a:r>
            <a:r>
              <a:rPr lang="en" sz="1450">
                <a:solidFill>
                  <a:srgbClr val="373737"/>
                </a:solidFill>
                <a:highlight>
                  <a:srgbClr val="FFFFFF"/>
                </a:highlight>
              </a:rPr>
              <a:t>Described how ultrasensitive (“cooperative”, although nothing cooperate here) behaviours in signalling cascade can appear without mutimeric allosteric assemblies. Second, it predicted the possible existence of MAPK cascades a decade before their discovery (https://www.pnas.org/content/78/11/6840)</a:t>
            </a:r>
            <a:endParaRPr sz="1450">
              <a:solidFill>
                <a:srgbClr val="373737"/>
              </a:solidFill>
              <a:highlight>
                <a:srgbClr val="FFFFFF"/>
              </a:highlight>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 Stories</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Trypanosoma Model (1997):</a:t>
            </a:r>
            <a:r>
              <a:rPr lang="en" sz="1450">
                <a:solidFill>
                  <a:srgbClr val="373737"/>
                </a:solidFill>
                <a:highlight>
                  <a:srgbClr val="FFFFFF"/>
                </a:highlight>
              </a:rPr>
              <a:t> </a:t>
            </a:r>
            <a:r>
              <a:rPr lang="en" sz="1450">
                <a:solidFill>
                  <a:srgbClr val="373737"/>
                </a:solidFill>
                <a:highlight>
                  <a:srgbClr val="FFFFFF"/>
                </a:highlight>
              </a:rPr>
              <a:t>Predictive</a:t>
            </a:r>
            <a:r>
              <a:rPr lang="en" sz="1450">
                <a:solidFill>
                  <a:srgbClr val="373737"/>
                </a:solidFill>
                <a:highlight>
                  <a:srgbClr val="FFFFFF"/>
                </a:highlight>
              </a:rPr>
              <a:t> model of Trypanosoma (sleeping </a:t>
            </a:r>
            <a:r>
              <a:rPr lang="en" sz="1450">
                <a:solidFill>
                  <a:srgbClr val="373737"/>
                </a:solidFill>
                <a:highlight>
                  <a:srgbClr val="FFFFFF"/>
                </a:highlight>
              </a:rPr>
              <a:t>sickness</a:t>
            </a:r>
            <a:r>
              <a:rPr lang="en" sz="1450">
                <a:solidFill>
                  <a:srgbClr val="373737"/>
                </a:solidFill>
                <a:highlight>
                  <a:srgbClr val="FFFFFF"/>
                </a:highlight>
              </a:rPr>
              <a:t>) energy </a:t>
            </a:r>
            <a:r>
              <a:rPr lang="en" sz="1450">
                <a:solidFill>
                  <a:srgbClr val="373737"/>
                </a:solidFill>
                <a:highlight>
                  <a:srgbClr val="FFFFFF"/>
                </a:highlight>
              </a:rPr>
              <a:t>metabolism, uncovered major constraints for drug targeting. </a:t>
            </a:r>
            <a:r>
              <a:rPr lang="en" sz="1450">
                <a:solidFill>
                  <a:srgbClr val="373737"/>
                </a:solidFill>
                <a:highlight>
                  <a:srgbClr val="FFFFFF"/>
                </a:highlight>
              </a:rPr>
              <a:t>  (https://pubmed.ncbi.nlm.nih.gov/9013556/)</a:t>
            </a:r>
            <a:endParaRPr sz="1450">
              <a:solidFill>
                <a:srgbClr val="373737"/>
              </a:solidFill>
              <a:highlight>
                <a:srgbClr val="FFFFFF"/>
              </a:highlight>
            </a:endParaRPr>
          </a:p>
          <a:p>
            <a:pPr indent="0" lvl="0" marL="0" rtl="0" algn="l">
              <a:spcBef>
                <a:spcPts val="1200"/>
              </a:spcBef>
              <a:spcAft>
                <a:spcPts val="0"/>
              </a:spcAft>
              <a:buNone/>
            </a:pPr>
            <a:r>
              <a:rPr lang="en">
                <a:solidFill>
                  <a:srgbClr val="1155CC"/>
                </a:solidFill>
              </a:rPr>
              <a:t>Represillator, 2000: </a:t>
            </a:r>
            <a:r>
              <a:rPr lang="en" sz="1450">
                <a:solidFill>
                  <a:srgbClr val="373737"/>
                </a:solidFill>
                <a:highlight>
                  <a:srgbClr val="FFFFFF"/>
                </a:highlight>
              </a:rPr>
              <a:t>Built from first principles, it showed that a systems understanding could be realized in vitro. Three genes in a cycle each inhibiting the next resulting in oscillations (https://www.nature.com/articles/35002125) </a:t>
            </a:r>
            <a:endParaRPr>
              <a:solidFill>
                <a:srgbClr val="1155CC"/>
              </a:solidFill>
            </a:endParaRPr>
          </a:p>
          <a:p>
            <a:pPr indent="0" lvl="0" marL="0" rtl="0" algn="l">
              <a:spcBef>
                <a:spcPts val="1200"/>
              </a:spcBef>
              <a:spcAft>
                <a:spcPts val="0"/>
              </a:spcAft>
              <a:buNone/>
            </a:pPr>
            <a:r>
              <a:rPr lang="en">
                <a:solidFill>
                  <a:srgbClr val="1155CC"/>
                </a:solidFill>
              </a:rPr>
              <a:t>Teusink 2000: </a:t>
            </a:r>
            <a:r>
              <a:rPr lang="en" sz="1450">
                <a:solidFill>
                  <a:srgbClr val="373737"/>
                </a:solidFill>
                <a:highlight>
                  <a:srgbClr val="FFFFFF"/>
                </a:highlight>
              </a:rPr>
              <a:t>One of the first predictive model of glycolysis (https://febs.onlinelibrary.wiley.com/doi/full/10.1046/j.1432-1327.2000.01527.x)</a:t>
            </a:r>
            <a:endParaRPr sz="1450">
              <a:solidFill>
                <a:srgbClr val="373737"/>
              </a:solidFill>
              <a:highlight>
                <a:srgbClr val="FFFFFF"/>
              </a:highlight>
            </a:endParaRPr>
          </a:p>
          <a:p>
            <a:pPr indent="0" lvl="0" marL="0" rtl="0" algn="l">
              <a:spcBef>
                <a:spcPts val="1200"/>
              </a:spcBef>
              <a:spcAft>
                <a:spcPts val="0"/>
              </a:spcAft>
              <a:buNone/>
            </a:pPr>
            <a:r>
              <a:rPr lang="en">
                <a:solidFill>
                  <a:srgbClr val="1155CC"/>
                </a:solidFill>
              </a:rPr>
              <a:t>Chassagnole 2001:</a:t>
            </a:r>
            <a:r>
              <a:rPr lang="en" sz="1450">
                <a:solidFill>
                  <a:srgbClr val="373737"/>
                </a:solidFill>
                <a:highlight>
                  <a:srgbClr val="FFFFFF"/>
                </a:highlight>
              </a:rPr>
              <a:t> The first credible model of amino acid biosynthesis (https://doi.org/10.1042/bj3560433)</a:t>
            </a:r>
            <a:endParaRPr sz="1450">
              <a:solidFill>
                <a:srgbClr val="373737"/>
              </a:solidFill>
              <a:highlight>
                <a:srgbClr val="FFFFFF"/>
              </a:highlight>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 Stories</a:t>
            </a:r>
            <a:endParaRPr/>
          </a:p>
        </p:txBody>
      </p:sp>
      <p:sp>
        <p:nvSpPr>
          <p:cNvPr id="135" name="Google Shape;135;p24"/>
          <p:cNvSpPr txBox="1"/>
          <p:nvPr>
            <p:ph idx="1" type="body"/>
          </p:nvPr>
        </p:nvSpPr>
        <p:spPr>
          <a:xfrm>
            <a:off x="311700" y="1152475"/>
            <a:ext cx="8520600" cy="37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1155CC"/>
                </a:solidFill>
              </a:rPr>
              <a:t>Curien 2009:</a:t>
            </a:r>
            <a:r>
              <a:rPr lang="en" sz="1450">
                <a:solidFill>
                  <a:srgbClr val="373737"/>
                </a:solidFill>
                <a:highlight>
                  <a:srgbClr val="FFFFFF"/>
                </a:highlight>
              </a:rPr>
              <a:t> Understanding the multitude of negative feedbacks in amino acid metabolism (https://www.embopress.org/doi/full/10.1038/msb.2009.29)</a:t>
            </a:r>
            <a:endParaRPr>
              <a:solidFill>
                <a:srgbClr val="990000"/>
              </a:solidFill>
            </a:endParaRPr>
          </a:p>
          <a:p>
            <a:pPr indent="0" lvl="0" marL="0" rtl="0" algn="l">
              <a:spcBef>
                <a:spcPts val="1200"/>
              </a:spcBef>
              <a:spcAft>
                <a:spcPts val="0"/>
              </a:spcAft>
              <a:buNone/>
            </a:pPr>
            <a:r>
              <a:rPr lang="en">
                <a:solidFill>
                  <a:srgbClr val="1155CC"/>
                </a:solidFill>
              </a:rPr>
              <a:t>Kohl and Noble 2009:</a:t>
            </a:r>
            <a:r>
              <a:rPr lang="en" sz="1450">
                <a:solidFill>
                  <a:srgbClr val="373737"/>
                </a:solidFill>
                <a:highlight>
                  <a:srgbClr val="FFFFFF"/>
                </a:highlight>
              </a:rPr>
              <a:t> (Systems biology and the virtual physiological human Mol Syst Biol. 2009; 5: 292)</a:t>
            </a:r>
            <a:r>
              <a:rPr lang="en">
                <a:solidFill>
                  <a:srgbClr val="1155CC"/>
                </a:solidFill>
              </a:rPr>
              <a:t>.</a:t>
            </a:r>
            <a:r>
              <a:rPr lang="en" sz="1450">
                <a:solidFill>
                  <a:srgbClr val="373737"/>
                </a:solidFill>
                <a:highlight>
                  <a:srgbClr val="FFFFFF"/>
                </a:highlight>
              </a:rPr>
              <a:t>There is now a reasonable model of a virtual heart (details still remain to be resolved)</a:t>
            </a:r>
            <a:r>
              <a:rPr lang="en">
                <a:solidFill>
                  <a:srgbClr val="1155CC"/>
                </a:solidFill>
              </a:rPr>
              <a:t> </a:t>
            </a:r>
            <a:r>
              <a:rPr lang="en" sz="1450">
                <a:solidFill>
                  <a:srgbClr val="373737"/>
                </a:solidFill>
                <a:highlight>
                  <a:srgbClr val="FFFFFF"/>
                </a:highlight>
              </a:rPr>
              <a:t>The model provides a mechanistic explanation of the propagation of action potentials in axons, based on the combined behaviours of a system of ionic channels (https://www.ncbi.nlm.nih.gov/pmc/articles/PMC2724980/) </a:t>
            </a:r>
            <a:endParaRPr sz="2100">
              <a:solidFill>
                <a:srgbClr val="1155CC"/>
              </a:solidFill>
            </a:endParaRPr>
          </a:p>
          <a:p>
            <a:pPr indent="0" lvl="0" marL="0" rtl="0" algn="l">
              <a:spcBef>
                <a:spcPts val="1200"/>
              </a:spcBef>
              <a:spcAft>
                <a:spcPts val="0"/>
              </a:spcAft>
              <a:buNone/>
            </a:pPr>
            <a:r>
              <a:rPr lang="en">
                <a:solidFill>
                  <a:srgbClr val="1155CC"/>
                </a:solidFill>
              </a:rPr>
              <a:t>Smallbone 2013: </a:t>
            </a:r>
            <a:r>
              <a:rPr lang="en" sz="1450">
                <a:solidFill>
                  <a:srgbClr val="373737"/>
                </a:solidFill>
                <a:highlight>
                  <a:srgbClr val="FFFFFF"/>
                </a:highlight>
              </a:rPr>
              <a:t>A iteration of Teusink’s model, even better at predicting glycolysis (</a:t>
            </a:r>
            <a:r>
              <a:rPr lang="en" sz="1450" u="sng">
                <a:solidFill>
                  <a:schemeClr val="hlink"/>
                </a:solidFill>
                <a:highlight>
                  <a:srgbClr val="FFFFFF"/>
                </a:highlight>
                <a:hlinkClick r:id="rId3"/>
              </a:rPr>
              <a:t>https://pubmed.ncbi.nlm.nih.gov/23831062/</a:t>
            </a:r>
            <a:r>
              <a:rPr lang="en" sz="1450">
                <a:solidFill>
                  <a:srgbClr val="373737"/>
                </a:solidFill>
                <a:highlight>
                  <a:srgbClr val="FFFFFF"/>
                </a:highlight>
              </a:rPr>
              <a:t>)</a:t>
            </a:r>
            <a:endParaRPr sz="1450">
              <a:solidFill>
                <a:srgbClr val="373737"/>
              </a:solidFill>
              <a:highlight>
                <a:srgbClr val="FFFFFF"/>
              </a:highlight>
            </a:endParaRPr>
          </a:p>
          <a:p>
            <a:pPr indent="0" lvl="0" marL="0" rtl="0" algn="l">
              <a:spcBef>
                <a:spcPts val="1200"/>
              </a:spcBef>
              <a:spcAft>
                <a:spcPts val="0"/>
              </a:spcAft>
              <a:buNone/>
            </a:pPr>
            <a:r>
              <a:rPr lang="en">
                <a:solidFill>
                  <a:srgbClr val="1155CC"/>
                </a:solidFill>
              </a:rPr>
              <a:t>Snoep 2015:</a:t>
            </a:r>
            <a:r>
              <a:rPr lang="en" sz="1450">
                <a:solidFill>
                  <a:srgbClr val="373737"/>
                </a:solidFill>
                <a:highlight>
                  <a:srgbClr val="FFFFFF"/>
                </a:highlight>
              </a:rPr>
              <a:t> Very well validated model of Malaria energy metabolism (https://pubmed.ncbi.nlm.nih.gov/25693925/)</a:t>
            </a:r>
            <a:endParaRPr sz="1450">
              <a:solidFill>
                <a:srgbClr val="373737"/>
              </a:solidFill>
              <a:highlight>
                <a:srgbClr val="FFFFFF"/>
              </a:highlight>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Systems Biology is Cross-</a:t>
            </a:r>
            <a:r>
              <a:rPr lang="en"/>
              <a:t>Disciplinary</a:t>
            </a:r>
            <a:endParaRPr/>
          </a:p>
        </p:txBody>
      </p:sp>
      <p:sp>
        <p:nvSpPr>
          <p:cNvPr id="141" name="Google Shape;141;p25"/>
          <p:cNvSpPr txBox="1"/>
          <p:nvPr>
            <p:ph idx="1" type="body"/>
          </p:nvPr>
        </p:nvSpPr>
        <p:spPr>
          <a:xfrm>
            <a:off x="311700" y="1152475"/>
            <a:ext cx="8520600" cy="37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Biology</a:t>
            </a:r>
            <a:r>
              <a:rPr lang="en" sz="1450">
                <a:solidFill>
                  <a:srgbClr val="373737"/>
                </a:solidFill>
                <a:highlight>
                  <a:srgbClr val="FFFFFF"/>
                </a:highlight>
              </a:rPr>
              <a:t>: Obviously you need to know biology, </a:t>
            </a:r>
            <a:r>
              <a:rPr lang="en" sz="1450">
                <a:solidFill>
                  <a:srgbClr val="373737"/>
                </a:solidFill>
                <a:highlight>
                  <a:srgbClr val="FFFFFF"/>
                </a:highlight>
              </a:rPr>
              <a:t>preferably</a:t>
            </a:r>
            <a:r>
              <a:rPr lang="en" sz="1450">
                <a:solidFill>
                  <a:srgbClr val="373737"/>
                </a:solidFill>
                <a:highlight>
                  <a:srgbClr val="FFFFFF"/>
                </a:highlight>
              </a:rPr>
              <a:t> cell biology, </a:t>
            </a:r>
            <a:r>
              <a:rPr lang="en" sz="1450">
                <a:solidFill>
                  <a:srgbClr val="373737"/>
                </a:solidFill>
                <a:highlight>
                  <a:srgbClr val="FFFFFF"/>
                </a:highlight>
              </a:rPr>
              <a:t>molecular</a:t>
            </a:r>
            <a:r>
              <a:rPr lang="en" sz="1450">
                <a:solidFill>
                  <a:srgbClr val="373737"/>
                </a:solidFill>
                <a:highlight>
                  <a:srgbClr val="FFFFFF"/>
                </a:highlight>
              </a:rPr>
              <a:t> biology and biochemistry. </a:t>
            </a:r>
            <a:endParaRPr sz="1450">
              <a:solidFill>
                <a:srgbClr val="373737"/>
              </a:solidFill>
              <a:highlight>
                <a:srgbClr val="FFFFFF"/>
              </a:highlight>
            </a:endParaRPr>
          </a:p>
          <a:p>
            <a:pPr indent="0" lvl="0" marL="0" rtl="0" algn="l">
              <a:spcBef>
                <a:spcPts val="1200"/>
              </a:spcBef>
              <a:spcAft>
                <a:spcPts val="0"/>
              </a:spcAft>
              <a:buNone/>
            </a:pPr>
            <a:r>
              <a:rPr lang="en">
                <a:solidFill>
                  <a:srgbClr val="1155CC"/>
                </a:solidFill>
              </a:rPr>
              <a:t>Mathematics: </a:t>
            </a:r>
            <a:r>
              <a:rPr lang="en" sz="1450">
                <a:solidFill>
                  <a:srgbClr val="373737"/>
                </a:solidFill>
                <a:highlight>
                  <a:srgbClr val="FFFFFF"/>
                </a:highlight>
              </a:rPr>
              <a:t>Calculus, Linear Algebra and Statistics</a:t>
            </a:r>
            <a:endParaRPr sz="1450">
              <a:solidFill>
                <a:srgbClr val="373737"/>
              </a:solidFill>
              <a:highlight>
                <a:srgbClr val="FFFFFF"/>
              </a:highlight>
            </a:endParaRPr>
          </a:p>
          <a:p>
            <a:pPr indent="0" lvl="0" marL="0" rtl="0" algn="l">
              <a:spcBef>
                <a:spcPts val="1200"/>
              </a:spcBef>
              <a:spcAft>
                <a:spcPts val="0"/>
              </a:spcAft>
              <a:buNone/>
            </a:pPr>
            <a:r>
              <a:rPr lang="en">
                <a:solidFill>
                  <a:srgbClr val="1155CC"/>
                </a:solidFill>
              </a:rPr>
              <a:t>Control Theory:</a:t>
            </a:r>
            <a:r>
              <a:rPr lang="en" sz="1450">
                <a:solidFill>
                  <a:srgbClr val="373737"/>
                </a:solidFill>
                <a:highlight>
                  <a:srgbClr val="FFFFFF"/>
                </a:highlight>
              </a:rPr>
              <a:t> teaching us control and </a:t>
            </a:r>
            <a:r>
              <a:rPr lang="en" sz="1450">
                <a:solidFill>
                  <a:srgbClr val="373737"/>
                </a:solidFill>
                <a:highlight>
                  <a:srgbClr val="FFFFFF"/>
                </a:highlight>
              </a:rPr>
              <a:t>regulation is</a:t>
            </a:r>
            <a:r>
              <a:rPr lang="en" sz="1450">
                <a:solidFill>
                  <a:srgbClr val="373737"/>
                </a:solidFill>
                <a:highlight>
                  <a:srgbClr val="FFFFFF"/>
                </a:highlight>
              </a:rPr>
              <a:t> </a:t>
            </a:r>
            <a:r>
              <a:rPr lang="en" sz="1450">
                <a:solidFill>
                  <a:srgbClr val="373737"/>
                </a:solidFill>
                <a:highlight>
                  <a:srgbClr val="FFFFFF"/>
                </a:highlight>
              </a:rPr>
              <a:t>achieved</a:t>
            </a:r>
            <a:r>
              <a:rPr lang="en" sz="1450">
                <a:solidFill>
                  <a:srgbClr val="373737"/>
                </a:solidFill>
                <a:highlight>
                  <a:srgbClr val="FFFFFF"/>
                </a:highlight>
              </a:rPr>
              <a:t> in systems. Helps us </a:t>
            </a:r>
            <a:r>
              <a:rPr lang="en" sz="1450">
                <a:solidFill>
                  <a:srgbClr val="373737"/>
                </a:solidFill>
                <a:highlight>
                  <a:srgbClr val="FFFFFF"/>
                </a:highlight>
              </a:rPr>
              <a:t>understand</a:t>
            </a:r>
            <a:r>
              <a:rPr lang="en" sz="1450">
                <a:solidFill>
                  <a:srgbClr val="373737"/>
                </a:solidFill>
                <a:highlight>
                  <a:srgbClr val="FFFFFF"/>
                </a:highlight>
              </a:rPr>
              <a:t> feedback </a:t>
            </a:r>
            <a:r>
              <a:rPr lang="en" sz="1450">
                <a:solidFill>
                  <a:srgbClr val="373737"/>
                </a:solidFill>
                <a:highlight>
                  <a:srgbClr val="FFFFFF"/>
                </a:highlight>
              </a:rPr>
              <a:t>structure</a:t>
            </a:r>
            <a:endParaRPr sz="1450">
              <a:solidFill>
                <a:srgbClr val="373737"/>
              </a:solidFill>
              <a:highlight>
                <a:srgbClr val="FFFFFF"/>
              </a:highlight>
            </a:endParaRPr>
          </a:p>
          <a:p>
            <a:pPr indent="0" lvl="0" marL="0" rtl="0" algn="l">
              <a:spcBef>
                <a:spcPts val="1200"/>
              </a:spcBef>
              <a:spcAft>
                <a:spcPts val="0"/>
              </a:spcAft>
              <a:buNone/>
            </a:pPr>
            <a:r>
              <a:rPr lang="en">
                <a:solidFill>
                  <a:srgbClr val="1155CC"/>
                </a:solidFill>
              </a:rPr>
              <a:t>Dynamic Systems:</a:t>
            </a:r>
            <a:r>
              <a:rPr lang="en" sz="1450">
                <a:solidFill>
                  <a:srgbClr val="373737"/>
                </a:solidFill>
                <a:highlight>
                  <a:srgbClr val="FFFFFF"/>
                </a:highlight>
              </a:rPr>
              <a:t> Organism change in time, understanding dynamics, stability etc is clearly important. </a:t>
            </a:r>
            <a:endParaRPr sz="1450">
              <a:solidFill>
                <a:srgbClr val="373737"/>
              </a:solidFill>
              <a:highlight>
                <a:srgbClr val="FFFFFF"/>
              </a:highlight>
            </a:endParaRPr>
          </a:p>
          <a:p>
            <a:pPr indent="0" lvl="0" marL="0" rtl="0" algn="l">
              <a:spcBef>
                <a:spcPts val="1200"/>
              </a:spcBef>
              <a:spcAft>
                <a:spcPts val="0"/>
              </a:spcAft>
              <a:buNone/>
            </a:pPr>
            <a:r>
              <a:rPr lang="en">
                <a:solidFill>
                  <a:srgbClr val="1155CC"/>
                </a:solidFill>
              </a:rPr>
              <a:t>Models: </a:t>
            </a:r>
            <a:r>
              <a:rPr lang="en" sz="1450">
                <a:solidFill>
                  <a:srgbClr val="373737"/>
                </a:solidFill>
                <a:highlight>
                  <a:srgbClr val="FFFFFF"/>
                </a:highlight>
              </a:rPr>
              <a:t>Build mathematical models,  understand limitations of models, assumptions etc. Understand the importance of testing models and how to publish models.</a:t>
            </a:r>
            <a:endParaRPr sz="1450">
              <a:solidFill>
                <a:srgbClr val="373737"/>
              </a:solidFill>
              <a:highlight>
                <a:srgbClr val="FFFFFF"/>
              </a:highlight>
            </a:endParaRPr>
          </a:p>
          <a:p>
            <a:pPr indent="0" lvl="0" marL="0" rtl="0" algn="l">
              <a:spcBef>
                <a:spcPts val="1200"/>
              </a:spcBef>
              <a:spcAft>
                <a:spcPts val="0"/>
              </a:spcAft>
              <a:buNone/>
            </a:pPr>
            <a:r>
              <a:rPr lang="en">
                <a:solidFill>
                  <a:srgbClr val="1155CC"/>
                </a:solidFill>
              </a:rPr>
              <a:t>Working with Experimentalists and knowing what they can and cannot do.</a:t>
            </a:r>
            <a:endParaRPr>
              <a:solidFill>
                <a:srgbClr val="1155CC"/>
              </a:solidFill>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Thought Provoking Reads</a:t>
            </a:r>
            <a:endParaRPr/>
          </a:p>
        </p:txBody>
      </p:sp>
      <p:sp>
        <p:nvSpPr>
          <p:cNvPr id="147" name="Google Shape;147;p26"/>
          <p:cNvSpPr txBox="1"/>
          <p:nvPr>
            <p:ph idx="1" type="body"/>
          </p:nvPr>
        </p:nvSpPr>
        <p:spPr>
          <a:xfrm>
            <a:off x="311700" y="1152475"/>
            <a:ext cx="8520600" cy="37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Lazebnik</a:t>
            </a:r>
            <a:r>
              <a:rPr lang="en">
                <a:solidFill>
                  <a:srgbClr val="1155CC"/>
                </a:solidFill>
              </a:rPr>
              <a:t> 2002:</a:t>
            </a:r>
            <a:r>
              <a:rPr lang="en" sz="1450">
                <a:solidFill>
                  <a:srgbClr val="373737"/>
                </a:solidFill>
                <a:highlight>
                  <a:srgbClr val="FFFFFF"/>
                </a:highlight>
              </a:rPr>
              <a:t> </a:t>
            </a:r>
            <a:r>
              <a:rPr lang="en" sz="1450">
                <a:solidFill>
                  <a:srgbClr val="373737"/>
                </a:solidFill>
                <a:highlight>
                  <a:srgbClr val="FFFFFF"/>
                </a:highlight>
              </a:rPr>
              <a:t>Can a biologist fix a radio?—Or, what I learned while studying apoptosis </a:t>
            </a:r>
            <a:r>
              <a:rPr lang="en" sz="1450">
                <a:solidFill>
                  <a:srgbClr val="373737"/>
                </a:solidFill>
                <a:highlight>
                  <a:srgbClr val="FFFFFF"/>
                </a:highlight>
              </a:rPr>
              <a:t>(</a:t>
            </a:r>
            <a:r>
              <a:rPr lang="en" sz="1450" u="sng">
                <a:solidFill>
                  <a:schemeClr val="hlink"/>
                </a:solidFill>
                <a:highlight>
                  <a:srgbClr val="FFFFFF"/>
                </a:highlight>
                <a:hlinkClick r:id="rId3"/>
              </a:rPr>
              <a:t>https://www.cell.com/cancer-cell/pdf/S1535-6108(02)00133-2.pdf</a:t>
            </a:r>
            <a:r>
              <a:rPr lang="en" sz="1450">
                <a:solidFill>
                  <a:srgbClr val="373737"/>
                </a:solidFill>
                <a:highlight>
                  <a:srgbClr val="FFFFFF"/>
                </a:highlight>
              </a:rPr>
              <a:t>)</a:t>
            </a:r>
            <a:endParaRPr sz="1450">
              <a:solidFill>
                <a:srgbClr val="373737"/>
              </a:solidFill>
              <a:highlight>
                <a:srgbClr val="FFFFFF"/>
              </a:highlight>
            </a:endParaRPr>
          </a:p>
          <a:p>
            <a:pPr indent="0" lvl="0" marL="0" rtl="0" algn="l">
              <a:spcBef>
                <a:spcPts val="1200"/>
              </a:spcBef>
              <a:spcAft>
                <a:spcPts val="0"/>
              </a:spcAft>
              <a:buNone/>
            </a:pPr>
            <a:r>
              <a:rPr lang="en" sz="1450">
                <a:solidFill>
                  <a:srgbClr val="373737"/>
                </a:solidFill>
                <a:highlight>
                  <a:srgbClr val="FFFFFF"/>
                </a:highlight>
              </a:rPr>
              <a:t>Essentially accuses molecular biologists of studying parts of biology which are unimportant to answer the big questions. For example, if a biologists were to study a radio they would do things like catalog the colors and shapes of the capacitor rather than attempt to understand what the circuit actually did. They would end up with vaast catalog of components, capacitors, resistors, transistors, coils etc) from all kinds of radios, but fail to understand what a radio did.</a:t>
            </a:r>
            <a:endParaRPr sz="1450">
              <a:solidFill>
                <a:srgbClr val="373737"/>
              </a:solidFill>
              <a:highlight>
                <a:srgbClr val="FFFFFF"/>
              </a:highlight>
            </a:endParaRPr>
          </a:p>
          <a:p>
            <a:pPr indent="0" lvl="0" marL="0" rtl="0" algn="l">
              <a:spcBef>
                <a:spcPts val="1200"/>
              </a:spcBef>
              <a:spcAft>
                <a:spcPts val="0"/>
              </a:spcAft>
              <a:buNone/>
            </a:pPr>
            <a:r>
              <a:t/>
            </a:r>
            <a:endParaRPr sz="1450">
              <a:solidFill>
                <a:srgbClr val="373737"/>
              </a:solidFill>
              <a:highlight>
                <a:srgbClr val="FFFFFF"/>
              </a:highlight>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Thought Provoking Reads</a:t>
            </a:r>
            <a:endParaRPr/>
          </a:p>
        </p:txBody>
      </p:sp>
      <p:sp>
        <p:nvSpPr>
          <p:cNvPr id="153" name="Google Shape;153;p27"/>
          <p:cNvSpPr txBox="1"/>
          <p:nvPr>
            <p:ph idx="1" type="body"/>
          </p:nvPr>
        </p:nvSpPr>
        <p:spPr>
          <a:xfrm>
            <a:off x="311700" y="1152475"/>
            <a:ext cx="5202000" cy="37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Jonas and Kording</a:t>
            </a:r>
            <a:r>
              <a:rPr lang="en">
                <a:solidFill>
                  <a:srgbClr val="1155CC"/>
                </a:solidFill>
              </a:rPr>
              <a:t> 2017:</a:t>
            </a:r>
            <a:r>
              <a:rPr lang="en" sz="1450">
                <a:solidFill>
                  <a:srgbClr val="373737"/>
                </a:solidFill>
                <a:highlight>
                  <a:srgbClr val="FFFFFF"/>
                </a:highlight>
              </a:rPr>
              <a:t> Could a Neuroscientist Understand a Microprocessor?(</a:t>
            </a:r>
            <a:r>
              <a:rPr lang="en" sz="1450" u="sng">
                <a:solidFill>
                  <a:schemeClr val="hlink"/>
                </a:solidFill>
                <a:highlight>
                  <a:srgbClr val="FFFFFF"/>
                </a:highlight>
                <a:hlinkClick r:id="rId3"/>
              </a:rPr>
              <a:t>https://journals.plos.org/ploscompbiol/article?id=10.1371/journal.pcbi.1005268</a:t>
            </a:r>
            <a:r>
              <a:rPr lang="en" sz="1450">
                <a:solidFill>
                  <a:srgbClr val="373737"/>
                </a:solidFill>
                <a:highlight>
                  <a:srgbClr val="FFFFFF"/>
                </a:highlight>
              </a:rPr>
              <a:t>)</a:t>
            </a:r>
            <a:endParaRPr sz="1450">
              <a:solidFill>
                <a:srgbClr val="373737"/>
              </a:solidFill>
              <a:highlight>
                <a:srgbClr val="FFFFFF"/>
              </a:highlight>
            </a:endParaRPr>
          </a:p>
          <a:p>
            <a:pPr indent="0" lvl="0" marL="0" rtl="0" algn="l">
              <a:spcBef>
                <a:spcPts val="1200"/>
              </a:spcBef>
              <a:spcAft>
                <a:spcPts val="0"/>
              </a:spcAft>
              <a:buNone/>
            </a:pPr>
            <a:r>
              <a:rPr lang="en" sz="1450">
                <a:solidFill>
                  <a:srgbClr val="373737"/>
                </a:solidFill>
                <a:highlight>
                  <a:srgbClr val="FFFFFF"/>
                </a:highlight>
              </a:rPr>
              <a:t>Spoiler alert! The answers is no, at least not with the current mindset. A neuroscience would measure the electrical impulses at various points and would apply ‘mutations’ (break transistors) to see what would happen, they would conclude that certain transistors are associated with particular video games. They fail to understand the inherent hierarchical structure there in in a microprocessor and cannot to come up with any ‘theory’ of microprocessors. </a:t>
            </a:r>
            <a:endParaRPr sz="1450">
              <a:solidFill>
                <a:srgbClr val="373737"/>
              </a:solidFill>
              <a:highlight>
                <a:srgbClr val="FFFFFF"/>
              </a:highlight>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1200"/>
              </a:spcAft>
              <a:buNone/>
            </a:pPr>
            <a:r>
              <a:t/>
            </a:r>
            <a:endParaRPr/>
          </a:p>
        </p:txBody>
      </p:sp>
      <p:pic>
        <p:nvPicPr>
          <p:cNvPr id="154" name="Google Shape;154;p27"/>
          <p:cNvPicPr preferRelativeResize="0"/>
          <p:nvPr/>
        </p:nvPicPr>
        <p:blipFill>
          <a:blip r:embed="rId4">
            <a:alphaModFix/>
          </a:blip>
          <a:stretch>
            <a:fillRect/>
          </a:stretch>
        </p:blipFill>
        <p:spPr>
          <a:xfrm>
            <a:off x="6831500" y="266125"/>
            <a:ext cx="1744075" cy="1938225"/>
          </a:xfrm>
          <a:prstGeom prst="rect">
            <a:avLst/>
          </a:prstGeom>
          <a:noFill/>
          <a:ln>
            <a:noFill/>
          </a:ln>
        </p:spPr>
      </p:pic>
      <p:pic>
        <p:nvPicPr>
          <p:cNvPr id="155" name="Google Shape;155;p27"/>
          <p:cNvPicPr preferRelativeResize="0"/>
          <p:nvPr/>
        </p:nvPicPr>
        <p:blipFill>
          <a:blip r:embed="rId5">
            <a:alphaModFix/>
          </a:blip>
          <a:stretch>
            <a:fillRect/>
          </a:stretch>
        </p:blipFill>
        <p:spPr>
          <a:xfrm>
            <a:off x="6013250" y="2416450"/>
            <a:ext cx="3043125" cy="2553475"/>
          </a:xfrm>
          <a:prstGeom prst="rect">
            <a:avLst/>
          </a:prstGeom>
          <a:noFill/>
          <a:ln>
            <a:noFill/>
          </a:ln>
        </p:spPr>
      </p:pic>
      <p:pic>
        <p:nvPicPr>
          <p:cNvPr id="156" name="Google Shape;156;p27"/>
          <p:cNvPicPr preferRelativeResize="0"/>
          <p:nvPr/>
        </p:nvPicPr>
        <p:blipFill>
          <a:blip r:embed="rId6">
            <a:alphaModFix/>
          </a:blip>
          <a:stretch>
            <a:fillRect/>
          </a:stretch>
        </p:blipFill>
        <p:spPr>
          <a:xfrm>
            <a:off x="4888921" y="68100"/>
            <a:ext cx="1771025" cy="132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704250" y="459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systems biology?</a:t>
            </a:r>
            <a:endParaRPr/>
          </a:p>
        </p:txBody>
      </p:sp>
      <p:sp>
        <p:nvSpPr>
          <p:cNvPr id="63" name="Google Shape;63;p14"/>
          <p:cNvSpPr txBox="1"/>
          <p:nvPr>
            <p:ph idx="1" type="body"/>
          </p:nvPr>
        </p:nvSpPr>
        <p:spPr>
          <a:xfrm>
            <a:off x="883200" y="12667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highlight>
                  <a:schemeClr val="dk1"/>
                </a:highlight>
              </a:rPr>
              <a:t>Two tracks:</a:t>
            </a:r>
            <a:endParaRPr b="1">
              <a:highlight>
                <a:schemeClr val="dk1"/>
              </a:highlight>
            </a:endParaRPr>
          </a:p>
          <a:p>
            <a:pPr indent="-342900" lvl="0" marL="457200" rtl="0" algn="l">
              <a:spcBef>
                <a:spcPts val="1200"/>
              </a:spcBef>
              <a:spcAft>
                <a:spcPts val="0"/>
              </a:spcAft>
              <a:buSzPts val="1800"/>
              <a:buAutoNum type="arabicPeriod"/>
            </a:pPr>
            <a:r>
              <a:rPr lang="en" u="sng">
                <a:highlight>
                  <a:schemeClr val="dk1"/>
                </a:highlight>
              </a:rPr>
              <a:t>Bottom-u</a:t>
            </a:r>
            <a:r>
              <a:rPr lang="en" u="sng"/>
              <a:t>p</a:t>
            </a:r>
            <a:endParaRPr u="sng"/>
          </a:p>
          <a:p>
            <a:pPr indent="-342900" lvl="0" marL="457200" rtl="0" algn="l">
              <a:spcBef>
                <a:spcPts val="0"/>
              </a:spcBef>
              <a:spcAft>
                <a:spcPts val="0"/>
              </a:spcAft>
              <a:buSzPts val="1800"/>
              <a:buAutoNum type="arabicPeriod"/>
            </a:pPr>
            <a:r>
              <a:rPr lang="en"/>
              <a:t>Top-Dow</a:t>
            </a:r>
            <a:r>
              <a:rPr lang="en">
                <a:highlight>
                  <a:schemeClr val="dk1"/>
                </a:highlight>
              </a:rPr>
              <a:t>n</a:t>
            </a:r>
            <a:endParaRPr>
              <a:highlight>
                <a:schemeClr val="dk1"/>
              </a:highlight>
            </a:endParaRPr>
          </a:p>
        </p:txBody>
      </p:sp>
      <p:pic>
        <p:nvPicPr>
          <p:cNvPr id="64" name="Google Shape;64;p14"/>
          <p:cNvPicPr preferRelativeResize="0"/>
          <p:nvPr/>
        </p:nvPicPr>
        <p:blipFill>
          <a:blip r:embed="rId3">
            <a:alphaModFix/>
          </a:blip>
          <a:stretch>
            <a:fillRect/>
          </a:stretch>
        </p:blipFill>
        <p:spPr>
          <a:xfrm>
            <a:off x="3226700" y="1692497"/>
            <a:ext cx="4620475" cy="2216400"/>
          </a:xfrm>
          <a:prstGeom prst="rect">
            <a:avLst/>
          </a:prstGeom>
          <a:noFill/>
          <a:ln>
            <a:noFill/>
          </a:ln>
        </p:spPr>
      </p:pic>
      <p:sp>
        <p:nvSpPr>
          <p:cNvPr id="65" name="Google Shape;65;p14"/>
          <p:cNvSpPr txBox="1"/>
          <p:nvPr/>
        </p:nvSpPr>
        <p:spPr>
          <a:xfrm>
            <a:off x="68150" y="4327800"/>
            <a:ext cx="876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Lessons we Learned from High-Throughput and Top-Down Systems Biology Analyses about Glioma Stem Cells Current Pharmaceutical Design Mock et al (2013) 20(1) DOI: 10.2174/138161282001140113124343</a:t>
            </a:r>
            <a:endParaRPr/>
          </a:p>
        </p:txBody>
      </p:sp>
      <p:sp>
        <p:nvSpPr>
          <p:cNvPr id="66" name="Google Shape;66;p14"/>
          <p:cNvSpPr/>
          <p:nvPr/>
        </p:nvSpPr>
        <p:spPr>
          <a:xfrm>
            <a:off x="704250" y="3294100"/>
            <a:ext cx="1510800" cy="6702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Whole-Cell Network Models</a:t>
            </a:r>
            <a:endParaRPr/>
          </a:p>
        </p:txBody>
      </p:sp>
      <p:cxnSp>
        <p:nvCxnSpPr>
          <p:cNvPr id="67" name="Google Shape;67;p14"/>
          <p:cNvCxnSpPr/>
          <p:nvPr/>
        </p:nvCxnSpPr>
        <p:spPr>
          <a:xfrm rot="10800000">
            <a:off x="2396900" y="3646250"/>
            <a:ext cx="7041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systems biology?</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Two tracks:</a:t>
            </a:r>
            <a:endParaRPr b="1"/>
          </a:p>
          <a:p>
            <a:pPr indent="-342900" lvl="0" marL="457200" rtl="0" algn="l">
              <a:spcBef>
                <a:spcPts val="1200"/>
              </a:spcBef>
              <a:spcAft>
                <a:spcPts val="0"/>
              </a:spcAft>
              <a:buSzPts val="1800"/>
              <a:buAutoNum type="arabicPeriod"/>
            </a:pPr>
            <a:r>
              <a:rPr lang="en"/>
              <a:t>Bottom-up  - Hypothesis based</a:t>
            </a:r>
            <a:endParaRPr/>
          </a:p>
          <a:p>
            <a:pPr indent="-317500" lvl="4" marL="2286000" rtl="0" algn="l">
              <a:spcBef>
                <a:spcPts val="0"/>
              </a:spcBef>
              <a:spcAft>
                <a:spcPts val="0"/>
              </a:spcAft>
              <a:buSzPts val="1400"/>
              <a:buAutoNum type="alphaLcPeriod"/>
            </a:pPr>
            <a:r>
              <a:rPr lang="en"/>
              <a:t>Falsification of models</a:t>
            </a:r>
            <a:endParaRPr/>
          </a:p>
          <a:p>
            <a:pPr indent="-317500" lvl="4" marL="2286000" rtl="0" algn="l">
              <a:spcBef>
                <a:spcPts val="0"/>
              </a:spcBef>
              <a:spcAft>
                <a:spcPts val="0"/>
              </a:spcAft>
              <a:buSzPts val="1400"/>
              <a:buAutoNum type="alphaLcPeriod"/>
            </a:pPr>
            <a:r>
              <a:rPr lang="en"/>
              <a:t>Mechanistic</a:t>
            </a:r>
            <a:endParaRPr/>
          </a:p>
          <a:p>
            <a:pPr indent="-317500" lvl="4" marL="2286000" rtl="0" algn="l">
              <a:spcBef>
                <a:spcPts val="0"/>
              </a:spcBef>
              <a:spcAft>
                <a:spcPts val="0"/>
              </a:spcAft>
              <a:buSzPts val="1400"/>
              <a:buAutoNum type="alphaLcPeriod"/>
            </a:pPr>
            <a:r>
              <a:rPr lang="en"/>
              <a:t>Usually gives better understanding of how something works</a:t>
            </a:r>
            <a:endParaRPr/>
          </a:p>
          <a:p>
            <a:pPr indent="-317500" lvl="4" marL="2286000" rtl="0" algn="l">
              <a:spcBef>
                <a:spcPts val="0"/>
              </a:spcBef>
              <a:spcAft>
                <a:spcPts val="0"/>
              </a:spcAft>
              <a:buSzPts val="1400"/>
              <a:buAutoNum type="alphaLcPeriod"/>
            </a:pPr>
            <a:r>
              <a:rPr lang="en"/>
              <a:t>Relies heavily on theory, experiment and computation</a:t>
            </a:r>
            <a:endParaRPr/>
          </a:p>
          <a:p>
            <a:pPr indent="-342900" lvl="0" marL="457200" rtl="0" algn="l">
              <a:spcBef>
                <a:spcPts val="0"/>
              </a:spcBef>
              <a:spcAft>
                <a:spcPts val="0"/>
              </a:spcAft>
              <a:buSzPts val="1800"/>
              <a:buAutoNum type="arabicPeriod"/>
            </a:pPr>
            <a:r>
              <a:rPr lang="en"/>
              <a:t>Top-Down - Discovery based</a:t>
            </a:r>
            <a:endParaRPr/>
          </a:p>
          <a:p>
            <a:pPr indent="-317500" lvl="4" marL="2286000" rtl="0" algn="l">
              <a:spcBef>
                <a:spcPts val="0"/>
              </a:spcBef>
              <a:spcAft>
                <a:spcPts val="0"/>
              </a:spcAft>
              <a:buSzPts val="1400"/>
              <a:buAutoNum type="alphaLcPeriod"/>
            </a:pPr>
            <a:r>
              <a:rPr lang="en"/>
              <a:t>Home to machine learning</a:t>
            </a:r>
            <a:endParaRPr/>
          </a:p>
          <a:p>
            <a:pPr indent="-317500" lvl="4" marL="2286000" rtl="0" algn="l">
              <a:spcBef>
                <a:spcPts val="0"/>
              </a:spcBef>
              <a:spcAft>
                <a:spcPts val="0"/>
              </a:spcAft>
              <a:buSzPts val="1400"/>
              <a:buAutoNum type="alphaLcPeriod"/>
            </a:pPr>
            <a:r>
              <a:rPr lang="en"/>
              <a:t>Empirical</a:t>
            </a:r>
            <a:endParaRPr/>
          </a:p>
          <a:p>
            <a:pPr indent="-317500" lvl="4" marL="2286000" rtl="0" algn="l">
              <a:spcBef>
                <a:spcPts val="0"/>
              </a:spcBef>
              <a:spcAft>
                <a:spcPts val="0"/>
              </a:spcAft>
              <a:buSzPts val="1400"/>
              <a:buAutoNum type="alphaLcPeriod"/>
            </a:pPr>
            <a:r>
              <a:rPr lang="en"/>
              <a:t>Statistical</a:t>
            </a:r>
            <a:endParaRPr/>
          </a:p>
          <a:p>
            <a:pPr indent="-317500" lvl="4" marL="2286000" rtl="0" algn="l">
              <a:spcBef>
                <a:spcPts val="0"/>
              </a:spcBef>
              <a:spcAft>
                <a:spcPts val="0"/>
              </a:spcAft>
              <a:buSzPts val="1400"/>
              <a:buAutoNum type="alphaLcPeriod"/>
            </a:pPr>
            <a:r>
              <a:rPr lang="en"/>
              <a:t>Poor at providing understanding</a:t>
            </a:r>
            <a:endParaRPr/>
          </a:p>
          <a:p>
            <a:pPr indent="-317500" lvl="4" marL="2286000" rtl="0" algn="l">
              <a:spcBef>
                <a:spcPts val="0"/>
              </a:spcBef>
              <a:spcAft>
                <a:spcPts val="0"/>
              </a:spcAft>
              <a:buSzPts val="1400"/>
              <a:buAutoNum type="alphaLcPeriod"/>
            </a:pPr>
            <a:r>
              <a:rPr lang="en"/>
              <a:t>Generally</a:t>
            </a:r>
            <a:r>
              <a:rPr lang="en"/>
              <a:t> theory free (other than statistical theory)</a:t>
            </a:r>
            <a:endParaRPr/>
          </a:p>
        </p:txBody>
      </p:sp>
      <p:pic>
        <p:nvPicPr>
          <p:cNvPr id="74" name="Google Shape;74;p15"/>
          <p:cNvPicPr preferRelativeResize="0"/>
          <p:nvPr/>
        </p:nvPicPr>
        <p:blipFill>
          <a:blip r:embed="rId3">
            <a:alphaModFix/>
          </a:blip>
          <a:stretch>
            <a:fillRect/>
          </a:stretch>
        </p:blipFill>
        <p:spPr>
          <a:xfrm>
            <a:off x="6116725" y="336299"/>
            <a:ext cx="2524075" cy="1210775"/>
          </a:xfrm>
          <a:prstGeom prst="rect">
            <a:avLst/>
          </a:prstGeom>
          <a:noFill/>
          <a:ln>
            <a:noFill/>
          </a:ln>
        </p:spPr>
      </p:pic>
      <p:sp>
        <p:nvSpPr>
          <p:cNvPr id="75" name="Google Shape;75;p15"/>
          <p:cNvSpPr txBox="1"/>
          <p:nvPr/>
        </p:nvSpPr>
        <p:spPr>
          <a:xfrm>
            <a:off x="68150" y="4327800"/>
            <a:ext cx="876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Lessons we Learned from High-Throughput and Top-Down Systems Biology Analyses about Glioma Stem Cells Current Pharmaceutical Design</a:t>
            </a:r>
            <a:r>
              <a:rPr lang="en"/>
              <a:t> Mock et al (2013) 20(1) DOI: 10.2174/138161282001140113124343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systems biology?</a:t>
            </a:r>
            <a:endParaRPr/>
          </a:p>
        </p:txBody>
      </p:sp>
      <p:pic>
        <p:nvPicPr>
          <p:cNvPr id="81" name="Google Shape;81;p16"/>
          <p:cNvPicPr preferRelativeResize="0"/>
          <p:nvPr/>
        </p:nvPicPr>
        <p:blipFill>
          <a:blip r:embed="rId3">
            <a:alphaModFix/>
          </a:blip>
          <a:stretch>
            <a:fillRect/>
          </a:stretch>
        </p:blipFill>
        <p:spPr>
          <a:xfrm>
            <a:off x="6116725" y="336299"/>
            <a:ext cx="2524075" cy="1210775"/>
          </a:xfrm>
          <a:prstGeom prst="rect">
            <a:avLst/>
          </a:prstGeom>
          <a:noFill/>
          <a:ln>
            <a:noFill/>
          </a:ln>
        </p:spPr>
      </p:pic>
      <p:sp>
        <p:nvSpPr>
          <p:cNvPr id="82" name="Google Shape;82;p16"/>
          <p:cNvSpPr txBox="1"/>
          <p:nvPr/>
        </p:nvSpPr>
        <p:spPr>
          <a:xfrm>
            <a:off x="68150" y="4327800"/>
            <a:ext cx="876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Biology must generate ideas as well as data</a:t>
            </a:r>
            <a:r>
              <a:rPr lang="en"/>
              <a:t>. Nature 2021, Sept 13th, Paul Nurse</a:t>
            </a:r>
            <a:endParaRPr/>
          </a:p>
        </p:txBody>
      </p:sp>
      <p:sp>
        <p:nvSpPr>
          <p:cNvPr id="83" name="Google Shape;83;p16"/>
          <p:cNvSpPr txBox="1"/>
          <p:nvPr/>
        </p:nvSpPr>
        <p:spPr>
          <a:xfrm>
            <a:off x="528725" y="1949313"/>
            <a:ext cx="82071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50">
                <a:solidFill>
                  <a:srgbClr val="222222"/>
                </a:solidFill>
                <a:highlight>
                  <a:srgbClr val="FFFFFF"/>
                </a:highlight>
              </a:rPr>
              <a:t>An article that just </a:t>
            </a:r>
            <a:r>
              <a:rPr lang="en" sz="2050">
                <a:solidFill>
                  <a:srgbClr val="222222"/>
                </a:solidFill>
                <a:highlight>
                  <a:srgbClr val="FFFFFF"/>
                </a:highlight>
              </a:rPr>
              <a:t>appeared</a:t>
            </a:r>
            <a:r>
              <a:rPr lang="en" sz="2050">
                <a:solidFill>
                  <a:srgbClr val="222222"/>
                </a:solidFill>
                <a:highlight>
                  <a:srgbClr val="FFFFFF"/>
                </a:highlight>
              </a:rPr>
              <a:t> last week that </a:t>
            </a:r>
            <a:r>
              <a:rPr lang="en" sz="2050">
                <a:solidFill>
                  <a:srgbClr val="222222"/>
                </a:solidFill>
                <a:highlight>
                  <a:srgbClr val="FFFFFF"/>
                </a:highlight>
              </a:rPr>
              <a:t>highlights</a:t>
            </a:r>
            <a:r>
              <a:rPr lang="en" sz="2050">
                <a:solidFill>
                  <a:srgbClr val="222222"/>
                </a:solidFill>
                <a:highlight>
                  <a:srgbClr val="FFFFFF"/>
                </a:highlight>
              </a:rPr>
              <a:t> the importance of theory in biology to </a:t>
            </a:r>
            <a:r>
              <a:rPr lang="en" sz="2050">
                <a:solidFill>
                  <a:srgbClr val="222222"/>
                </a:solidFill>
                <a:highlight>
                  <a:srgbClr val="FFFFFF"/>
                </a:highlight>
              </a:rPr>
              <a:t>understanding</a:t>
            </a:r>
            <a:r>
              <a:rPr lang="en" sz="2050">
                <a:solidFill>
                  <a:srgbClr val="222222"/>
                </a:solidFill>
                <a:highlight>
                  <a:srgbClr val="FFFFFF"/>
                </a:highlight>
              </a:rPr>
              <a:t>:</a:t>
            </a:r>
            <a:endParaRPr sz="2050">
              <a:solidFill>
                <a:srgbClr val="222222"/>
              </a:solidFill>
              <a:highlight>
                <a:srgbClr val="FFFFFF"/>
              </a:highlight>
            </a:endParaRPr>
          </a:p>
          <a:p>
            <a:pPr indent="0" lvl="0" marL="0" rtl="0" algn="l">
              <a:spcBef>
                <a:spcPts val="0"/>
              </a:spcBef>
              <a:spcAft>
                <a:spcPts val="0"/>
              </a:spcAft>
              <a:buNone/>
            </a:pPr>
            <a:r>
              <a:t/>
            </a:r>
            <a:endParaRPr sz="2050">
              <a:solidFill>
                <a:srgbClr val="222222"/>
              </a:solidFill>
              <a:highlight>
                <a:srgbClr val="FFFFFF"/>
              </a:highlight>
            </a:endParaRPr>
          </a:p>
          <a:p>
            <a:pPr indent="0" lvl="0" marL="0" rtl="0" algn="l">
              <a:spcBef>
                <a:spcPts val="0"/>
              </a:spcBef>
              <a:spcAft>
                <a:spcPts val="0"/>
              </a:spcAft>
              <a:buNone/>
            </a:pPr>
            <a:r>
              <a:rPr lang="en" sz="2050">
                <a:solidFill>
                  <a:srgbClr val="222222"/>
                </a:solidFill>
                <a:highlight>
                  <a:srgbClr val="FFFFFF"/>
                </a:highlight>
              </a:rPr>
              <a:t>“Data should be a means to knowledge, not an end in themselves.”</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first systems biology paper?</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Wright, S. 1934. Physiological and evolutionary theories of dominance. Amer Nat 63: 25–53.</a:t>
            </a:r>
            <a:endParaRPr/>
          </a:p>
        </p:txBody>
      </p:sp>
      <p:pic>
        <p:nvPicPr>
          <p:cNvPr id="90" name="Google Shape;90;p17"/>
          <p:cNvPicPr preferRelativeResize="0"/>
          <p:nvPr/>
        </p:nvPicPr>
        <p:blipFill>
          <a:blip r:embed="rId3">
            <a:alphaModFix/>
          </a:blip>
          <a:stretch>
            <a:fillRect/>
          </a:stretch>
        </p:blipFill>
        <p:spPr>
          <a:xfrm>
            <a:off x="909397" y="2421072"/>
            <a:ext cx="3662600" cy="2242550"/>
          </a:xfrm>
          <a:prstGeom prst="rect">
            <a:avLst/>
          </a:prstGeom>
          <a:noFill/>
          <a:ln>
            <a:noFill/>
          </a:ln>
        </p:spPr>
      </p:pic>
      <p:pic>
        <p:nvPicPr>
          <p:cNvPr id="91" name="Google Shape;91;p17"/>
          <p:cNvPicPr preferRelativeResize="0"/>
          <p:nvPr/>
        </p:nvPicPr>
        <p:blipFill>
          <a:blip r:embed="rId4">
            <a:alphaModFix/>
          </a:blip>
          <a:stretch>
            <a:fillRect/>
          </a:stretch>
        </p:blipFill>
        <p:spPr>
          <a:xfrm>
            <a:off x="4669276" y="2421076"/>
            <a:ext cx="4099293" cy="218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kinds of questions we </a:t>
            </a:r>
            <a:r>
              <a:rPr lang="en" u="sng"/>
              <a:t>don’t</a:t>
            </a:r>
            <a:r>
              <a:rPr lang="en"/>
              <a:t> ask in</a:t>
            </a:r>
            <a:r>
              <a:rPr lang="en"/>
              <a:t> systems biology?</a:t>
            </a:r>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Find the gene </a:t>
            </a:r>
            <a:r>
              <a:rPr lang="en"/>
              <a:t>responsible</a:t>
            </a:r>
            <a:r>
              <a:rPr lang="en"/>
              <a:t> for coding </a:t>
            </a:r>
            <a:r>
              <a:rPr lang="en"/>
              <a:t>protein </a:t>
            </a:r>
            <a:r>
              <a:rPr i="1" lang="en">
                <a:latin typeface="Times New Roman"/>
                <a:ea typeface="Times New Roman"/>
                <a:cs typeface="Times New Roman"/>
                <a:sym typeface="Times New Roman"/>
              </a:rPr>
              <a:t>x</a:t>
            </a:r>
            <a:endParaRPr i="1">
              <a:latin typeface="Times New Roman"/>
              <a:ea typeface="Times New Roman"/>
              <a:cs typeface="Times New Roman"/>
              <a:sym typeface="Times New Roman"/>
            </a:endParaRPr>
          </a:p>
          <a:p>
            <a:pPr indent="-342900" lvl="0" marL="457200" rtl="0" algn="l">
              <a:spcBef>
                <a:spcPts val="0"/>
              </a:spcBef>
              <a:spcAft>
                <a:spcPts val="0"/>
              </a:spcAft>
              <a:buSzPts val="1800"/>
              <a:buAutoNum type="arabicPeriod"/>
            </a:pPr>
            <a:r>
              <a:rPr lang="en"/>
              <a:t>Isolate the enzyme that catalyzes reaction </a:t>
            </a:r>
            <a:r>
              <a:rPr i="1" lang="en">
                <a:latin typeface="Times New Roman"/>
                <a:ea typeface="Times New Roman"/>
                <a:cs typeface="Times New Roman"/>
                <a:sym typeface="Times New Roman"/>
              </a:rPr>
              <a:t>y</a:t>
            </a:r>
            <a:endParaRPr i="1">
              <a:latin typeface="Times New Roman"/>
              <a:ea typeface="Times New Roman"/>
              <a:cs typeface="Times New Roman"/>
              <a:sym typeface="Times New Roman"/>
            </a:endParaRPr>
          </a:p>
          <a:p>
            <a:pPr indent="-342900" lvl="0" marL="457200" rtl="0" algn="l">
              <a:spcBef>
                <a:spcPts val="0"/>
              </a:spcBef>
              <a:spcAft>
                <a:spcPts val="0"/>
              </a:spcAft>
              <a:buSzPts val="1800"/>
              <a:buAutoNum type="arabicPeriod"/>
            </a:pPr>
            <a:r>
              <a:rPr lang="en"/>
              <a:t>How does enzyme </a:t>
            </a:r>
            <a:r>
              <a:rPr i="1" lang="en">
                <a:latin typeface="Times New Roman"/>
                <a:ea typeface="Times New Roman"/>
                <a:cs typeface="Times New Roman"/>
                <a:sym typeface="Times New Roman"/>
              </a:rPr>
              <a:t>w</a:t>
            </a:r>
            <a:r>
              <a:rPr lang="en"/>
              <a:t> work?</a:t>
            </a:r>
            <a:endParaRPr/>
          </a:p>
          <a:p>
            <a:pPr indent="-342900" lvl="0" marL="457200" rtl="0" algn="l">
              <a:spcBef>
                <a:spcPts val="0"/>
              </a:spcBef>
              <a:spcAft>
                <a:spcPts val="0"/>
              </a:spcAft>
              <a:buSzPts val="1800"/>
              <a:buAutoNum type="arabicPeriod"/>
            </a:pPr>
            <a:r>
              <a:rPr lang="en"/>
              <a:t>What is the structure of protein </a:t>
            </a:r>
            <a:r>
              <a:rPr i="1" lang="en">
                <a:latin typeface="Times New Roman"/>
                <a:ea typeface="Times New Roman"/>
                <a:cs typeface="Times New Roman"/>
                <a:sym typeface="Times New Roman"/>
              </a:rPr>
              <a:t>u</a:t>
            </a:r>
            <a:endParaRPr i="1">
              <a:latin typeface="Times New Roman"/>
              <a:ea typeface="Times New Roman"/>
              <a:cs typeface="Times New Roman"/>
              <a:sym typeface="Times New Roman"/>
            </a:endParaRPr>
          </a:p>
          <a:p>
            <a:pPr indent="-342900" lvl="0" marL="457200" rtl="0" algn="l">
              <a:spcBef>
                <a:spcPts val="0"/>
              </a:spcBef>
              <a:spcAft>
                <a:spcPts val="0"/>
              </a:spcAft>
              <a:buSzPts val="1800"/>
              <a:buAutoNum type="arabicPeriod"/>
            </a:pPr>
            <a:r>
              <a:rPr lang="en"/>
              <a:t>How does protein </a:t>
            </a:r>
            <a:r>
              <a:rPr i="1" lang="en">
                <a:latin typeface="Times New Roman"/>
                <a:ea typeface="Times New Roman"/>
                <a:cs typeface="Times New Roman"/>
                <a:sym typeface="Times New Roman"/>
              </a:rPr>
              <a:t>z</a:t>
            </a:r>
            <a:r>
              <a:rPr lang="en"/>
              <a:t> form a complex?</a:t>
            </a:r>
            <a:endParaRPr/>
          </a:p>
          <a:p>
            <a:pPr indent="-342900" lvl="0" marL="457200" rtl="0" algn="l">
              <a:spcBef>
                <a:spcPts val="0"/>
              </a:spcBef>
              <a:spcAft>
                <a:spcPts val="0"/>
              </a:spcAft>
              <a:buSzPts val="1800"/>
              <a:buAutoNum type="arabicPeriod"/>
            </a:pPr>
            <a:r>
              <a:rPr lang="en"/>
              <a:t>I need to find a drug that will bind protein </a:t>
            </a:r>
            <a:r>
              <a:rPr i="1" lang="en">
                <a:latin typeface="Times New Roman"/>
                <a:ea typeface="Times New Roman"/>
                <a:cs typeface="Times New Roman"/>
                <a:sym typeface="Times New Roman"/>
              </a:rPr>
              <a:t>q</a:t>
            </a:r>
            <a:endParaRPr i="1">
              <a:latin typeface="Times New Roman"/>
              <a:ea typeface="Times New Roman"/>
              <a:cs typeface="Times New Roman"/>
              <a:sym typeface="Times New Roman"/>
            </a:endParaRPr>
          </a:p>
          <a:p>
            <a:pPr indent="0" lvl="0" marL="0" rtl="0" algn="l">
              <a:spcBef>
                <a:spcPts val="1200"/>
              </a:spcBef>
              <a:spcAft>
                <a:spcPts val="1200"/>
              </a:spcAft>
              <a:buNone/>
            </a:pPr>
            <a:r>
              <a:rPr lang="en"/>
              <a:t>A characteristic of these statements is they all involve parts, the basic working components of life but miss the big picture.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Pyramid of Life</a:t>
            </a:r>
            <a:endParaRPr/>
          </a:p>
        </p:txBody>
      </p:sp>
      <p:pic>
        <p:nvPicPr>
          <p:cNvPr id="103" name="Google Shape;103;p19"/>
          <p:cNvPicPr preferRelativeResize="0"/>
          <p:nvPr/>
        </p:nvPicPr>
        <p:blipFill>
          <a:blip r:embed="rId3">
            <a:alphaModFix/>
          </a:blip>
          <a:stretch>
            <a:fillRect/>
          </a:stretch>
        </p:blipFill>
        <p:spPr>
          <a:xfrm>
            <a:off x="2824600" y="1129950"/>
            <a:ext cx="4371836" cy="3820974"/>
          </a:xfrm>
          <a:prstGeom prst="rect">
            <a:avLst/>
          </a:prstGeom>
          <a:noFill/>
          <a:ln>
            <a:noFill/>
          </a:ln>
        </p:spPr>
      </p:pic>
      <p:cxnSp>
        <p:nvCxnSpPr>
          <p:cNvPr id="104" name="Google Shape;104;p19"/>
          <p:cNvCxnSpPr/>
          <p:nvPr/>
        </p:nvCxnSpPr>
        <p:spPr>
          <a:xfrm>
            <a:off x="1809975" y="4004150"/>
            <a:ext cx="1406400" cy="0"/>
          </a:xfrm>
          <a:prstGeom prst="straightConnector1">
            <a:avLst/>
          </a:prstGeom>
          <a:noFill/>
          <a:ln cap="flat" cmpd="sng" w="19050">
            <a:solidFill>
              <a:schemeClr val="dk2"/>
            </a:solidFill>
            <a:prstDash val="solid"/>
            <a:round/>
            <a:headEnd len="med" w="med" type="none"/>
            <a:tailEnd len="med" w="med" type="triangle"/>
          </a:ln>
        </p:spPr>
      </p:cxnSp>
      <p:sp>
        <p:nvSpPr>
          <p:cNvPr id="105" name="Google Shape;105;p19"/>
          <p:cNvSpPr txBox="1"/>
          <p:nvPr/>
        </p:nvSpPr>
        <p:spPr>
          <a:xfrm>
            <a:off x="391800" y="3546200"/>
            <a:ext cx="2571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Systems Biology Starts here</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a:t>
            </a:r>
            <a:r>
              <a:rPr lang="en"/>
              <a:t> kinds of questions </a:t>
            </a:r>
            <a:r>
              <a:rPr lang="en" u="sng"/>
              <a:t>we do ask</a:t>
            </a:r>
            <a:r>
              <a:rPr lang="en"/>
              <a:t> in systems biology</a:t>
            </a:r>
            <a:endParaRPr/>
          </a:p>
        </p:txBody>
      </p:sp>
      <p:sp>
        <p:nvSpPr>
          <p:cNvPr id="111" name="Google Shape;111;p20"/>
          <p:cNvSpPr txBox="1"/>
          <p:nvPr>
            <p:ph idx="1" type="body"/>
          </p:nvPr>
        </p:nvSpPr>
        <p:spPr>
          <a:xfrm>
            <a:off x="311700" y="1152475"/>
            <a:ext cx="8520600" cy="369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990000"/>
                </a:solidFill>
              </a:rPr>
              <a:t>Physiology</a:t>
            </a:r>
            <a:r>
              <a:rPr lang="en"/>
              <a:t>: </a:t>
            </a:r>
            <a:r>
              <a:rPr lang="en" sz="1500">
                <a:solidFill>
                  <a:srgbClr val="202124"/>
                </a:solidFill>
                <a:highlight>
                  <a:srgbClr val="FFFFFF"/>
                </a:highlight>
              </a:rPr>
              <a:t>Physiology, </a:t>
            </a:r>
            <a:r>
              <a:rPr b="1" lang="en" sz="1500">
                <a:solidFill>
                  <a:srgbClr val="202124"/>
                </a:solidFill>
                <a:highlight>
                  <a:srgbClr val="FFFFFF"/>
                </a:highlight>
              </a:rPr>
              <a:t>study of the functioning of living organisms, animal or plant</a:t>
            </a:r>
            <a:r>
              <a:rPr lang="en" sz="1500">
                <a:solidFill>
                  <a:srgbClr val="202124"/>
                </a:solidFill>
                <a:highlight>
                  <a:srgbClr val="FFFFFF"/>
                </a:highlight>
              </a:rPr>
              <a:t>, and of the functioning of their constituent tissues or cells.</a:t>
            </a:r>
            <a:endParaRPr sz="1500">
              <a:solidFill>
                <a:srgbClr val="202124"/>
              </a:solidFill>
              <a:highlight>
                <a:srgbClr val="FFFFFF"/>
              </a:highlight>
            </a:endParaRPr>
          </a:p>
          <a:p>
            <a:pPr indent="0" lvl="0" marL="0" rtl="0" algn="l">
              <a:spcBef>
                <a:spcPts val="1200"/>
              </a:spcBef>
              <a:spcAft>
                <a:spcPts val="0"/>
              </a:spcAft>
              <a:buNone/>
            </a:pPr>
            <a:r>
              <a:rPr lang="en"/>
              <a:t>We ask any question that a physiologist might ask but in a much more quantitative manner.</a:t>
            </a:r>
            <a:endParaRPr/>
          </a:p>
          <a:p>
            <a:pPr indent="-342900" lvl="0" marL="457200" rtl="0" algn="l">
              <a:spcBef>
                <a:spcPts val="1200"/>
              </a:spcBef>
              <a:spcAft>
                <a:spcPts val="0"/>
              </a:spcAft>
              <a:buSzPts val="1800"/>
              <a:buAutoNum type="arabicPeriod"/>
            </a:pPr>
            <a:r>
              <a:rPr lang="en"/>
              <a:t>Why does this pathway use this feedback mechanism?</a:t>
            </a:r>
            <a:endParaRPr/>
          </a:p>
          <a:p>
            <a:pPr indent="-342900" lvl="0" marL="457200" rtl="0" algn="l">
              <a:spcBef>
                <a:spcPts val="0"/>
              </a:spcBef>
              <a:spcAft>
                <a:spcPts val="0"/>
              </a:spcAft>
              <a:buSzPts val="1800"/>
              <a:buAutoNum type="arabicPeriod"/>
            </a:pPr>
            <a:r>
              <a:rPr lang="en"/>
              <a:t>What would be a suitable target for a given disease?</a:t>
            </a:r>
            <a:endParaRPr/>
          </a:p>
          <a:p>
            <a:pPr indent="-342900" lvl="0" marL="457200" rtl="0" algn="l">
              <a:spcBef>
                <a:spcPts val="0"/>
              </a:spcBef>
              <a:spcAft>
                <a:spcPts val="0"/>
              </a:spcAft>
              <a:buSzPts val="1800"/>
              <a:buAutoNum type="arabicPeriod"/>
            </a:pPr>
            <a:r>
              <a:rPr lang="en"/>
              <a:t>What computation is any, do signaling network carry out? </a:t>
            </a:r>
            <a:endParaRPr/>
          </a:p>
          <a:p>
            <a:pPr indent="-342900" lvl="0" marL="457200" rtl="0" algn="l">
              <a:spcBef>
                <a:spcPts val="0"/>
              </a:spcBef>
              <a:spcAft>
                <a:spcPts val="0"/>
              </a:spcAft>
              <a:buSzPts val="1800"/>
              <a:buAutoNum type="arabicPeriod"/>
            </a:pPr>
            <a:r>
              <a:rPr lang="en"/>
              <a:t>How can I build a predictive model of this system?</a:t>
            </a:r>
            <a:endParaRPr/>
          </a:p>
          <a:p>
            <a:pPr indent="-342900" lvl="0" marL="457200" rtl="0" algn="l">
              <a:spcBef>
                <a:spcPts val="0"/>
              </a:spcBef>
              <a:spcAft>
                <a:spcPts val="0"/>
              </a:spcAft>
              <a:buSzPts val="1800"/>
              <a:buAutoNum type="arabicPeriod"/>
            </a:pPr>
            <a:r>
              <a:rPr lang="en"/>
              <a:t>How can I reengineer this organism to produce this valuable commodity?</a:t>
            </a:r>
            <a:endParaRPr/>
          </a:p>
          <a:p>
            <a:pPr indent="-342900" lvl="0" marL="457200" rtl="0" algn="l">
              <a:spcBef>
                <a:spcPts val="0"/>
              </a:spcBef>
              <a:spcAft>
                <a:spcPts val="0"/>
              </a:spcAft>
              <a:buSzPts val="1800"/>
              <a:buAutoNum type="arabicPeriod"/>
            </a:pPr>
            <a:r>
              <a:rPr lang="en"/>
              <a:t>What is life?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difference between systems biology and….</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rPr>
              <a:t>Biochemistry								Systems Biology</a:t>
            </a:r>
            <a:endParaRPr>
              <a:solidFill>
                <a:srgbClr val="1155CC"/>
              </a:solidFill>
            </a:endParaRPr>
          </a:p>
          <a:p>
            <a:pPr indent="0" lvl="0" marL="0" rtl="0" algn="l">
              <a:spcBef>
                <a:spcPts val="1200"/>
              </a:spcBef>
              <a:spcAft>
                <a:spcPts val="0"/>
              </a:spcAft>
              <a:buNone/>
            </a:pPr>
            <a:r>
              <a:rPr lang="en">
                <a:solidFill>
                  <a:srgbClr val="990000"/>
                </a:solidFill>
              </a:rPr>
              <a:t>Study isolated components				Study intact systems</a:t>
            </a:r>
            <a:endParaRPr>
              <a:solidFill>
                <a:srgbClr val="990000"/>
              </a:solidFill>
            </a:endParaRPr>
          </a:p>
          <a:p>
            <a:pPr indent="0" lvl="0" marL="0" rtl="0" algn="l">
              <a:spcBef>
                <a:spcPts val="1200"/>
              </a:spcBef>
              <a:spcAft>
                <a:spcPts val="0"/>
              </a:spcAft>
              <a:buNone/>
            </a:pPr>
            <a:r>
              <a:rPr lang="en">
                <a:solidFill>
                  <a:srgbClr val="990000"/>
                </a:solidFill>
              </a:rPr>
              <a:t>Describe systems verbally or pictorially		Describe systems quantitatively</a:t>
            </a:r>
            <a:endParaRPr>
              <a:solidFill>
                <a:srgbClr val="990000"/>
              </a:solidFill>
            </a:endParaRPr>
          </a:p>
          <a:p>
            <a:pPr indent="0" lvl="0" marL="0" rtl="0" algn="l">
              <a:spcBef>
                <a:spcPts val="1200"/>
              </a:spcBef>
              <a:spcAft>
                <a:spcPts val="0"/>
              </a:spcAft>
              <a:buNone/>
            </a:pPr>
            <a:r>
              <a:rPr lang="en">
                <a:solidFill>
                  <a:srgbClr val="990000"/>
                </a:solidFill>
              </a:rPr>
              <a:t>Theory is </a:t>
            </a:r>
            <a:r>
              <a:rPr lang="en">
                <a:solidFill>
                  <a:srgbClr val="990000"/>
                </a:solidFill>
              </a:rPr>
              <a:t>generally</a:t>
            </a:r>
            <a:r>
              <a:rPr lang="en">
                <a:solidFill>
                  <a:srgbClr val="990000"/>
                </a:solidFill>
              </a:rPr>
              <a:t> descriptive				Theory is mathematical and analysis </a:t>
            </a:r>
            <a:br>
              <a:rPr lang="en">
                <a:solidFill>
                  <a:srgbClr val="990000"/>
                </a:solidFill>
              </a:rPr>
            </a:br>
            <a:r>
              <a:rPr lang="en">
                <a:solidFill>
                  <a:srgbClr val="990000"/>
                </a:solidFill>
              </a:rPr>
              <a:t>										driven</a:t>
            </a:r>
            <a:endParaRPr>
              <a:solidFill>
                <a:srgbClr val="990000"/>
              </a:solidFill>
            </a:endParaRPr>
          </a:p>
          <a:p>
            <a:pPr indent="0" lvl="0" marL="0" rtl="0" algn="l">
              <a:spcBef>
                <a:spcPts val="1200"/>
              </a:spcBef>
              <a:spcAft>
                <a:spcPts val="0"/>
              </a:spcAft>
              <a:buNone/>
            </a:pPr>
            <a:r>
              <a:rPr lang="en">
                <a:solidFill>
                  <a:srgbClr val="990000"/>
                </a:solidFill>
              </a:rPr>
              <a:t>Simulation: Thought experiments			Simulation: Computer software</a:t>
            </a:r>
            <a:endParaRPr>
              <a:solidFill>
                <a:srgbClr val="990000"/>
              </a:solidFill>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0"/>
              </a:spcAft>
              <a:buNone/>
            </a:pPr>
            <a:r>
              <a:t/>
            </a:r>
            <a:endParaRPr>
              <a:solidFill>
                <a:srgbClr val="990000"/>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