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473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gGxSr5a7o+vNLoFmls+x7964Bg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9ABD45-647E-4655-B68F-2913BAC25D6C}">
  <a:tblStyle styleId="{BF9ABD45-647E-4655-B68F-2913BAC25D6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5"/>
    <p:restoredTop sz="94719"/>
  </p:normalViewPr>
  <p:slideViewPr>
    <p:cSldViewPr snapToGrid="0">
      <p:cViewPr varScale="1">
        <p:scale>
          <a:sx n="152" d="100"/>
          <a:sy n="152" d="100"/>
        </p:scale>
        <p:origin x="164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" name="Google Shape;2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If we ignore the maximization, then this is a feasibility problem.</a:t>
            </a:r>
            <a:endParaRPr/>
          </a:p>
        </p:txBody>
      </p:sp>
      <p:sp>
        <p:nvSpPr>
          <p:cNvPr id="316" name="Google Shape;31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3" name="Google Shape;3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3" name="Google Shape;38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Even if we ignore the issue of protonation (which Pi), we still have a missing O when we add the atoms in Pi to ADP. This is because we haven’t included water in the reaction.</a:t>
            </a:r>
            <a:endParaRPr/>
          </a:p>
        </p:txBody>
      </p:sp>
      <p:sp>
        <p:nvSpPr>
          <p:cNvPr id="197" name="Google Shape;19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6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7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37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28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30;p28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1" name="Google Shape;31;p28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" name="Google Shape;32;p28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" name="Google Shape;33;p28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0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30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0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0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0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sldNum" idx="12"/>
          </p:nvPr>
        </p:nvSpPr>
        <p:spPr>
          <a:xfrm>
            <a:off x="7588372" y="6264274"/>
            <a:ext cx="5377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2"/>
          <p:cNvSpPr txBox="1">
            <a:spLocks noGrp="1"/>
          </p:cNvSpPr>
          <p:nvPr>
            <p:ph type="body" idx="1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body" idx="2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sldNum" idx="12"/>
          </p:nvPr>
        </p:nvSpPr>
        <p:spPr>
          <a:xfrm>
            <a:off x="6096000" y="62642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25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25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25" descr="UW_W-Logo_RGB.png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2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25" descr="UW.Wordmark_ctr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5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Verification and Validation of Models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400" dirty="0"/>
              <a:t>November</a:t>
            </a:r>
            <a:r>
              <a:rPr lang="en-US" sz="2400"/>
              <a:t>, 2023</a:t>
            </a:r>
            <a:endParaRPr lang="en-US" sz="2400" dirty="0"/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True Mass Balance May Not Be Desirable</a:t>
            </a:r>
            <a:endParaRPr/>
          </a:p>
        </p:txBody>
      </p:sp>
      <p:sp>
        <p:nvSpPr>
          <p:cNvPr id="224" name="Google Shape;224;p11"/>
          <p:cNvSpPr txBox="1">
            <a:spLocks noGrp="1"/>
          </p:cNvSpPr>
          <p:nvPr>
            <p:ph type="body" idx="1"/>
          </p:nvPr>
        </p:nvSpPr>
        <p:spPr>
          <a:xfrm>
            <a:off x="457200" y="2209799"/>
            <a:ext cx="8229600" cy="294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True mass balance precludes having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Present in large quantities so that concentration does not change (e.g., water)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Appeal of implicit chemical species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Simpler reactions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More efficient simulation</a:t>
            </a:r>
            <a:endParaRPr/>
          </a:p>
        </p:txBody>
      </p:sp>
      <p:sp>
        <p:nvSpPr>
          <p:cNvPr id="225" name="Google Shape;225;p11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6" name="Google Shape;226;p11"/>
          <p:cNvSpPr txBox="1"/>
          <p:nvPr/>
        </p:nvSpPr>
        <p:spPr>
          <a:xfrm>
            <a:off x="2331653" y="1333142"/>
            <a:ext cx="3841180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64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Moieties</a:t>
            </a:r>
            <a:endParaRPr/>
          </a:p>
        </p:txBody>
      </p:sp>
      <p:sp>
        <p:nvSpPr>
          <p:cNvPr id="232" name="Google Shape;232;p1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17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moiety refers to a collection of chemical species that have similar chemical functions.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 Variations in the chemical structure of inorganic phosphates.</a:t>
            </a:r>
            <a:endParaRPr/>
          </a:p>
        </p:txBody>
      </p:sp>
      <p:sp>
        <p:nvSpPr>
          <p:cNvPr id="233" name="Google Shape;233;p12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4" name="Google Shape;234;p12" descr="ATP structure +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584" y="3321711"/>
            <a:ext cx="4718304" cy="266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2208922" y="3321711"/>
            <a:ext cx="2843137" cy="34731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3821199" y="3608070"/>
            <a:ext cx="2843137" cy="227838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2"/>
          <p:cNvSpPr txBox="1"/>
          <p:nvPr/>
        </p:nvSpPr>
        <p:spPr>
          <a:xfrm>
            <a:off x="3076177" y="3807061"/>
            <a:ext cx="278601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087" r="-90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2"/>
          <p:cNvSpPr txBox="1"/>
          <p:nvPr/>
        </p:nvSpPr>
        <p:spPr>
          <a:xfrm>
            <a:off x="2462767" y="3810871"/>
            <a:ext cx="2802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29163" r="-29161" b="-3332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1643617" y="3826111"/>
            <a:ext cx="767839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2" descr="Chart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760263" y="4087853"/>
            <a:ext cx="1533986" cy="12013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12"/>
          <p:cNvGrpSpPr/>
          <p:nvPr/>
        </p:nvGrpSpPr>
        <p:grpSpPr>
          <a:xfrm>
            <a:off x="1441082" y="4118734"/>
            <a:ext cx="5223254" cy="2274695"/>
            <a:chOff x="1441082" y="4118734"/>
            <a:chExt cx="5223254" cy="2274695"/>
          </a:xfrm>
        </p:grpSpPr>
        <p:sp>
          <p:nvSpPr>
            <p:cNvPr id="242" name="Google Shape;242;p12"/>
            <p:cNvSpPr/>
            <p:nvPr/>
          </p:nvSpPr>
          <p:spPr>
            <a:xfrm>
              <a:off x="2242706" y="4294632"/>
              <a:ext cx="568783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3" name="Google Shape;243;p12"/>
            <p:cNvGrpSpPr/>
            <p:nvPr/>
          </p:nvGrpSpPr>
          <p:grpSpPr>
            <a:xfrm>
              <a:off x="1441082" y="4294632"/>
              <a:ext cx="5223254" cy="2098797"/>
              <a:chOff x="1441082" y="4294632"/>
              <a:chExt cx="5223254" cy="2098797"/>
            </a:xfrm>
          </p:grpSpPr>
          <p:sp>
            <p:nvSpPr>
              <p:cNvPr id="244" name="Google Shape;244;p12"/>
              <p:cNvSpPr/>
              <p:nvPr/>
            </p:nvSpPr>
            <p:spPr>
              <a:xfrm>
                <a:off x="1441082" y="4315968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2882786" y="4294632"/>
                <a:ext cx="767839" cy="1170433"/>
              </a:xfrm>
              <a:prstGeom prst="rect">
                <a:avLst/>
              </a:prstGeom>
              <a:noFill/>
              <a:ln w="12700" cap="flat" cmpd="sng">
                <a:solidFill>
                  <a:srgbClr val="4A7DBA"/>
                </a:solidFill>
                <a:prstDash val="dash"/>
                <a:round/>
                <a:headEnd type="none" w="sm" len="sm"/>
                <a:tailEnd type="none" w="sm" len="sm"/>
              </a:ln>
              <a:effectLst>
                <a:outerShdw dist="23000" sx="1000" sy="1000" rotWithShape="0">
                  <a:srgbClr val="000000"/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2"/>
              <p:cNvSpPr txBox="1"/>
              <p:nvPr/>
            </p:nvSpPr>
            <p:spPr>
              <a:xfrm>
                <a:off x="2170798" y="6024097"/>
                <a:ext cx="449353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Instances of inorganic phosphate moieties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7" name="Google Shape;247;p12"/>
              <p:cNvCxnSpPr>
                <a:stCxn id="246" idx="0"/>
              </p:cNvCxnSpPr>
              <p:nvPr/>
            </p:nvCxnSpPr>
            <p:spPr>
              <a:xfrm rot="10800000" flipH="1">
                <a:off x="4417567" y="5289097"/>
                <a:ext cx="1158900" cy="7350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8" name="Google Shape;248;p12"/>
              <p:cNvCxnSpPr>
                <a:stCxn id="246" idx="0"/>
              </p:cNvCxnSpPr>
              <p:nvPr/>
            </p:nvCxnSpPr>
            <p:spPr>
              <a:xfrm rot="10800000">
                <a:off x="3237367" y="5486497"/>
                <a:ext cx="11802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49" name="Google Shape;249;p12"/>
              <p:cNvCxnSpPr>
                <a:stCxn id="246" idx="0"/>
              </p:cNvCxnSpPr>
              <p:nvPr/>
            </p:nvCxnSpPr>
            <p:spPr>
              <a:xfrm rot="10800000">
                <a:off x="2526067" y="5486497"/>
                <a:ext cx="18915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  <p:cxnSp>
            <p:nvCxnSpPr>
              <p:cNvPr id="250" name="Google Shape;250;p12"/>
              <p:cNvCxnSpPr>
                <a:stCxn id="246" idx="0"/>
                <a:endCxn id="244" idx="2"/>
              </p:cNvCxnSpPr>
              <p:nvPr/>
            </p:nvCxnSpPr>
            <p:spPr>
              <a:xfrm rot="10800000">
                <a:off x="1824967" y="5486497"/>
                <a:ext cx="2592600" cy="537600"/>
              </a:xfrm>
              <a:prstGeom prst="straightConnector1">
                <a:avLst/>
              </a:prstGeom>
              <a:noFill/>
              <a:ln w="254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  <a:effectLst>
                <a:outerShdw blurRad="40000" dist="20000" dir="5400000" rotWithShape="0">
                  <a:srgbClr val="000000">
                    <a:alpha val="37254"/>
                  </a:srgbClr>
                </a:outerShdw>
              </a:effectLst>
            </p:spPr>
          </p:cxnSp>
        </p:grpSp>
        <p:sp>
          <p:nvSpPr>
            <p:cNvPr id="251" name="Google Shape;251;p12"/>
            <p:cNvSpPr/>
            <p:nvPr/>
          </p:nvSpPr>
          <p:spPr>
            <a:xfrm>
              <a:off x="4728852" y="4118734"/>
              <a:ext cx="1565397" cy="1170433"/>
            </a:xfrm>
            <a:prstGeom prst="rect">
              <a:avLst/>
            </a:prstGeom>
            <a:noFill/>
            <a:ln w="12700" cap="flat" cmpd="sng">
              <a:solidFill>
                <a:srgbClr val="4A7DBA"/>
              </a:solidFill>
              <a:prstDash val="dash"/>
              <a:round/>
              <a:headEnd type="none" w="sm" len="sm"/>
              <a:tailEnd type="none" w="sm" len="sm"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457200" y="297021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Moiety Analysis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457200" y="723740"/>
            <a:ext cx="8229600" cy="25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Moiety analysis provides a way to check consistency of reactions while having flexibility about the exact chemical formula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Chemical species are represented by their moiety structure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reaction is “moiety preserving” if the counts of moieties in the reactants is the same as the counts in the products.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aphicFrame>
        <p:nvGraphicFramePr>
          <p:cNvPr id="259" name="Google Shape;259;p13"/>
          <p:cNvGraphicFramePr/>
          <p:nvPr/>
        </p:nvGraphicFramePr>
        <p:xfrm>
          <a:off x="369571" y="3771899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 txBox="1"/>
          <p:nvPr/>
        </p:nvSpPr>
        <p:spPr>
          <a:xfrm>
            <a:off x="5589037" y="3337898"/>
            <a:ext cx="2639249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02" r="-1920" b="-88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1" name="Google Shape;261;p13"/>
          <p:cNvGraphicFramePr/>
          <p:nvPr/>
        </p:nvGraphicFramePr>
        <p:xfrm>
          <a:off x="4646194" y="3821427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+ 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2" name="Google Shape;262;p13"/>
          <p:cNvSpPr txBox="1"/>
          <p:nvPr/>
        </p:nvSpPr>
        <p:spPr>
          <a:xfrm>
            <a:off x="5741437" y="5011191"/>
            <a:ext cx="198041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820" r="-2546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3" name="Google Shape;263;p13"/>
          <p:cNvGraphicFramePr/>
          <p:nvPr/>
        </p:nvGraphicFramePr>
        <p:xfrm>
          <a:off x="4798594" y="5494720"/>
          <a:ext cx="39566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98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 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Equal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B050"/>
                          </a:solidFill>
                        </a:rPr>
                        <a:t>Yes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4" name="Google Shape;264;p13"/>
          <p:cNvSpPr txBox="1"/>
          <p:nvPr/>
        </p:nvSpPr>
        <p:spPr>
          <a:xfrm>
            <a:off x="1213469" y="6159068"/>
            <a:ext cx="32496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chemical species: 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3"/>
          <p:cNvCxnSpPr/>
          <p:nvPr/>
        </p:nvCxnSpPr>
        <p:spPr>
          <a:xfrm>
            <a:off x="4798594" y="6430962"/>
            <a:ext cx="3804300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266" name="Google Shape;266;p13"/>
          <p:cNvSpPr txBox="1"/>
          <p:nvPr/>
        </p:nvSpPr>
        <p:spPr>
          <a:xfrm>
            <a:off x="1942300" y="3289650"/>
            <a:ext cx="13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Challenges With Moiety Analysis</a:t>
            </a: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database of moiety structures for chemical species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Requires annotating models to identify chemical species</a:t>
            </a:r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74" name="Google Shape;274;p14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8627" y="4335462"/>
            <a:ext cx="3225800" cy="2095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5" name="Google Shape;275;p14"/>
          <p:cNvGraphicFramePr/>
          <p:nvPr/>
        </p:nvGraphicFramePr>
        <p:xfrm>
          <a:off x="882756" y="2011522"/>
          <a:ext cx="3185400" cy="111255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9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Moiety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ATP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ADP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81" name="Google Shape;281;p15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4806" y="425606"/>
            <a:ext cx="7814388" cy="287898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 txBox="1"/>
          <p:nvPr/>
        </p:nvSpPr>
        <p:spPr>
          <a:xfrm>
            <a:off x="664806" y="3620278"/>
            <a:ext cx="7814388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382556" y="5164499"/>
            <a:ext cx="205594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7403" t="-26085" r="-3081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382556" y="5490283"/>
            <a:ext cx="1631922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9299" t="-26085" r="-387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2687216" y="5113658"/>
            <a:ext cx="6135013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823" t="-2700" b="-9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5"/>
          <p:cNvSpPr txBox="1"/>
          <p:nvPr/>
        </p:nvSpPr>
        <p:spPr>
          <a:xfrm>
            <a:off x="317239" y="4693299"/>
            <a:ext cx="123944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Stoichiometric Inconsistencies (SI)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457200" y="9283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0828" r="-3081" b="-4582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6"/>
          <p:cNvSpPr txBox="1"/>
          <p:nvPr/>
        </p:nvSpPr>
        <p:spPr>
          <a:xfrm>
            <a:off x="457200" y="12540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1733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6"/>
          <p:cNvSpPr txBox="1"/>
          <p:nvPr/>
        </p:nvSpPr>
        <p:spPr>
          <a:xfrm>
            <a:off x="559837" y="2331161"/>
            <a:ext cx="52758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Construct the mass equations for the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6"/>
          <p:cNvSpPr txBox="1"/>
          <p:nvPr/>
        </p:nvSpPr>
        <p:spPr>
          <a:xfrm>
            <a:off x="544289" y="3976458"/>
            <a:ext cx="82296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613" t="-3222" b="-2257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740664" y="4405204"/>
            <a:ext cx="5910785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071" t="-3746" r="-213"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3191256" y="1012575"/>
            <a:ext cx="5459712" cy="9233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Stoichiometric inconsistency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There is no assignment of positive values of mass to chemical species such that all reactions are 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546150" y="2775709"/>
            <a:ext cx="835133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757"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694944" y="3169274"/>
            <a:ext cx="2108269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7182" t="-23993" r="-179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6"/>
          <p:cNvSpPr txBox="1"/>
          <p:nvPr/>
        </p:nvSpPr>
        <p:spPr>
          <a:xfrm>
            <a:off x="3427450" y="3169274"/>
            <a:ext cx="1467453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10252" t="-23993" r="-2562" b="-47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1749078" y="5952744"/>
            <a:ext cx="54136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way to detect SI in general?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Finding More Complicated Mass Balance Errors</a:t>
            </a:r>
            <a:endParaRPr/>
          </a:p>
        </p:txBody>
      </p:sp>
      <p:sp>
        <p:nvSpPr>
          <p:cNvPr id="308" name="Google Shape;308;p1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09" name="Google Shape;309;p1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0640" y="976666"/>
            <a:ext cx="6222719" cy="436044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7"/>
          <p:cNvSpPr/>
          <p:nvPr/>
        </p:nvSpPr>
        <p:spPr>
          <a:xfrm>
            <a:off x="1460640" y="4399696"/>
            <a:ext cx="6222719" cy="101193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17" descr="A Mixed-Integer Linear Programming (MILP) Problem for Generator Bids –  Kathleen We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6929" y="3775364"/>
            <a:ext cx="3606800" cy="22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7"/>
          <p:cNvSpPr txBox="1"/>
          <p:nvPr/>
        </p:nvSpPr>
        <p:spPr>
          <a:xfrm>
            <a:off x="2277945" y="6282744"/>
            <a:ext cx="41601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of ErbB signaling (BioModels 255)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714617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SI as a Linear Program</a:t>
            </a:r>
            <a:endParaRPr/>
          </a:p>
        </p:txBody>
      </p:sp>
      <p:sp>
        <p:nvSpPr>
          <p:cNvPr id="319" name="Google Shape;319;p18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20" name="Google Shape;320;p18"/>
          <p:cNvSpPr txBox="1"/>
          <p:nvPr/>
        </p:nvSpPr>
        <p:spPr>
          <a:xfrm>
            <a:off x="1110336" y="1523130"/>
            <a:ext cx="1561902" cy="7469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8223" t="-149123" r="-803" b="-2050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1203645" y="2936844"/>
            <a:ext cx="1476494" cy="67217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5079" t="-144406" r="-2537" b="-198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1225414" y="3869099"/>
            <a:ext cx="1493037" cy="672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54618" t="-144420" r="-1675" b="-1999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1178758" y="4899945"/>
            <a:ext cx="195848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638" r="-1918" b="-173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815324" y="2471650"/>
            <a:ext cx="15440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18"/>
          <p:cNvGrpSpPr/>
          <p:nvPr/>
        </p:nvGrpSpPr>
        <p:grpSpPr>
          <a:xfrm>
            <a:off x="1885708" y="3572444"/>
            <a:ext cx="43117" cy="192548"/>
            <a:chOff x="5384619" y="2648523"/>
            <a:chExt cx="86230" cy="385095"/>
          </a:xfrm>
        </p:grpSpPr>
        <p:sp>
          <p:nvSpPr>
            <p:cNvPr id="326" name="Google Shape;326;p18"/>
            <p:cNvSpPr/>
            <p:nvPr/>
          </p:nvSpPr>
          <p:spPr>
            <a:xfrm>
              <a:off x="5384619" y="26485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5384619" y="28009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384619" y="2953323"/>
              <a:ext cx="86230" cy="80295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18"/>
          <p:cNvSpPr txBox="1"/>
          <p:nvPr/>
        </p:nvSpPr>
        <p:spPr>
          <a:xfrm>
            <a:off x="542864" y="5821461"/>
            <a:ext cx="2922210" cy="24622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595" t="-24994" r="-3459" b="-549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8"/>
          <p:cNvSpPr txBox="1"/>
          <p:nvPr/>
        </p:nvSpPr>
        <p:spPr>
          <a:xfrm>
            <a:off x="542864" y="5580832"/>
            <a:ext cx="2879058" cy="24622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752" t="-24992" r="-3067" b="-499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8"/>
          <p:cNvSpPr txBox="1"/>
          <p:nvPr/>
        </p:nvSpPr>
        <p:spPr>
          <a:xfrm>
            <a:off x="4660845" y="3165915"/>
            <a:ext cx="3284874" cy="80002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t="-1561" r="-1927" b="-2187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8"/>
          <p:cNvSpPr txBox="1"/>
          <p:nvPr/>
        </p:nvSpPr>
        <p:spPr>
          <a:xfrm>
            <a:off x="489494" y="720397"/>
            <a:ext cx="207941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8"/>
          <p:cNvSpPr txBox="1"/>
          <p:nvPr/>
        </p:nvSpPr>
        <p:spPr>
          <a:xfrm>
            <a:off x="5560503" y="455740"/>
            <a:ext cx="277242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for ATP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8"/>
          <p:cNvSpPr txBox="1"/>
          <p:nvPr/>
        </p:nvSpPr>
        <p:spPr>
          <a:xfrm>
            <a:off x="5722768" y="1489205"/>
            <a:ext cx="1289263" cy="7469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34312" t="-144967" r="-16663" b="-1999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8"/>
          <p:cNvSpPr txBox="1"/>
          <p:nvPr/>
        </p:nvSpPr>
        <p:spPr>
          <a:xfrm>
            <a:off x="5408635" y="4814970"/>
            <a:ext cx="2173480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76" r="-1153" b="-15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8"/>
          <p:cNvSpPr txBox="1"/>
          <p:nvPr/>
        </p:nvSpPr>
        <p:spPr>
          <a:xfrm>
            <a:off x="5978248" y="2226548"/>
            <a:ext cx="94282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8"/>
          <p:cNvSpPr txBox="1"/>
          <p:nvPr/>
        </p:nvSpPr>
        <p:spPr>
          <a:xfrm>
            <a:off x="4706265" y="4111286"/>
            <a:ext cx="348678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t="-6665" b="-266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8"/>
          <p:cNvSpPr txBox="1"/>
          <p:nvPr/>
        </p:nvSpPr>
        <p:spPr>
          <a:xfrm>
            <a:off x="536640" y="5360004"/>
            <a:ext cx="2226635" cy="246221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2839" t="-19043" r="-4542" b="-4761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8"/>
          <p:cNvSpPr txBox="1"/>
          <p:nvPr/>
        </p:nvSpPr>
        <p:spPr>
          <a:xfrm>
            <a:off x="4706265" y="1192549"/>
            <a:ext cx="2055947" cy="276999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l="-6745" t="-26085" r="-2452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155404" y="1192549"/>
            <a:ext cx="1631922" cy="27699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l="-8524" t="-26085" r="-3873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8"/>
          <p:cNvSpPr txBox="1"/>
          <p:nvPr/>
        </p:nvSpPr>
        <p:spPr>
          <a:xfrm>
            <a:off x="3648456" y="5533740"/>
            <a:ext cx="4894545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Feasibility problem: Verify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8"/>
          <p:cNvSpPr txBox="1"/>
          <p:nvPr/>
        </p:nvSpPr>
        <p:spPr>
          <a:xfrm>
            <a:off x="3648455" y="6009182"/>
            <a:ext cx="3753143" cy="40011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⬄ Cannot solve feasibility.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  <p:bldP spid="3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Equality constraints are determined by the stoichiometry matrix.</a:t>
            </a:r>
            <a:endParaRPr/>
          </a:p>
        </p:txBody>
      </p:sp>
      <p:sp>
        <p:nvSpPr>
          <p:cNvPr id="348" name="Google Shape;348;p1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457200" y="1156900"/>
            <a:ext cx="2055947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403" t="-27269" r="-3081" b="-5453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457200" y="1482684"/>
            <a:ext cx="1631922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9299" t="-26085" r="-3098" b="-4781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9"/>
          <p:cNvSpPr txBox="1"/>
          <p:nvPr/>
        </p:nvSpPr>
        <p:spPr>
          <a:xfrm>
            <a:off x="559837" y="1791665"/>
            <a:ext cx="36385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Transpose of stoichiometry matrix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9"/>
          <p:cNvSpPr txBox="1"/>
          <p:nvPr/>
        </p:nvSpPr>
        <p:spPr>
          <a:xfrm>
            <a:off x="802433" y="2442972"/>
            <a:ext cx="3501920" cy="7256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1722" b="-137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322815" y="2442972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325923" y="2847301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9"/>
          <p:cNvSpPr txBox="1"/>
          <p:nvPr/>
        </p:nvSpPr>
        <p:spPr>
          <a:xfrm>
            <a:off x="1063045" y="2119505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9"/>
          <p:cNvSpPr txBox="1"/>
          <p:nvPr/>
        </p:nvSpPr>
        <p:spPr>
          <a:xfrm>
            <a:off x="1821936" y="2131944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2702126" y="2125721"/>
            <a:ext cx="7377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 txBox="1"/>
          <p:nvPr/>
        </p:nvSpPr>
        <p:spPr>
          <a:xfrm>
            <a:off x="544289" y="3436962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means that the sum of masses of reactants equals the sum of masses of the products for all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9"/>
          <p:cNvSpPr txBox="1"/>
          <p:nvPr/>
        </p:nvSpPr>
        <p:spPr>
          <a:xfrm>
            <a:off x="618931" y="4134921"/>
            <a:ext cx="8205773" cy="114056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r="-306" b="-65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9"/>
          <p:cNvSpPr txBox="1"/>
          <p:nvPr/>
        </p:nvSpPr>
        <p:spPr>
          <a:xfrm>
            <a:off x="457200" y="5275490"/>
            <a:ext cx="8229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Matrix representation of the equality constraints.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9"/>
          <p:cNvSpPr txBox="1"/>
          <p:nvPr/>
        </p:nvSpPr>
        <p:spPr>
          <a:xfrm>
            <a:off x="4721817" y="5495924"/>
            <a:ext cx="2871748" cy="9775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201" b="-76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67" name="Google Shape;367;p20"/>
          <p:cNvSpPr txBox="1">
            <a:spLocks noGrp="1"/>
          </p:cNvSpPr>
          <p:nvPr>
            <p:ph type="body" idx="1"/>
          </p:nvPr>
        </p:nvSpPr>
        <p:spPr>
          <a:xfrm>
            <a:off x="457200" y="950975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Isolates the cause of stoichiometric inconsistencies so that they can be resolved.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Isolation is accomplished by showing that a small subset of reactions explains the SI. These reactions are the focus for error remediation. </a:t>
            </a:r>
            <a:endParaRPr/>
          </a:p>
        </p:txBody>
      </p:sp>
      <p:sp>
        <p:nvSpPr>
          <p:cNvPr id="368" name="Google Shape;368;p20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69" name="Google Shape;369;p20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5386" y="4149725"/>
            <a:ext cx="422910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0" descr="A picture containing 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344" y="3240785"/>
            <a:ext cx="4043680" cy="64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sldNum" idx="12"/>
          </p:nvPr>
        </p:nvSpPr>
        <p:spPr>
          <a:xfrm>
            <a:off x="7543800" y="6324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3" name="Google Shape;113;p2" descr="Types of Software Testing | Two Main Types of Software Test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64" y="1012507"/>
            <a:ext cx="8374848" cy="483298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"/>
          <p:cNvSpPr/>
          <p:nvPr/>
        </p:nvSpPr>
        <p:spPr>
          <a:xfrm>
            <a:off x="389763" y="23465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399288" y="3641979"/>
            <a:ext cx="1810512" cy="63474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844878" y="1600200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Static Errors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3675888" y="1575054"/>
            <a:ext cx="1810512" cy="39447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Isolating ErbB Signaling (BioModels 255)</a:t>
            </a:r>
            <a:endParaRPr/>
          </a:p>
        </p:txBody>
      </p:sp>
      <p:sp>
        <p:nvSpPr>
          <p:cNvPr id="376" name="Google Shape;376;p21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77" name="Google Shape;377;p21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026" y="1669011"/>
            <a:ext cx="6677384" cy="4459895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1"/>
          <p:cNvSpPr txBox="1"/>
          <p:nvPr/>
        </p:nvSpPr>
        <p:spPr>
          <a:xfrm>
            <a:off x="970026" y="1103985"/>
            <a:ext cx="55964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stoichiometric inconsistency here? Where?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1"/>
          <p:cNvSpPr/>
          <p:nvPr/>
        </p:nvSpPr>
        <p:spPr>
          <a:xfrm>
            <a:off x="1077457" y="4014225"/>
            <a:ext cx="7181088" cy="221894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5358384" y="2027889"/>
            <a:ext cx="3511296" cy="6463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Isolating errors is required to remediate complex errors.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2"/>
          <p:cNvSpPr txBox="1">
            <a:spLocks noGrp="1"/>
          </p:cNvSpPr>
          <p:nvPr>
            <p:ph type="title"/>
          </p:nvPr>
        </p:nvSpPr>
        <p:spPr>
          <a:xfrm>
            <a:off x="219456" y="228600"/>
            <a:ext cx="8705088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GAMES: Graphical Analysis of Mass Equivalent Sets</a:t>
            </a:r>
            <a:endParaRPr/>
          </a:p>
        </p:txBody>
      </p:sp>
      <p:sp>
        <p:nvSpPr>
          <p:cNvPr id="386" name="Google Shape;386;p22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99338" y="1066801"/>
            <a:ext cx="5446014" cy="3221736"/>
            <a:chOff x="970026" y="1669011"/>
            <a:chExt cx="7277862" cy="4655589"/>
          </a:xfrm>
        </p:grpSpPr>
        <p:pic>
          <p:nvPicPr>
            <p:cNvPr id="388" name="Google Shape;388;p22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9" name="Google Shape;389;p22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22"/>
          <p:cNvSpPr txBox="1"/>
          <p:nvPr/>
        </p:nvSpPr>
        <p:spPr>
          <a:xfrm>
            <a:off x="402336" y="3004095"/>
            <a:ext cx="6083717" cy="17543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Graphical Algorithm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1.Form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Construct pseudo reactions using MEQs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Construct MEQ Graph, where arc means “greater than”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Look for and report cycles in MEQ Graph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Explain SI by the cycle.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85978" y="5472616"/>
            <a:ext cx="629313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Extended Algorithm – Incorporate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2"/>
          <p:cNvSpPr txBox="1"/>
          <p:nvPr/>
        </p:nvSpPr>
        <p:spPr>
          <a:xfrm>
            <a:off x="585978" y="4838632"/>
            <a:ext cx="50321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 – Cannot handle multi-multi reactions.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/>
          <p:nvPr/>
        </p:nvSpPr>
        <p:spPr>
          <a:xfrm>
            <a:off x="4932550" y="1204925"/>
            <a:ext cx="2527500" cy="602100"/>
          </a:xfrm>
          <a:prstGeom prst="ellipse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C86=c154=c160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7460008" y="1321314"/>
            <a:ext cx="131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v537, v601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22"/>
          <p:cNvCxnSpPr>
            <a:stCxn id="393" idx="2"/>
            <a:endCxn id="393" idx="4"/>
          </p:cNvCxnSpPr>
          <p:nvPr/>
        </p:nvCxnSpPr>
        <p:spPr>
          <a:xfrm>
            <a:off x="4932550" y="1505975"/>
            <a:ext cx="1263900" cy="301200"/>
          </a:xfrm>
          <a:prstGeom prst="bentConnector4">
            <a:avLst>
              <a:gd name="adj1" fmla="val -18840"/>
              <a:gd name="adj2" fmla="val 17900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396" name="Google Shape;396;p22"/>
          <p:cNvSpPr txBox="1"/>
          <p:nvPr/>
        </p:nvSpPr>
        <p:spPr>
          <a:xfrm>
            <a:off x="4595170" y="2364660"/>
            <a:ext cx="5565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3"/>
          <p:cNvGrpSpPr/>
          <p:nvPr/>
        </p:nvGrpSpPr>
        <p:grpSpPr>
          <a:xfrm>
            <a:off x="799338" y="889518"/>
            <a:ext cx="5446014" cy="3221736"/>
            <a:chOff x="970026" y="1669011"/>
            <a:chExt cx="7277862" cy="4655589"/>
          </a:xfrm>
        </p:grpSpPr>
        <p:pic>
          <p:nvPicPr>
            <p:cNvPr id="402" name="Google Shape;402;p23" descr="A picture containing text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0026" y="1669011"/>
              <a:ext cx="6677384" cy="4459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23"/>
            <p:cNvSpPr/>
            <p:nvPr/>
          </p:nvSpPr>
          <p:spPr>
            <a:xfrm>
              <a:off x="1066800" y="4105656"/>
              <a:ext cx="7181088" cy="22189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4" name="Google Shape;404;p2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Extended GAMES</a:t>
            </a:r>
            <a:endParaRPr/>
          </a:p>
        </p:txBody>
      </p:sp>
      <p:sp>
        <p:nvSpPr>
          <p:cNvPr id="405" name="Google Shape;405;p23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06" name="Google Shape;406;p23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416" y="2736846"/>
            <a:ext cx="60579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3" descr="Tex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268" y="4677033"/>
            <a:ext cx="6172200" cy="181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23"/>
          <p:cNvSpPr txBox="1"/>
          <p:nvPr/>
        </p:nvSpPr>
        <p:spPr>
          <a:xfrm>
            <a:off x="4040156" y="2286947"/>
            <a:ext cx="2525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 = Pseudo Reaction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 txBox="1"/>
          <p:nvPr/>
        </p:nvSpPr>
        <p:spPr>
          <a:xfrm>
            <a:off x="6477064" y="4966863"/>
            <a:ext cx="2259227" cy="12003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exists if the non-zero terms for a PR are all of one sign.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Static Analyses: MEMOTE*</a:t>
            </a:r>
            <a:endParaRPr/>
          </a:p>
        </p:txBody>
      </p:sp>
      <p:sp>
        <p:nvSpPr>
          <p:cNvPr id="415" name="Google Shape;415;p2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416" name="Google Shape;416;p24" descr="Graphical user interface, text, applicati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624" y="1192492"/>
            <a:ext cx="8212625" cy="500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 txBox="1"/>
          <p:nvPr/>
        </p:nvSpPr>
        <p:spPr>
          <a:xfrm>
            <a:off x="1685925" y="6324600"/>
            <a:ext cx="30968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*Nature Biotechnology, March, 2020.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Testing a Software Package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/>
              <a:t>)</a:t>
            </a:r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ldNum" idx="12"/>
          </p:nvPr>
        </p:nvSpPr>
        <p:spPr>
          <a:xfrm>
            <a:off x="7543801" y="5486400"/>
            <a:ext cx="533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4" name="Google Shape;124;p3"/>
          <p:cNvGraphicFramePr/>
          <p:nvPr/>
        </p:nvGraphicFramePr>
        <p:xfrm>
          <a:off x="457200" y="997216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5" name="Google Shape;125;p3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2753134" y="-9909"/>
            <a:ext cx="3392399" cy="8404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6236603" y="1944123"/>
            <a:ext cx="2528400" cy="64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graph for module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timeseriesPlotter</a:t>
            </a:r>
            <a:endParaRPr sz="18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Software Linting Catches Static Errors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3" name="Google Shape;133;p4" descr="enter image description he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327" y="2089150"/>
            <a:ext cx="8342483" cy="360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48549" y="1066800"/>
            <a:ext cx="889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Static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An error that can be detected without executing program codes.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29718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Unit Testing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384048" y="202082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Separate tests for each function ensures that all statements are executed.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143" name="Google Shape;143;p5"/>
          <p:cNvGraphicFramePr/>
          <p:nvPr/>
        </p:nvGraphicFramePr>
        <p:xfrm>
          <a:off x="3694176" y="244475"/>
          <a:ext cx="5212075" cy="1483400"/>
        </p:xfrm>
        <a:graphic>
          <a:graphicData uri="http://schemas.openxmlformats.org/drawingml/2006/table">
            <a:tbl>
              <a:tblPr firstRow="1" bandRow="1">
                <a:noFill/>
                <a:tableStyleId>{BF9ABD45-647E-4655-B68F-2913BAC25D6C}</a:tableStyleId>
              </a:tblPr>
              <a:tblGrid>
                <a:gridCol w="163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No. Modules (Files)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Lines of Code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Package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~6,000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Test codes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~4,000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TOTAL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59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~10,000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4" name="Google Shape;144;p5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2851318"/>
            <a:ext cx="4910327" cy="2380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50312" y="4232252"/>
            <a:ext cx="5099808" cy="199966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1453896" y="1011872"/>
            <a:ext cx="18389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Mostly unit tests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5"/>
          <p:cNvCxnSpPr>
            <a:stCxn id="146" idx="3"/>
          </p:cNvCxnSpPr>
          <p:nvPr/>
        </p:nvCxnSpPr>
        <p:spPr>
          <a:xfrm rot="10800000" flipH="1">
            <a:off x="3292861" y="1172238"/>
            <a:ext cx="401400" cy="2430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148" name="Google Shape;148;p5"/>
          <p:cNvSpPr/>
          <p:nvPr/>
        </p:nvSpPr>
        <p:spPr>
          <a:xfrm>
            <a:off x="4937760" y="515721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971288" y="5428488"/>
            <a:ext cx="1164336" cy="18288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6077712" y="4760976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981456" y="2853120"/>
            <a:ext cx="1572768" cy="18288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5"/>
          <p:cNvCxnSpPr>
            <a:stCxn id="150" idx="0"/>
            <a:endCxn id="151" idx="0"/>
          </p:cNvCxnSpPr>
          <p:nvPr/>
        </p:nvCxnSpPr>
        <p:spPr>
          <a:xfrm rot="5400000" flipH="1">
            <a:off x="3361896" y="1258776"/>
            <a:ext cx="1908000" cy="5096400"/>
          </a:xfrm>
          <a:prstGeom prst="bentConnector3">
            <a:avLst>
              <a:gd name="adj1" fmla="val 11197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sp>
        <p:nvSpPr>
          <p:cNvPr id="153" name="Google Shape;153;p5"/>
          <p:cNvSpPr txBox="1"/>
          <p:nvPr/>
        </p:nvSpPr>
        <p:spPr>
          <a:xfrm>
            <a:off x="6912865" y="2782669"/>
            <a:ext cx="157276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calls function.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93339" y="5340096"/>
            <a:ext cx="28356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code has assertions that verify predicates.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5"/>
          <p:cNvCxnSpPr>
            <a:stCxn id="154" idx="3"/>
          </p:cNvCxnSpPr>
          <p:nvPr/>
        </p:nvCxnSpPr>
        <p:spPr>
          <a:xfrm rot="10800000" flipH="1">
            <a:off x="3429000" y="5248662"/>
            <a:ext cx="1449000" cy="4146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  <p:cxnSp>
        <p:nvCxnSpPr>
          <p:cNvPr id="156" name="Google Shape;156;p5"/>
          <p:cNvCxnSpPr>
            <a:stCxn id="154" idx="3"/>
            <a:endCxn id="149" idx="2"/>
          </p:cNvCxnSpPr>
          <p:nvPr/>
        </p:nvCxnSpPr>
        <p:spPr>
          <a:xfrm rot="10800000" flipH="1">
            <a:off x="3429000" y="5519862"/>
            <a:ext cx="1542300" cy="143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dist="20000" sx="1000" sy="1000" rotWithShape="0">
              <a:srgbClr val="000000"/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System Testing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413004" y="1017430"/>
            <a:ext cx="8229600" cy="107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Verify that codes operate as expected under normal conditions.</a:t>
            </a:r>
            <a:endParaRPr/>
          </a:p>
        </p:txBody>
      </p:sp>
      <p:sp>
        <p:nvSpPr>
          <p:cNvPr id="163" name="Google Shape;163;p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413004" y="1778244"/>
            <a:ext cx="8522209" cy="5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SBstoat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System Testing: process ~800 models in BioModels.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6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186103"/>
            <a:ext cx="6046993" cy="17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6" descr="Graphical user interface, text, application, chat or text message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3847" y="5114867"/>
            <a:ext cx="2679954" cy="149865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6"/>
          <p:cNvSpPr txBox="1"/>
          <p:nvPr/>
        </p:nvSpPr>
        <p:spPr>
          <a:xfrm>
            <a:off x="355091" y="2818678"/>
            <a:ext cx="44550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 success/failure for each model.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80696" y="5609503"/>
            <a:ext cx="12362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>
            <a:spLocks noGrp="1"/>
          </p:cNvSpPr>
          <p:nvPr>
            <p:ph type="title"/>
          </p:nvPr>
        </p:nvSpPr>
        <p:spPr>
          <a:xfrm>
            <a:off x="457200" y="2466975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000"/>
              <a:t>Static Testing of BioMedical Models</a:t>
            </a:r>
            <a:endParaRPr/>
          </a:p>
        </p:txBody>
      </p:sp>
      <p:sp>
        <p:nvSpPr>
          <p:cNvPr id="174" name="Google Shape;174;p7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What’s Wrong With This Model?</a:t>
            </a:r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90" name="Google Shape;190;p9" descr="Chart, line ch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412" y="1179731"/>
            <a:ext cx="3817112" cy="254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8284" y="1333500"/>
            <a:ext cx="3225800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/>
          <p:nvPr/>
        </p:nvSpPr>
        <p:spPr>
          <a:xfrm>
            <a:off x="4269740" y="3727351"/>
            <a:ext cx="441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does [P] increase without bound?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683914" y="5166221"/>
            <a:ext cx="6101700" cy="1323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treated inorganic phosphate inconsistently.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included in J0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is not included in J1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Broadly referred to 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 error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Do We Mean by Mass Balance Errors</a:t>
            </a:r>
            <a:endParaRPr/>
          </a:p>
        </p:txBody>
      </p:sp>
      <p:sp>
        <p:nvSpPr>
          <p:cNvPr id="200" name="Google Shape;200;p10"/>
          <p:cNvSpPr txBox="1">
            <a:spLocks noGrp="1"/>
          </p:cNvSpPr>
          <p:nvPr>
            <p:ph type="sldNum" idx="12"/>
          </p:nvPr>
        </p:nvSpPr>
        <p:spPr>
          <a:xfrm>
            <a:off x="7565366" y="6324600"/>
            <a:ext cx="5118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615696" y="1170432"/>
            <a:ext cx="1980414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183" r="-2543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548113" y="801100"/>
            <a:ext cx="45272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mass missing 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21792" y="2438400"/>
            <a:ext cx="2639249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910" r="-2389" b="-85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554209" y="1904476"/>
            <a:ext cx="19928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reaction?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10" descr="ATP structure + functio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03904" y="1128269"/>
            <a:ext cx="4718304" cy="2660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0" descr="Adenosine diphosphat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0053" y="3207279"/>
            <a:ext cx="4069478" cy="237386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07" name="Google Shape;207;p10" descr="Chart&#10;&#10;Description automatically generated with medium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051208" y="4386124"/>
            <a:ext cx="1376688" cy="1201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 descr="Char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79029" y="4386124"/>
            <a:ext cx="1533986" cy="1201314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/>
          <p:nvPr/>
        </p:nvSpPr>
        <p:spPr>
          <a:xfrm>
            <a:off x="4777740" y="1022020"/>
            <a:ext cx="2787626" cy="40011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6217920" y="1422130"/>
            <a:ext cx="943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2234217" y="3553157"/>
            <a:ext cx="671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0"/>
          <p:cNvSpPr txBox="1"/>
          <p:nvPr/>
        </p:nvSpPr>
        <p:spPr>
          <a:xfrm>
            <a:off x="6681582" y="4218918"/>
            <a:ext cx="47961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1337243" y="6109156"/>
            <a:ext cx="3841180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38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2514780" y="1643986"/>
            <a:ext cx="228780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extra O and 2H.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5" name="Google Shape;215;p10"/>
          <p:cNvCxnSpPr/>
          <p:nvPr/>
        </p:nvCxnSpPr>
        <p:spPr>
          <a:xfrm flipH="1">
            <a:off x="2631411" y="2013318"/>
            <a:ext cx="109682" cy="10209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216" name="Google Shape;216;p10"/>
          <p:cNvSpPr txBox="1"/>
          <p:nvPr/>
        </p:nvSpPr>
        <p:spPr>
          <a:xfrm rot="5400000">
            <a:off x="2455213" y="1576254"/>
            <a:ext cx="59663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/>
          <p:nvPr/>
        </p:nvSpPr>
        <p:spPr>
          <a:xfrm>
            <a:off x="1408176" y="6109156"/>
            <a:ext cx="3667138" cy="430887"/>
          </a:xfrm>
          <a:prstGeom prst="rect">
            <a:avLst/>
          </a:prstGeom>
          <a:noFill/>
          <a:ln w="5715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0"/>
          <p:cNvSpPr txBox="1"/>
          <p:nvPr/>
        </p:nvSpPr>
        <p:spPr>
          <a:xfrm>
            <a:off x="5142355" y="6109156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Mass balanced.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3900</TotalTime>
  <Words>949</Words>
  <Application>Microsoft Macintosh PowerPoint</Application>
  <PresentationFormat>On-screen Show (4:3)</PresentationFormat>
  <Paragraphs>245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Calibri</vt:lpstr>
      <vt:lpstr>Courier New</vt:lpstr>
      <vt:lpstr>Arial</vt:lpstr>
      <vt:lpstr>Office Theme</vt:lpstr>
      <vt:lpstr>BIOE 437 / BIOE 537  Computational Systems Biology   Verification and Validation of Models   </vt:lpstr>
      <vt:lpstr>PowerPoint Presentation</vt:lpstr>
      <vt:lpstr>Testing a Software Package (SBstoat)</vt:lpstr>
      <vt:lpstr>Software Linting Catches Static Errors</vt:lpstr>
      <vt:lpstr>Unit Testing</vt:lpstr>
      <vt:lpstr>System Testing</vt:lpstr>
      <vt:lpstr>Static Testing of BioMedical Models</vt:lpstr>
      <vt:lpstr>What’s Wrong With This Model?</vt:lpstr>
      <vt:lpstr>What Do We Mean by Mass Balance Errors</vt:lpstr>
      <vt:lpstr>True Mass Balance May Not Be Desirable</vt:lpstr>
      <vt:lpstr>Moieties</vt:lpstr>
      <vt:lpstr>Moiety Analysis</vt:lpstr>
      <vt:lpstr>Challenges With Moiety Analysis</vt:lpstr>
      <vt:lpstr>PowerPoint Presentation</vt:lpstr>
      <vt:lpstr>Finding Stoichiometric Inconsistencies (SI)</vt:lpstr>
      <vt:lpstr>Finding More Complicated Mass Balance Errors</vt:lpstr>
      <vt:lpstr>SI as a Linear Program</vt:lpstr>
      <vt:lpstr>Equality constraints are determined by the stoichiometry matrix.</vt:lpstr>
      <vt:lpstr>GAMES: Graphical Analysis of Mass Equivalent Sets</vt:lpstr>
      <vt:lpstr>Isolating ErbB Signaling (BioModels 255)</vt:lpstr>
      <vt:lpstr>GAMES: Graphical Analysis of Mass Equivalent Sets</vt:lpstr>
      <vt:lpstr>Extended GAMES</vt:lpstr>
      <vt:lpstr>Other Static Analyses: MEMOTE*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23: Verification and Validation of Models   </dc:title>
  <cp:lastModifiedBy>Joseph Hellerstein</cp:lastModifiedBy>
  <cp:revision>8</cp:revision>
  <dcterms:modified xsi:type="dcterms:W3CDTF">2023-11-17T01:23:15Z</dcterms:modified>
</cp:coreProperties>
</file>