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3"/>
    <p:restoredTop sz="94719"/>
  </p:normalViewPr>
  <p:slideViewPr>
    <p:cSldViewPr snapToGrid="0">
      <p:cViewPr varScale="1">
        <p:scale>
          <a:sx n="152" d="100"/>
          <a:sy n="152" d="100"/>
        </p:scale>
        <p:origin x="5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 u="none" strike="noStrike" cap="non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dirty="0"/>
              <a:t>Validating Model Accuracy With Cross Validation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9F7-6695-3721-2905-F1F9A90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78"/>
            <a:ext cx="8229600" cy="751268"/>
          </a:xfrm>
        </p:spPr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E8B18-F4B4-F6C3-8C75-CC17E02A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57BB3B-57C0-7E97-F1D0-57A9F3F7B7EC}"/>
              </a:ext>
            </a:extLst>
          </p:cNvPr>
          <p:cNvSpPr/>
          <p:nvPr/>
        </p:nvSpPr>
        <p:spPr>
          <a:xfrm>
            <a:off x="1124793" y="2071560"/>
            <a:ext cx="1375646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Construct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851C5C-EF01-4B8F-20ED-0FED98F3C745}"/>
              </a:ext>
            </a:extLst>
          </p:cNvPr>
          <p:cNvSpPr/>
          <p:nvPr/>
        </p:nvSpPr>
        <p:spPr>
          <a:xfrm>
            <a:off x="3212536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Estimate Parameters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BDC3B1-A7FC-F05E-A03C-18537B055E7F}"/>
              </a:ext>
            </a:extLst>
          </p:cNvPr>
          <p:cNvGrpSpPr/>
          <p:nvPr/>
        </p:nvGrpSpPr>
        <p:grpSpPr>
          <a:xfrm>
            <a:off x="3584771" y="1072869"/>
            <a:ext cx="833200" cy="701100"/>
            <a:chOff x="3584771" y="1072869"/>
            <a:chExt cx="833200" cy="701100"/>
          </a:xfrm>
        </p:grpSpPr>
        <p:graphicFrame>
          <p:nvGraphicFramePr>
            <p:cNvPr id="8" name="Google Shape;172;p8">
              <a:extLst>
                <a:ext uri="{FF2B5EF4-FFF2-40B4-BE49-F238E27FC236}">
                  <a16:creationId xmlns:a16="http://schemas.microsoft.com/office/drawing/2014/main" id="{E8878E19-4BA5-40A1-B8D5-1426C83B37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510048"/>
                </p:ext>
              </p:extLst>
            </p:nvPr>
          </p:nvGraphicFramePr>
          <p:xfrm>
            <a:off x="3584771" y="1072869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7B5A2-804E-5E0C-435F-F5149B039767}"/>
                </a:ext>
              </a:extLst>
            </p:cNvPr>
            <p:cNvSpPr txBox="1"/>
            <p:nvPr/>
          </p:nvSpPr>
          <p:spPr>
            <a:xfrm>
              <a:off x="3625306" y="128602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9279A0-53E3-EFA5-4DCC-84E997174CC9}"/>
              </a:ext>
            </a:extLst>
          </p:cNvPr>
          <p:cNvSpPr/>
          <p:nvPr/>
        </p:nvSpPr>
        <p:spPr>
          <a:xfrm>
            <a:off x="5510673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Validate Accuracy</a:t>
            </a: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4B1DCBE6-6B47-8D1D-459B-7D7604A573F2}"/>
              </a:ext>
            </a:extLst>
          </p:cNvPr>
          <p:cNvSpPr/>
          <p:nvPr/>
        </p:nvSpPr>
        <p:spPr>
          <a:xfrm>
            <a:off x="2676962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4FCD3507-19C4-4A10-B460-78441A402CE6}"/>
              </a:ext>
            </a:extLst>
          </p:cNvPr>
          <p:cNvSpPr/>
          <p:nvPr/>
        </p:nvSpPr>
        <p:spPr>
          <a:xfrm>
            <a:off x="4975098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1F7BE-7D26-4602-A56D-059746B8CB29}"/>
              </a:ext>
            </a:extLst>
          </p:cNvPr>
          <p:cNvGrpSpPr/>
          <p:nvPr/>
        </p:nvGrpSpPr>
        <p:grpSpPr>
          <a:xfrm>
            <a:off x="5873459" y="1079613"/>
            <a:ext cx="833200" cy="701100"/>
            <a:chOff x="5873459" y="1055337"/>
            <a:chExt cx="833200" cy="701100"/>
          </a:xfrm>
        </p:grpSpPr>
        <p:graphicFrame>
          <p:nvGraphicFramePr>
            <p:cNvPr id="13" name="Google Shape;172;p8">
              <a:extLst>
                <a:ext uri="{FF2B5EF4-FFF2-40B4-BE49-F238E27FC236}">
                  <a16:creationId xmlns:a16="http://schemas.microsoft.com/office/drawing/2014/main" id="{171113A5-38DC-129A-A7CF-AFFC0B9A8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17253"/>
                </p:ext>
              </p:extLst>
            </p:nvPr>
          </p:nvGraphicFramePr>
          <p:xfrm>
            <a:off x="5873459" y="1055337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1487A7-8255-FBBD-D250-E0B1C19E0661}"/>
                </a:ext>
              </a:extLst>
            </p:cNvPr>
            <p:cNvSpPr txBox="1"/>
            <p:nvPr/>
          </p:nvSpPr>
          <p:spPr>
            <a:xfrm>
              <a:off x="5913994" y="123534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77FF2-74AC-6BEB-4CB4-B256A31767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01371" y="1773969"/>
            <a:ext cx="4185" cy="297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88259-D631-D556-86ED-8CECBDE1522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290059" y="1780713"/>
            <a:ext cx="13634" cy="290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D4E2CE-AF2A-9420-3DC4-BFE52C8FBC94}"/>
              </a:ext>
            </a:extLst>
          </p:cNvPr>
          <p:cNvSpPr txBox="1"/>
          <p:nvPr/>
        </p:nvSpPr>
        <p:spPr>
          <a:xfrm>
            <a:off x="976091" y="3665968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modeling dilemma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/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/>
                  <a:t>Data B are collected separately.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blipFill>
                <a:blip r:embed="rId2"/>
                <a:stretch>
                  <a:fillRect l="-362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53C560-B091-C753-DACB-621E3D3C3962}"/>
              </a:ext>
            </a:extLst>
          </p:cNvPr>
          <p:cNvSpPr txBox="1"/>
          <p:nvPr/>
        </p:nvSpPr>
        <p:spPr>
          <a:xfrm>
            <a:off x="5323649" y="415000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doubles the data requirements.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E2104-DDBE-A7EF-774B-5967A77A7711}"/>
              </a:ext>
            </a:extLst>
          </p:cNvPr>
          <p:cNvSpPr txBox="1"/>
          <p:nvPr/>
        </p:nvSpPr>
        <p:spPr>
          <a:xfrm>
            <a:off x="976091" y="464496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data collection by making Data A = Data B.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44B9D-39DB-AAA1-B45D-439DDF1BE441}"/>
              </a:ext>
            </a:extLst>
          </p:cNvPr>
          <p:cNvSpPr txBox="1"/>
          <p:nvPr/>
        </p:nvSpPr>
        <p:spPr>
          <a:xfrm>
            <a:off x="5323649" y="464496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biases the last step.</a:t>
            </a:r>
          </a:p>
        </p:txBody>
      </p:sp>
    </p:spTree>
    <p:extLst>
      <p:ext uri="{BB962C8B-B14F-4D97-AF65-F5344CB8AC3E}">
        <p14:creationId xmlns:p14="http://schemas.microsoft.com/office/powerpoint/2010/main" val="121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946222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67628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Evaluate Accuracy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>
            <p:extLst>
              <p:ext uri="{D42A27DB-BD31-4B8C-83A1-F6EECF244321}">
                <p14:modId xmlns:p14="http://schemas.microsoft.com/office/powerpoint/2010/main" val="1511430337"/>
              </p:ext>
            </p:extLst>
          </p:nvPr>
        </p:nvGraphicFramePr>
        <p:xfrm>
          <a:off x="602488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7" y="1981200"/>
            <a:ext cx="8942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cxnSpLocks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8" name="Google Shape;158;p8"/>
          <p:cNvGraphicFramePr/>
          <p:nvPr>
            <p:extLst>
              <p:ext uri="{D42A27DB-BD31-4B8C-83A1-F6EECF244321}">
                <p14:modId xmlns:p14="http://schemas.microsoft.com/office/powerpoint/2010/main" val="2863428551"/>
              </p:ext>
            </p:extLst>
          </p:nvPr>
        </p:nvGraphicFramePr>
        <p:xfrm>
          <a:off x="6130524" y="2404534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9762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3603044059"/>
              </p:ext>
            </p:extLst>
          </p:nvPr>
        </p:nvGraphicFramePr>
        <p:xfrm>
          <a:off x="6122057" y="367240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935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8"/>
          <p:cNvGraphicFramePr/>
          <p:nvPr>
            <p:extLst>
              <p:ext uri="{D42A27DB-BD31-4B8C-83A1-F6EECF244321}">
                <p14:modId xmlns:p14="http://schemas.microsoft.com/office/powerpoint/2010/main" val="1005342814"/>
              </p:ext>
            </p:extLst>
          </p:nvPr>
        </p:nvGraphicFramePr>
        <p:xfrm>
          <a:off x="6139792" y="488526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64377" y="158880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2" name="Google Shape;172;p8"/>
          <p:cNvGraphicFramePr/>
          <p:nvPr>
            <p:extLst>
              <p:ext uri="{D42A27DB-BD31-4B8C-83A1-F6EECF244321}">
                <p14:modId xmlns:p14="http://schemas.microsoft.com/office/powerpoint/2010/main" val="589864210"/>
              </p:ext>
            </p:extLst>
          </p:nvPr>
        </p:nvGraphicFramePr>
        <p:xfrm>
          <a:off x="457200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3A94C5-4CB9-69D8-B09E-A098AE560F94}"/>
              </a:ext>
            </a:extLst>
          </p:cNvPr>
          <p:cNvSpPr txBox="1"/>
          <p:nvPr/>
        </p:nvSpPr>
        <p:spPr>
          <a:xfrm>
            <a:off x="4933751" y="780127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F2EFA-B603-2FC8-B718-52F34741EC65}"/>
              </a:ext>
            </a:extLst>
          </p:cNvPr>
          <p:cNvSpPr txBox="1"/>
          <p:nvPr/>
        </p:nvSpPr>
        <p:spPr>
          <a:xfrm>
            <a:off x="5146708" y="787189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E855B-5FFB-D208-EBD7-3FCDC7AEA242}"/>
              </a:ext>
            </a:extLst>
          </p:cNvPr>
          <p:cNvSpPr txBox="1"/>
          <p:nvPr/>
        </p:nvSpPr>
        <p:spPr>
          <a:xfrm>
            <a:off x="4734922" y="781133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64B0E-888F-F287-563B-081D88F7D1DB}"/>
              </a:ext>
            </a:extLst>
          </p:cNvPr>
          <p:cNvSpPr txBox="1"/>
          <p:nvPr/>
        </p:nvSpPr>
        <p:spPr>
          <a:xfrm>
            <a:off x="4536091" y="78819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412A0-BB4D-1CAC-AB0B-CE46DD3A0F1E}"/>
              </a:ext>
            </a:extLst>
          </p:cNvPr>
          <p:cNvSpPr txBox="1"/>
          <p:nvPr/>
        </p:nvSpPr>
        <p:spPr>
          <a:xfrm rot="5400000">
            <a:off x="4268385" y="111147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time</a:t>
            </a:r>
            <a:endParaRPr lang="en-US" sz="1000" dirty="0"/>
          </a:p>
        </p:txBody>
      </p:sp>
      <p:graphicFrame>
        <p:nvGraphicFramePr>
          <p:cNvPr id="11" name="Google Shape;150;p8">
            <a:extLst>
              <a:ext uri="{FF2B5EF4-FFF2-40B4-BE49-F238E27FC236}">
                <a16:creationId xmlns:a16="http://schemas.microsoft.com/office/drawing/2014/main" id="{1212715D-BAAC-AE6B-89A5-1B1E8912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090346"/>
              </p:ext>
            </p:extLst>
          </p:nvPr>
        </p:nvGraphicFramePr>
        <p:xfrm>
          <a:off x="5216521" y="2277919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50;p8">
            <a:extLst>
              <a:ext uri="{FF2B5EF4-FFF2-40B4-BE49-F238E27FC236}">
                <a16:creationId xmlns:a16="http://schemas.microsoft.com/office/drawing/2014/main" id="{7C0DAB9B-92E9-20C4-3258-9BD39600D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59391"/>
              </p:ext>
            </p:extLst>
          </p:nvPr>
        </p:nvGraphicFramePr>
        <p:xfrm>
          <a:off x="5257161" y="3537374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graphicFrame>
        <p:nvGraphicFramePr>
          <p:cNvPr id="13" name="Google Shape;150;p8">
            <a:extLst>
              <a:ext uri="{FF2B5EF4-FFF2-40B4-BE49-F238E27FC236}">
                <a16:creationId xmlns:a16="http://schemas.microsoft.com/office/drawing/2014/main" id="{D8BD2C2E-3F3A-3B29-A94B-EDEFEC203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934043"/>
              </p:ext>
            </p:extLst>
          </p:nvPr>
        </p:nvGraphicFramePr>
        <p:xfrm>
          <a:off x="5281868" y="4778733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6E7FC1-D361-E0EB-8C92-A258E99B601E}"/>
              </a:ext>
            </a:extLst>
          </p:cNvPr>
          <p:cNvSpPr txBox="1"/>
          <p:nvPr/>
        </p:nvSpPr>
        <p:spPr>
          <a:xfrm>
            <a:off x="4847395" y="5754848"/>
            <a:ext cx="3139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values of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quality measures?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Macintosh PowerPoint</Application>
  <PresentationFormat>On-screen Show (4:3)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Encode Sans Condensed</vt:lpstr>
      <vt:lpstr>Office Theme</vt:lpstr>
      <vt:lpstr>Validating Model Accuracy With Cross Validation</vt:lpstr>
      <vt:lpstr>Modeling Workflow</vt:lpstr>
      <vt:lpstr>Cross Validation Summary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Model Quality With Cross Validation</dc:title>
  <cp:lastModifiedBy>Joseph Hellerstein</cp:lastModifiedBy>
  <cp:revision>31</cp:revision>
  <dcterms:modified xsi:type="dcterms:W3CDTF">2023-11-19T18:12:18Z</dcterms:modified>
</cp:coreProperties>
</file>