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473" r:id="rId2"/>
    <p:sldId id="258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54" d="100"/>
          <a:sy n="154" d="100"/>
        </p:scale>
        <p:origin x="4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4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1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1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14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1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>
                <a:ea typeface="ＭＳ Ｐゴシック" panose="020B0600070205080204" pitchFamily="34" charset="-128"/>
              </a:rPr>
              <a:t>Lecture 19: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 Fitting With Uncertainty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457200" y="380999"/>
            <a:ext cx="82296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325" b="-25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304800" y="1447799"/>
            <a:ext cx="4419600" cy="51657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583" r="-3443" b="-367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5029200" y="1600200"/>
          <a:ext cx="3657600" cy="1981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Considerations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AIC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Residuals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Parameters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Statistical test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Compare models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9322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2700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3792" y="19812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438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23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6901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2700" y="2760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3501" y="3200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6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23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5029200" y="1591125"/>
            <a:ext cx="35784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7" descr="R^2" title="MathEquation,#0000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4042" y="1676405"/>
            <a:ext cx="281024" cy="23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 descr="\chi^2" title="MathEquation,#00000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0012" y="1589852"/>
            <a:ext cx="265176" cy="30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8070775" y="1552750"/>
            <a:ext cx="59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/>
        </p:nvGraphicFramePr>
        <p:xfrm>
          <a:off x="6024880" y="838200"/>
          <a:ext cx="833200" cy="7011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831571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8" y="1831571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384164" y="2060171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376928" y="3084897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>
            <a:stCxn id="145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7" name="Google Shape;157;p8"/>
          <p:cNvGraphicFramePr/>
          <p:nvPr>
            <p:extLst>
              <p:ext uri="{D42A27DB-BD31-4B8C-83A1-F6EECF244321}">
                <p14:modId xmlns:p14="http://schemas.microsoft.com/office/powerpoint/2010/main" val="864324653"/>
              </p:ext>
            </p:extLst>
          </p:nvPr>
        </p:nvGraphicFramePr>
        <p:xfrm>
          <a:off x="5207657" y="2202411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8" name="Google Shape;158;p8"/>
          <p:cNvGraphicFramePr/>
          <p:nvPr>
            <p:extLst>
              <p:ext uri="{D42A27DB-BD31-4B8C-83A1-F6EECF244321}">
                <p14:modId xmlns:p14="http://schemas.microsoft.com/office/powerpoint/2010/main" val="4175614041"/>
              </p:ext>
            </p:extLst>
          </p:nvPr>
        </p:nvGraphicFramePr>
        <p:xfrm>
          <a:off x="6122057" y="2212571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2865921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2865921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8"/>
          <p:cNvGraphicFramePr/>
          <p:nvPr>
            <p:extLst>
              <p:ext uri="{D42A27DB-BD31-4B8C-83A1-F6EECF244321}">
                <p14:modId xmlns:p14="http://schemas.microsoft.com/office/powerpoint/2010/main" val="637935837"/>
              </p:ext>
            </p:extLst>
          </p:nvPr>
        </p:nvGraphicFramePr>
        <p:xfrm>
          <a:off x="5207657" y="3236761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8"/>
          <p:cNvGraphicFramePr/>
          <p:nvPr>
            <p:extLst>
              <p:ext uri="{D42A27DB-BD31-4B8C-83A1-F6EECF244321}">
                <p14:modId xmlns:p14="http://schemas.microsoft.com/office/powerpoint/2010/main" val="889211249"/>
              </p:ext>
            </p:extLst>
          </p:nvPr>
        </p:nvGraphicFramePr>
        <p:xfrm>
          <a:off x="6122057" y="3246921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3880657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3880657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8"/>
          <p:cNvGraphicFramePr/>
          <p:nvPr>
            <p:extLst>
              <p:ext uri="{D42A27DB-BD31-4B8C-83A1-F6EECF244321}">
                <p14:modId xmlns:p14="http://schemas.microsoft.com/office/powerpoint/2010/main" val="4032548962"/>
              </p:ext>
            </p:extLst>
          </p:nvPr>
        </p:nvGraphicFramePr>
        <p:xfrm>
          <a:off x="5207656" y="4261657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Google Shape;166;p8"/>
          <p:cNvGraphicFramePr/>
          <p:nvPr>
            <p:extLst>
              <p:ext uri="{D42A27DB-BD31-4B8C-83A1-F6EECF244321}">
                <p14:modId xmlns:p14="http://schemas.microsoft.com/office/powerpoint/2010/main" val="894962513"/>
              </p:ext>
            </p:extLst>
          </p:nvPr>
        </p:nvGraphicFramePr>
        <p:xfrm>
          <a:off x="6139792" y="426165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Google Shape;167;p8"/>
          <p:cNvSpPr txBox="1"/>
          <p:nvPr/>
        </p:nvSpPr>
        <p:spPr>
          <a:xfrm>
            <a:off x="7384164" y="4106680"/>
            <a:ext cx="616836" cy="4685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7036457" y="2293151"/>
            <a:ext cx="449963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9" name="Google Shape;169;p8"/>
          <p:cNvCxnSpPr/>
          <p:nvPr/>
        </p:nvCxnSpPr>
        <p:spPr>
          <a:xfrm>
            <a:off x="7036457" y="3318230"/>
            <a:ext cx="44272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0" name="Google Shape;170;p8"/>
          <p:cNvCxnSpPr/>
          <p:nvPr/>
        </p:nvCxnSpPr>
        <p:spPr>
          <a:xfrm>
            <a:off x="7018722" y="4340943"/>
            <a:ext cx="46769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72" name="Google Shape;172;p8"/>
          <p:cNvGraphicFramePr/>
          <p:nvPr/>
        </p:nvGraphicFramePr>
        <p:xfrm>
          <a:off x="4572000" y="838200"/>
          <a:ext cx="833200" cy="7011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688562" y="1036622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98056" y="2106866"/>
            <a:ext cx="735944" cy="2620302"/>
            <a:chOff x="4598056" y="2256495"/>
            <a:chExt cx="735944" cy="2620302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8568" t="-16663" r="-8567" b="-416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4648200" y="346885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8" t="-27266" r="-8567" b="-908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995299" y="327094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664377" y="4489930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8" t="-21736" r="-8567" b="-434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1476" y="4292022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71CB9-4291-6249-A4AE-A7A9128A64AF}"/>
                  </a:ext>
                </a:extLst>
              </p:cNvPr>
              <p:cNvSpPr txBox="1"/>
              <p:nvPr/>
            </p:nvSpPr>
            <p:spPr>
              <a:xfrm>
                <a:off x="6236173" y="4852944"/>
                <a:ext cx="1007071" cy="629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71CB9-4291-6249-A4AE-A7A9128A6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73" y="4852944"/>
                <a:ext cx="1007071" cy="629147"/>
              </a:xfrm>
              <a:prstGeom prst="rect">
                <a:avLst/>
              </a:prstGeom>
              <a:blipFill>
                <a:blip r:embed="rId9"/>
                <a:stretch>
                  <a:fillRect l="-37500" t="-138000" r="-20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6ACBFEC-1F7F-D748-9431-B15B51EE2861}"/>
              </a:ext>
            </a:extLst>
          </p:cNvPr>
          <p:cNvGrpSpPr/>
          <p:nvPr/>
        </p:nvGrpSpPr>
        <p:grpSpPr>
          <a:xfrm>
            <a:off x="5950095" y="5436081"/>
            <a:ext cx="2969654" cy="701319"/>
            <a:chOff x="6249370" y="580490"/>
            <a:chExt cx="2969654" cy="7013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912DC26-A921-BE48-8600-669F3C37C293}"/>
                    </a:ext>
                  </a:extLst>
                </p:cNvPr>
                <p:cNvSpPr txBox="1"/>
                <p:nvPr/>
              </p:nvSpPr>
              <p:spPr>
                <a:xfrm>
                  <a:off x="6249370" y="609574"/>
                  <a:ext cx="2853666" cy="6722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/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912DC26-A921-BE48-8600-669F3C37C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370" y="609574"/>
                  <a:ext cx="2853666" cy="672235"/>
                </a:xfrm>
                <a:prstGeom prst="rect">
                  <a:avLst/>
                </a:prstGeom>
                <a:blipFill>
                  <a:blip r:embed="rId10"/>
                  <a:stretch>
                    <a:fillRect l="-442" t="-144444" r="-2212" b="-198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9C727B-5D84-5548-942C-906598672708}"/>
                </a:ext>
              </a:extLst>
            </p:cNvPr>
            <p:cNvSpPr txBox="1"/>
            <p:nvPr/>
          </p:nvSpPr>
          <p:spPr>
            <a:xfrm>
              <a:off x="8602983" y="80751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4C4596-927E-3841-810F-2FF2057CBE1D}"/>
                </a:ext>
              </a:extLst>
            </p:cNvPr>
            <p:cNvSpPr txBox="1"/>
            <p:nvPr/>
          </p:nvSpPr>
          <p:spPr>
            <a:xfrm>
              <a:off x="8920544" y="58049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6E5C8-ABBB-DE4F-BE8D-D3AEA986CD5B}"/>
                  </a:ext>
                </a:extLst>
              </p:cNvPr>
              <p:cNvSpPr txBox="1"/>
              <p:nvPr/>
            </p:nvSpPr>
            <p:spPr>
              <a:xfrm>
                <a:off x="4351308" y="4872642"/>
                <a:ext cx="161050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6E5C8-ABBB-DE4F-BE8D-D3AEA986C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08" y="4872642"/>
                <a:ext cx="1610505" cy="672235"/>
              </a:xfrm>
              <a:prstGeom prst="rect">
                <a:avLst/>
              </a:prstGeom>
              <a:blipFill>
                <a:blip r:embed="rId11"/>
                <a:stretch>
                  <a:fillRect l="-3906" t="-144444" r="-3906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172</Words>
  <Application>Microsoft Macintosh PowerPoint</Application>
  <PresentationFormat>On-screen Show (4:3)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BIOE 437 / BIOE 537  Computational Systems Biology   Lecture 19: Model Fitting With Uncertainty   </vt:lpstr>
      <vt:lpstr> </vt:lpstr>
      <vt:lpstr>Cross Validation Summary</vt:lpstr>
      <vt:lpstr>Choosing Folds Choose Wisely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With Uncertainty: Overview</dc:title>
  <cp:lastModifiedBy>Joseph L. Hellerstein</cp:lastModifiedBy>
  <cp:revision>15</cp:revision>
  <dcterms:modified xsi:type="dcterms:W3CDTF">2021-11-07T19:16:04Z</dcterms:modified>
</cp:coreProperties>
</file>