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7" r:id="rId2"/>
    <p:sldId id="348" r:id="rId3"/>
    <p:sldId id="349" r:id="rId4"/>
    <p:sldId id="351" r:id="rId5"/>
    <p:sldId id="352" r:id="rId6"/>
    <p:sldId id="356" r:id="rId7"/>
    <p:sldId id="354" r:id="rId8"/>
    <p:sldId id="357" r:id="rId9"/>
    <p:sldId id="358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86407"/>
  </p:normalViewPr>
  <p:slideViewPr>
    <p:cSldViewPr snapToGrid="0" snapToObjects="1">
      <p:cViewPr varScale="1">
        <p:scale>
          <a:sx n="140" d="100"/>
          <a:sy n="140" d="100"/>
        </p:scale>
        <p:origin x="2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65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to have 50 or so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666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5: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DOE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2103120" y="5184648"/>
            <a:ext cx="410565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and their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3BFA8-979A-C54E-959E-D552C60DC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163C6B6-373E-C24A-BADD-5EB3B66A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0" y="585215"/>
            <a:ext cx="7742038" cy="52480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0F6E-F5D7-844C-BD46-EAE5C94E5184}"/>
              </a:ext>
            </a:extLst>
          </p:cNvPr>
          <p:cNvSpPr/>
          <p:nvPr/>
        </p:nvSpPr>
        <p:spPr>
          <a:xfrm>
            <a:off x="4956048" y="1591056"/>
            <a:ext cx="2194560" cy="2103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F4C44-AE63-484F-AC9F-742D50FB1926}"/>
              </a:ext>
            </a:extLst>
          </p:cNvPr>
          <p:cNvSpPr/>
          <p:nvPr/>
        </p:nvSpPr>
        <p:spPr>
          <a:xfrm>
            <a:off x="780170" y="1837944"/>
            <a:ext cx="7742038" cy="63029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D3060-921C-C147-BA78-3913FC88F399}"/>
              </a:ext>
            </a:extLst>
          </p:cNvPr>
          <p:cNvSpPr/>
          <p:nvPr/>
        </p:nvSpPr>
        <p:spPr>
          <a:xfrm>
            <a:off x="780170" y="2679192"/>
            <a:ext cx="3224902" cy="234696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A3622-D522-8146-8A9A-76160CAC8F70}"/>
              </a:ext>
            </a:extLst>
          </p:cNvPr>
          <p:cNvSpPr txBox="1"/>
          <p:nvPr/>
        </p:nvSpPr>
        <p:spPr>
          <a:xfrm>
            <a:off x="1353312" y="605268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Research</a:t>
            </a:r>
          </a:p>
          <a:p>
            <a:r>
              <a:rPr lang="en-US" b="1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E0F2B-2A12-684E-BF41-11FFFECF28F8}"/>
              </a:ext>
            </a:extLst>
          </p:cNvPr>
          <p:cNvSpPr txBox="1"/>
          <p:nvPr/>
        </p:nvSpPr>
        <p:spPr>
          <a:xfrm>
            <a:off x="2856793" y="6052684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Experimental</a:t>
            </a:r>
          </a:p>
          <a:p>
            <a:r>
              <a:rPr lang="en-US" b="1" dirty="0">
                <a:solidFill>
                  <a:srgbClr val="002060"/>
                </a:solidFill>
              </a:rPr>
              <a:t>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7EC3C-3E10-5944-A093-A0E07C37748A}"/>
              </a:ext>
            </a:extLst>
          </p:cNvPr>
          <p:cNvSpPr txBox="1"/>
          <p:nvPr/>
        </p:nvSpPr>
        <p:spPr>
          <a:xfrm>
            <a:off x="4661689" y="605268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C8869-6A01-564F-97F0-FD9B2565BE24}"/>
              </a:ext>
            </a:extLst>
          </p:cNvPr>
          <p:cNvSpPr/>
          <p:nvPr/>
        </p:nvSpPr>
        <p:spPr>
          <a:xfrm>
            <a:off x="5108448" y="2221992"/>
            <a:ext cx="1356360" cy="22555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8746F-1EE3-E646-8BEF-C0EB53D2DDFD}"/>
              </a:ext>
            </a:extLst>
          </p:cNvPr>
          <p:cNvSpPr txBox="1"/>
          <p:nvPr/>
        </p:nvSpPr>
        <p:spPr>
          <a:xfrm>
            <a:off x="6206874" y="605268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56125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Factorial Design: All Combinations of Factor Levels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AC22F4F-A2CE-2E46-B658-148DF7F3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2" y="1591310"/>
            <a:ext cx="4296664" cy="2956333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5D0FC0F-09AE-2C4B-BE2F-194CF5215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4199"/>
              </p:ext>
            </p:extLst>
          </p:nvPr>
        </p:nvGraphicFramePr>
        <p:xfrm>
          <a:off x="4818888" y="2392680"/>
          <a:ext cx="386791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471467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1527764">
                  <a:extLst>
                    <a:ext uri="{9D8B030D-6E8A-4147-A177-3AD203B41FA5}">
                      <a16:colId xmlns:a16="http://schemas.microsoft.com/office/drawing/2014/main" val="3206781725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  <a:p>
                      <a:pPr algn="ctr"/>
                      <a:r>
                        <a:rPr lang="en-US" dirty="0"/>
                        <a:t>(1 sec/sim)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~1M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37F545-72A4-4844-A534-BCBE74B62441}"/>
              </a:ext>
            </a:extLst>
          </p:cNvPr>
          <p:cNvSpPr txBox="1"/>
          <p:nvPr/>
        </p:nvSpPr>
        <p:spPr>
          <a:xfrm>
            <a:off x="4700016" y="1920494"/>
            <a:ext cx="421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Wolf Model: Factors = 16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25085-8556-9847-9A56-713B8C4CBE6E}"/>
              </a:ext>
            </a:extLst>
          </p:cNvPr>
          <p:cNvSpPr txBox="1"/>
          <p:nvPr/>
        </p:nvSpPr>
        <p:spPr>
          <a:xfrm>
            <a:off x="4818888" y="4983480"/>
            <a:ext cx="3193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Scaling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Visualization complexity</a:t>
            </a:r>
          </a:p>
        </p:txBody>
      </p:sp>
    </p:spTree>
    <p:extLst>
      <p:ext uri="{BB962C8B-B14F-4D97-AF65-F5344CB8AC3E}">
        <p14:creationId xmlns:p14="http://schemas.microsoft.com/office/powerpoint/2010/main" val="39624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663-C48D-1145-A683-75A307F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Factor at a Time (OFT):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CCFB-5AA2-BE4F-93F0-D2EB5BAD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9848"/>
            <a:ext cx="8229600" cy="415790"/>
          </a:xfrm>
        </p:spPr>
        <p:txBody>
          <a:bodyPr/>
          <a:lstStyle/>
          <a:p>
            <a:r>
              <a:rPr lang="en-US" sz="2400" dirty="0"/>
              <a:t>Wolf model: 16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9F00-E076-5648-9C84-AE05D56C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DC7A30-1F47-BA44-B3AC-7D1B172DA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15408"/>
              </p:ext>
            </p:extLst>
          </p:nvPr>
        </p:nvGraphicFramePr>
        <p:xfrm>
          <a:off x="957072" y="1798320"/>
          <a:ext cx="265853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8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512482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10B6B9-9E21-1649-96E8-4F447E7FE9AE}"/>
              </a:ext>
            </a:extLst>
          </p:cNvPr>
          <p:cNvSpPr txBox="1"/>
          <p:nvPr/>
        </p:nvSpPr>
        <p:spPr>
          <a:xfrm>
            <a:off x="1700784" y="6183300"/>
            <a:ext cx="573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But what about interactions between factors?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/>
              <p:nvPr/>
            </p:nvSpPr>
            <p:spPr>
              <a:xfrm>
                <a:off x="676656" y="4138190"/>
                <a:ext cx="2938946" cy="6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4138190"/>
                <a:ext cx="2938946" cy="611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6B945ED-A960-454D-B37D-318E7461F80D}"/>
              </a:ext>
            </a:extLst>
          </p:cNvPr>
          <p:cNvSpPr txBox="1">
            <a:spLocks/>
          </p:cNvSpPr>
          <p:nvPr/>
        </p:nvSpPr>
        <p:spPr>
          <a:xfrm>
            <a:off x="609600" y="3691128"/>
            <a:ext cx="8229600" cy="4157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Implied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A9D1B0-172A-254F-A78E-5CD7328A38CF}"/>
                  </a:ext>
                </a:extLst>
              </p:cNvPr>
              <p:cNvSpPr txBox="1"/>
              <p:nvPr/>
            </p:nvSpPr>
            <p:spPr>
              <a:xfrm>
                <a:off x="650413" y="4931576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A9D1B0-172A-254F-A78E-5CD7328A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931576"/>
                <a:ext cx="4584717" cy="300660"/>
              </a:xfrm>
              <a:prstGeom prst="rect">
                <a:avLst/>
              </a:prstGeom>
              <a:blipFill>
                <a:blip r:embed="rId3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A7C2E1-D7AC-0E4E-91D5-3D2F39001F14}"/>
                  </a:ext>
                </a:extLst>
              </p:cNvPr>
              <p:cNvSpPr txBox="1"/>
              <p:nvPr/>
            </p:nvSpPr>
            <p:spPr>
              <a:xfrm>
                <a:off x="638221" y="5219194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A7C2E1-D7AC-0E4E-91D5-3D2F3900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219194"/>
                <a:ext cx="3333926" cy="303096"/>
              </a:xfrm>
              <a:prstGeom prst="rect">
                <a:avLst/>
              </a:prstGeom>
              <a:blipFill>
                <a:blip r:embed="rId4"/>
                <a:stretch>
                  <a:fillRect l="-1901" t="-24000" r="-190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0A5B3-FC0C-9F40-B993-4FCAEC610269}"/>
                  </a:ext>
                </a:extLst>
              </p:cNvPr>
              <p:cNvSpPr txBox="1"/>
              <p:nvPr/>
            </p:nvSpPr>
            <p:spPr>
              <a:xfrm>
                <a:off x="647365" y="4608488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0A5B3-FC0C-9F40-B993-4FCAEC61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608488"/>
                <a:ext cx="1360501" cy="300660"/>
              </a:xfrm>
              <a:prstGeom prst="rect">
                <a:avLst/>
              </a:prstGeom>
              <a:blipFill>
                <a:blip r:embed="rId5"/>
                <a:stretch>
                  <a:fillRect l="-5556" t="-16000" r="-1018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7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966-254F-DE44-96C7-A8D5F2D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Factors in Combination (TFC)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01F6-08F0-BB44-8C03-099333FB3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A87B96-DD4E-E846-9A07-0916F22FE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6732"/>
              </p:ext>
            </p:extLst>
          </p:nvPr>
        </p:nvGraphicFramePr>
        <p:xfrm>
          <a:off x="2325624" y="1181101"/>
          <a:ext cx="431292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9310077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14742371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/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3F97A5-6EE9-0B4B-8CE4-DB8DA215E959}"/>
              </a:ext>
            </a:extLst>
          </p:cNvPr>
          <p:cNvSpPr txBox="1"/>
          <p:nvPr/>
        </p:nvSpPr>
        <p:spPr>
          <a:xfrm>
            <a:off x="3196351" y="83362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#experiments (16 Factors)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/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blipFill>
                <a:blip r:embed="rId4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/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blipFill>
                <a:blip r:embed="rId5"/>
                <a:stretch>
                  <a:fillRect l="-1901" t="-28000" r="-190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/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blipFill>
                <a:blip r:embed="rId6"/>
                <a:stretch>
                  <a:fillRect l="-5556" t="-20833" r="-10185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/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interaction of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levels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blipFill>
                <a:blip r:embed="rId7"/>
                <a:stretch>
                  <a:fillRect l="-1344" t="-2142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/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blipFill>
                <a:blip r:embed="rId8"/>
                <a:stretch>
                  <a:fillRect t="-3226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/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blipFill>
                <a:blip r:embed="rId9"/>
                <a:stretch>
                  <a:fillRect r="-408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3B76694-7CD6-5844-BC51-28A7FFA9E641}"/>
              </a:ext>
            </a:extLst>
          </p:cNvPr>
          <p:cNvSpPr txBox="1"/>
          <p:nvPr/>
        </p:nvSpPr>
        <p:spPr>
          <a:xfrm rot="16200000">
            <a:off x="2333311" y="3074795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404B-D81D-A944-B145-38C099F18C8A}"/>
              </a:ext>
            </a:extLst>
          </p:cNvPr>
          <p:cNvSpPr txBox="1"/>
          <p:nvPr/>
        </p:nvSpPr>
        <p:spPr>
          <a:xfrm rot="16200000">
            <a:off x="4756644" y="3083943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5080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84E58-D828-B64D-8C76-50A3CD96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</p:spPr>
        <p:txBody>
          <a:bodyPr/>
          <a:lstStyle/>
          <a:p>
            <a:r>
              <a:rPr lang="en-US" dirty="0"/>
              <a:t>Reducing the Complexity of TFC Designs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CA9AAC-B2D8-1B46-AF1F-B4FE5594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interaction between high impact factors</a:t>
            </a:r>
          </a:p>
          <a:p>
            <a:r>
              <a:rPr lang="en-US" sz="2400" dirty="0"/>
              <a:t>Strategic selection of the number of levels</a:t>
            </a:r>
          </a:p>
          <a:p>
            <a:pPr lvl="1"/>
            <a:r>
              <a:rPr lang="en-US" sz="2000" dirty="0"/>
              <a:t>Only explore more levels for those factors that have large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52CA-E149-F346-BA39-B7DA0623E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72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94D5-0F3C-C342-8F3E-68BE6FB5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67AD-A24C-1546-A4DC-CE449A4E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more examples to clarify what is a factor, a level, a response.</a:t>
            </a:r>
          </a:p>
          <a:p>
            <a:r>
              <a:rPr lang="en-US" dirty="0"/>
              <a:t>Include cases where there are multiple responses.</a:t>
            </a:r>
          </a:p>
          <a:p>
            <a:r>
              <a:rPr lang="en-US" dirty="0"/>
              <a:t>Better illustrate and motivate the decomposition of response into different parts, including </a:t>
            </a:r>
            <a:r>
              <a:rPr lang="en-US"/>
              <a:t>interactions.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670BB-B188-FC48-B4B2-6CFE74D28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3890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157543</TotalTime>
  <Words>411</Words>
  <Application>Microsoft Macintosh PowerPoint</Application>
  <PresentationFormat>On-screen Show (4:3)</PresentationFormat>
  <Paragraphs>103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BIOE 498 / BIOE 599: Computational Systems Biology for Medical Applications   Lecture 5: Design of Experiments  </vt:lpstr>
      <vt:lpstr>PowerPoint Presentation</vt:lpstr>
      <vt:lpstr>Key Concepts in DOE</vt:lpstr>
      <vt:lpstr>PowerPoint Presentation</vt:lpstr>
      <vt:lpstr>Factorial Design: All Combinations of Factor Levels</vt:lpstr>
      <vt:lpstr>One Factor at a Time (OFT): Design</vt:lpstr>
      <vt:lpstr>Two Factors in Combination (TFC) Design</vt:lpstr>
      <vt:lpstr>Reducing the Complexity of TFC Designs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2547</cp:revision>
  <dcterms:created xsi:type="dcterms:W3CDTF">2008-11-04T22:35:39Z</dcterms:created>
  <dcterms:modified xsi:type="dcterms:W3CDTF">2021-01-29T01:44:34Z</dcterms:modified>
</cp:coreProperties>
</file>