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73" r:id="rId2"/>
    <p:sldId id="265" r:id="rId3"/>
    <p:sldId id="370" r:id="rId4"/>
    <p:sldId id="385" r:id="rId5"/>
    <p:sldId id="258" r:id="rId6"/>
    <p:sldId id="367" r:id="rId7"/>
    <p:sldId id="387" r:id="rId8"/>
    <p:sldId id="388" r:id="rId9"/>
    <p:sldId id="389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473"/>
            <p14:sldId id="265"/>
            <p14:sldId id="370"/>
            <p14:sldId id="385"/>
            <p14:sldId id="258"/>
            <p14:sldId id="367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91293"/>
  </p:normalViewPr>
  <p:slideViewPr>
    <p:cSldViewPr snapToObjects="1">
      <p:cViewPr varScale="1">
        <p:scale>
          <a:sx n="112" d="100"/>
          <a:sy n="112" d="100"/>
        </p:scale>
        <p:origin x="2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11/13/21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11/13/21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20: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Estimating Parameter Uncertainty With Bootstrapping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steps</a:t>
            </a:r>
          </a:p>
          <a:p>
            <a:r>
              <a:rPr lang="en-US" dirty="0"/>
              <a:t>Bootstrapping details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Class exercises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E40-5DE4-9E46-92CC-BBCB72F5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</p:spPr>
            <p:txBody>
              <a:bodyPr/>
              <a:lstStyle/>
              <a:p>
                <a:r>
                  <a:rPr lang="en-US" dirty="0"/>
                  <a:t>Want to estimate confidence intervals for parameters</a:t>
                </a:r>
              </a:p>
              <a:p>
                <a:pPr lvl="1"/>
                <a:r>
                  <a:rPr lang="en-US" dirty="0"/>
                  <a:t>Example: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=90%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Requires a distribution of parameter estimates</a:t>
                </a:r>
              </a:p>
              <a:p>
                <a:pPr lvl="1"/>
                <a:r>
                  <a:rPr lang="en-US" dirty="0"/>
                  <a:t>More observations? Expensive.</a:t>
                </a:r>
              </a:p>
              <a:p>
                <a:pPr lvl="1"/>
                <a:r>
                  <a:rPr lang="en-US" dirty="0"/>
                  <a:t>Cross validation? Small sample size.</a:t>
                </a:r>
              </a:p>
              <a:p>
                <a:r>
                  <a:rPr lang="en-US" dirty="0"/>
                  <a:t>Bootstrapping provides a way to generate synthetic data that are statistically similar to the original observations.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  <a:blipFill>
                <a:blip r:embed="rId2"/>
                <a:stretch>
                  <a:fillRect l="-1389" t="-7143" r="-1389" b="-26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6DCE-0185-7F4A-AB13-36E0FB74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61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Bootstrapping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16B1F-6047-124A-B3D7-AFAD44B8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1"/>
          </a:xfrm>
        </p:spPr>
        <p:txBody>
          <a:bodyPr/>
          <a:lstStyle/>
          <a:p>
            <a:r>
              <a:rPr lang="en-US" dirty="0"/>
              <a:t>Use the residuals from a good model to generate synthetic observations.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00" y="2618020"/>
            <a:ext cx="3360728" cy="26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3756" y="2209800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6045" y="2133600"/>
            <a:ext cx="1023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81200" y="3276600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60278" y="3277942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1669" y="3886200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/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blipFill>
                <a:blip r:embed="rId3"/>
                <a:stretch>
                  <a:fillRect l="-12500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/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blipFill>
                <a:blip r:embed="rId4"/>
                <a:stretch>
                  <a:fillRect l="-25000" r="-2083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/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blipFill>
                <a:blip r:embed="rId5"/>
                <a:stretch>
                  <a:fillRect l="-16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360BE5-1D8B-F747-A56E-251A32A9CCA3}"/>
              </a:ext>
            </a:extLst>
          </p:cNvPr>
          <p:cNvSpPr txBox="1"/>
          <p:nvPr/>
        </p:nvSpPr>
        <p:spPr>
          <a:xfrm>
            <a:off x="2266942" y="440953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i.i.d</a:t>
            </a:r>
            <a:r>
              <a:rPr lang="en-US" dirty="0"/>
              <a:t>. random variable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16705E3-19E9-8841-AEA7-D54483758ABE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3045185" y="3644717"/>
            <a:ext cx="1149710" cy="379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0BB341-285C-3544-A367-B3C77849412D}"/>
              </a:ext>
            </a:extLst>
          </p:cNvPr>
          <p:cNvGrpSpPr/>
          <p:nvPr/>
        </p:nvGrpSpPr>
        <p:grpSpPr>
          <a:xfrm>
            <a:off x="1297841" y="5456742"/>
            <a:ext cx="6482318" cy="1172658"/>
            <a:chOff x="1297841" y="5456742"/>
            <a:chExt cx="6482318" cy="1172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826568-1EB4-B447-BC71-FC6A7C789856}"/>
                </a:ext>
              </a:extLst>
            </p:cNvPr>
            <p:cNvSpPr txBox="1"/>
            <p:nvPr/>
          </p:nvSpPr>
          <p:spPr>
            <a:xfrm>
              <a:off x="1297841" y="5456742"/>
              <a:ext cx="12907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Synthetic</a:t>
              </a:r>
            </a:p>
            <a:p>
              <a:r>
                <a:rPr lang="en-US" sz="2100" dirty="0">
                  <a:solidFill>
                    <a:srgbClr val="FF0000"/>
                  </a:solidFill>
                </a:rPr>
                <a:t>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/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blipFill>
                  <a:blip r:embed="rId6"/>
                  <a:stretch>
                    <a:fillRect t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9FD2D3-DADC-9946-BB20-4ABB494C577B}"/>
                </a:ext>
              </a:extLst>
            </p:cNvPr>
            <p:cNvSpPr txBox="1"/>
            <p:nvPr/>
          </p:nvSpPr>
          <p:spPr>
            <a:xfrm>
              <a:off x="4876800" y="6107668"/>
              <a:ext cx="290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Randomly chosen residual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43EAC4-3F85-744D-880D-2BC99A80D176}"/>
                </a:ext>
              </a:extLst>
            </p:cNvPr>
            <p:cNvSpPr txBox="1"/>
            <p:nvPr/>
          </p:nvSpPr>
          <p:spPr>
            <a:xfrm rot="16200000" flipH="1">
              <a:off x="4103626" y="546953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D4155D-F3E1-FC44-BC1F-2AF9DDBE1851}"/>
                </a:ext>
              </a:extLst>
            </p:cNvPr>
            <p:cNvSpPr txBox="1"/>
            <p:nvPr/>
          </p:nvSpPr>
          <p:spPr>
            <a:xfrm>
              <a:off x="3127603" y="6260068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estimate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159770-C773-2E4C-BCA2-E38F5FC26A25}"/>
                </a:ext>
              </a:extLst>
            </p:cNvPr>
            <p:cNvSpPr txBox="1"/>
            <p:nvPr/>
          </p:nvSpPr>
          <p:spPr>
            <a:xfrm rot="16200000" flipH="1">
              <a:off x="5531811" y="5669590"/>
              <a:ext cx="373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1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A34-8545-CE4D-8882-DB3F0E5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177B-3F80-CF4E-AFA4-C31665C57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6A012-72C6-6141-B419-7616B388A308}"/>
              </a:ext>
            </a:extLst>
          </p:cNvPr>
          <p:cNvSpPr/>
          <p:nvPr/>
        </p:nvSpPr>
        <p:spPr>
          <a:xfrm>
            <a:off x="685800" y="10668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good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2ECE8-D114-9346-AEFC-C7493A75E582}"/>
              </a:ext>
            </a:extLst>
          </p:cNvPr>
          <p:cNvSpPr/>
          <p:nvPr/>
        </p:nvSpPr>
        <p:spPr>
          <a:xfrm>
            <a:off x="685800" y="2519423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815B-3245-7843-A54F-607574C6EBF4}"/>
              </a:ext>
            </a:extLst>
          </p:cNvPr>
          <p:cNvSpPr/>
          <p:nvPr/>
        </p:nvSpPr>
        <p:spPr>
          <a:xfrm>
            <a:off x="3581399" y="1600200"/>
            <a:ext cx="5105401" cy="243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collection of parameter fits.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223BB-254A-5248-ADC2-ED6FAF77957E}"/>
              </a:ext>
            </a:extLst>
          </p:cNvPr>
          <p:cNvSpPr/>
          <p:nvPr/>
        </p:nvSpPr>
        <p:spPr>
          <a:xfrm>
            <a:off x="6384402" y="3202326"/>
            <a:ext cx="2209800" cy="595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Fit parameters.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7095F-798B-5548-94C2-1EC9F6CDF231}"/>
              </a:ext>
            </a:extLst>
          </p:cNvPr>
          <p:cNvSpPr/>
          <p:nvPr/>
        </p:nvSpPr>
        <p:spPr>
          <a:xfrm>
            <a:off x="609599" y="4563169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Calculate the mean and standard deviations of the parameter estimates.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B4AF756-4A2E-1546-9FD9-2540F7FF97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521589" y="2250311"/>
            <a:ext cx="53822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2C98F0-FFA7-1C4F-A701-6E2C2BC670D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95600" y="2819400"/>
            <a:ext cx="685799" cy="24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958ECA3-EF81-D64F-ADCF-1B916CFCBEF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852516" y="2281584"/>
            <a:ext cx="524569" cy="4038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209FE-3A3E-6E45-BF77-8E1A4D4C8B8F}"/>
              </a:ext>
            </a:extLst>
          </p:cNvPr>
          <p:cNvSpPr/>
          <p:nvPr/>
        </p:nvSpPr>
        <p:spPr>
          <a:xfrm>
            <a:off x="4393558" y="4563169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confidence intervals for parameters.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3B9DB8-050C-4D4F-BF82-518176EB3139}"/>
              </a:ext>
            </a:extLst>
          </p:cNvPr>
          <p:cNvSpPr/>
          <p:nvPr/>
        </p:nvSpPr>
        <p:spPr>
          <a:xfrm>
            <a:off x="3793603" y="3202326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 synthetic observations.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382D4D8-CC62-7047-BA63-E940D5C14D14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6003403" y="3500321"/>
            <a:ext cx="380999" cy="43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F295A6A-2A02-DD43-9A7E-E955BB7649FE}"/>
              </a:ext>
            </a:extLst>
          </p:cNvPr>
          <p:cNvCxnSpPr>
            <a:stCxn id="8" idx="0"/>
            <a:endCxn id="32" idx="0"/>
          </p:cNvCxnSpPr>
          <p:nvPr/>
        </p:nvCxnSpPr>
        <p:spPr>
          <a:xfrm rot="16200000" flipV="1">
            <a:off x="6193903" y="1906926"/>
            <a:ext cx="12700" cy="25907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F5F2B20B-321A-8D43-90AD-043861552136}"/>
              </a:ext>
            </a:extLst>
          </p:cNvPr>
          <p:cNvCxnSpPr/>
          <p:nvPr/>
        </p:nvCxnSpPr>
        <p:spPr>
          <a:xfrm>
            <a:off x="3581399" y="5169320"/>
            <a:ext cx="812159" cy="7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3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00282-E1C3-E343-ABD4-D629BFFC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</p:spPr>
            <p:txBody>
              <a:bodyPr/>
              <a:lstStyle/>
              <a:p>
                <a:r>
                  <a:rPr lang="en-US" dirty="0"/>
                  <a:t>Given a distribution, find “critical values” that contain a parameter with a desired probability.</a:t>
                </a:r>
              </a:p>
              <a:p>
                <a:r>
                  <a:rPr lang="en-US" dirty="0"/>
                  <a:t>Typically, refer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confidence interval. So, a 95% confidence interval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1−0.5</m:t>
                    </m:r>
                  </m:oMath>
                </a14:m>
                <a:r>
                  <a:rPr lang="en-US" dirty="0"/>
                  <a:t> confidence interval.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</a:t>
                </a:r>
                <a:r>
                  <a:rPr lang="en-US" i="1" dirty="0" err="1"/>
                  <a:t>a,b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  <a:blipFill>
                <a:blip r:embed="rId2"/>
                <a:stretch>
                  <a:fillRect l="-1389" t="-2591" r="-2469" b="-2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4A1AE-06B4-C149-AE6F-B3F72150E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7F7FB8-4242-0043-BE9E-DECCC4017CD6}"/>
              </a:ext>
            </a:extLst>
          </p:cNvPr>
          <p:cNvGrpSpPr/>
          <p:nvPr/>
        </p:nvGrpSpPr>
        <p:grpSpPr>
          <a:xfrm>
            <a:off x="1251030" y="4110748"/>
            <a:ext cx="4298425" cy="2422980"/>
            <a:chOff x="695086" y="4007982"/>
            <a:chExt cx="4298425" cy="24229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87DF85-37A5-484F-9DA1-05C4D664CD6C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6935950-3795-FF4F-819C-2A5A3E095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24119D-0E42-0245-B9D4-BCF3777C0757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E35326-9ADF-684E-8897-E6252297C34C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1818" r="-2727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377" t="-21739" r="-1887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2400" dirty="0"/>
                    <a:t> distribution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blipFill>
                  <a:blip r:embed="rId8"/>
                  <a:stretch>
                    <a:fillRect l="-5755" t="-18750" r="-9353" b="-40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/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blipFill>
                  <a:blip r:embed="rId9"/>
                  <a:stretch>
                    <a:fillRect l="-15942" t="-13793" r="-4348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blipFill>
                  <a:blip r:embed="rId10"/>
                  <a:stretch>
                    <a:fillRect l="-15942" t="-10000" r="-289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976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7EA-AD5C-0047-A021-EE9A78F6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</p:spPr>
            <p:txBody>
              <a:bodyPr/>
              <a:lstStyle/>
              <a:p>
                <a:r>
                  <a:rPr lang="en-US" dirty="0"/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M </a:t>
                </a:r>
                <a:r>
                  <a:rPr lang="en-US" dirty="0"/>
                  <a:t>estimates of the parameters.</a:t>
                </a:r>
              </a:p>
              <a:p>
                <a:r>
                  <a:rPr lang="en-US" dirty="0"/>
                  <a:t>Calculate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, the mean value of the estimates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the standard deviation of the estimates</a:t>
                </a:r>
              </a:p>
              <a:p>
                <a:r>
                  <a:rPr lang="en-US" dirty="0"/>
                  <a:t>Assuming normally distributed residuals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where the </a:t>
                </a:r>
                <a:r>
                  <a:rPr lang="en-US" i="1" dirty="0"/>
                  <a:t>z</a:t>
                </a:r>
                <a:r>
                  <a:rPr lang="en-US" dirty="0"/>
                  <a:t> are taken from the normal distribution with mean 0 and variance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  <a:blipFill>
                <a:blip r:embed="rId2"/>
                <a:stretch>
                  <a:fillRect l="-1233" t="-1310" b="-24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86FA-46F3-704D-AE31-021B817AD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8B141-0D0D-6440-9F39-5C88E4FCEC6F}"/>
              </a:ext>
            </a:extLst>
          </p:cNvPr>
          <p:cNvGrpSpPr/>
          <p:nvPr/>
        </p:nvGrpSpPr>
        <p:grpSpPr>
          <a:xfrm>
            <a:off x="3048000" y="1168078"/>
            <a:ext cx="2944693" cy="1600200"/>
            <a:chOff x="695086" y="4007982"/>
            <a:chExt cx="4214929" cy="2422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BA3B36-1C83-9B45-9EB2-B9AE16FF0165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46B7BDB-DE75-0641-9EF2-98E65E623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1" r="-21429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9B5A3B-5E20-FD41-AB80-3B7A522FA941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339587-69DB-B745-ADBA-1EF84E109975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667" r="-2666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 t="-26667" r="-2817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/>
                    <a:t> distribution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blipFill>
                  <a:blip r:embed="rId8"/>
                  <a:stretch>
                    <a:fillRect l="-6452" t="-23810" r="-8602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/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blipFill>
                  <a:blip r:embed="rId9"/>
                  <a:stretch>
                    <a:fillRect l="-12766" t="-21053" r="-4255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blipFill>
                  <a:blip r:embed="rId10"/>
                  <a:stretch>
                    <a:fillRect l="-17391" t="-9524" r="-434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777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189529</TotalTime>
  <Words>437</Words>
  <Application>Microsoft Macintosh PowerPoint</Application>
  <PresentationFormat>On-screen Show (4:3)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BIOE 437 / BIOE 537  Computational Systems Biology   Lecture 20: Estimating Parameter Uncertainty With Bootstrapping   </vt:lpstr>
      <vt:lpstr>The Layers of Modeling</vt:lpstr>
      <vt:lpstr>Agenda</vt:lpstr>
      <vt:lpstr>Bootstrapping</vt:lpstr>
      <vt:lpstr>Principle of Bootstrapping</vt:lpstr>
      <vt:lpstr>Synthetic Observations With Bootstrapping</vt:lpstr>
      <vt:lpstr>Bootstrapping Workflow</vt:lpstr>
      <vt:lpstr>Confidence Intervals</vt:lpstr>
      <vt:lpstr>Constructing Confidence Intervals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3000</cp:revision>
  <cp:lastPrinted>2018-10-12T18:44:59Z</cp:lastPrinted>
  <dcterms:created xsi:type="dcterms:W3CDTF">2008-11-04T22:35:39Z</dcterms:created>
  <dcterms:modified xsi:type="dcterms:W3CDTF">2021-11-13T18:43:44Z</dcterms:modified>
</cp:coreProperties>
</file>