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73" r:id="rId2"/>
    <p:sldId id="348" r:id="rId3"/>
    <p:sldId id="349" r:id="rId4"/>
    <p:sldId id="376" r:id="rId5"/>
    <p:sldId id="380" r:id="rId6"/>
    <p:sldId id="370" r:id="rId7"/>
    <p:sldId id="378" r:id="rId8"/>
    <p:sldId id="379" r:id="rId9"/>
    <p:sldId id="389" r:id="rId10"/>
    <p:sldId id="381" r:id="rId11"/>
    <p:sldId id="382" r:id="rId12"/>
    <p:sldId id="390" r:id="rId13"/>
    <p:sldId id="391" r:id="rId14"/>
    <p:sldId id="385" r:id="rId15"/>
    <p:sldId id="271" r:id="rId16"/>
    <p:sldId id="474" r:id="rId17"/>
    <p:sldId id="392" r:id="rId18"/>
    <p:sldId id="383" r:id="rId19"/>
    <p:sldId id="384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/>
    <p:restoredTop sz="86395"/>
  </p:normalViewPr>
  <p:slideViewPr>
    <p:cSldViewPr snapToGrid="0" snapToObjects="1">
      <p:cViewPr varScale="1">
        <p:scale>
          <a:sx n="105" d="100"/>
          <a:sy n="105" d="100"/>
        </p:scale>
        <p:origin x="12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10/13/21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10/13/21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common to have 50 or so parameters.</a:t>
            </a:r>
            <a:endParaRPr/>
          </a:p>
        </p:txBody>
      </p:sp>
      <p:sp>
        <p:nvSpPr>
          <p:cNvPr id="276" name="Google Shape;27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200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859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54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568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2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2WD?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412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9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621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= 10</a:t>
            </a:r>
          </a:p>
          <a:p>
            <a:r>
              <a:rPr lang="en-US" dirty="0"/>
              <a:t>-1: -5</a:t>
            </a:r>
          </a:p>
          <a:p>
            <a:r>
              <a:rPr lang="en-US" dirty="0"/>
              <a:t>1: 5</a:t>
            </a:r>
          </a:p>
          <a:p>
            <a:r>
              <a:rPr lang="en-US" dirty="0"/>
              <a:t>-1,-1: -2</a:t>
            </a:r>
          </a:p>
          <a:p>
            <a:r>
              <a:rPr lang="en-US" dirty="0"/>
              <a:t>-1,1 &amp; 1, -1: 0</a:t>
            </a:r>
          </a:p>
          <a:p>
            <a:r>
              <a:rPr lang="en-US" dirty="0"/>
              <a:t>1,1: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273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7: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 Overview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Experiments (Wolf):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0371"/>
              </p:ext>
            </p:extLst>
          </p:nvPr>
        </p:nvGraphicFramePr>
        <p:xfrm>
          <a:off x="4410976" y="789447"/>
          <a:ext cx="431824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8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740037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  <a:gridCol w="1356279">
                  <a:extLst>
                    <a:ext uri="{9D8B030D-6E8A-4147-A177-3AD203B41FA5}">
                      <a16:colId xmlns:a16="http://schemas.microsoft.com/office/drawing/2014/main" val="2513221957"/>
                    </a:ext>
                  </a:extLst>
                </a:gridCol>
                <a:gridCol w="802845">
                  <a:extLst>
                    <a:ext uri="{9D8B030D-6E8A-4147-A177-3AD203B41FA5}">
                      <a16:colId xmlns:a16="http://schemas.microsoft.com/office/drawing/2014/main" val="2565265048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0515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4384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119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251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542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907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937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722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2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F4B7E2-011B-0448-8C1C-63CE40ED6608}"/>
              </a:ext>
            </a:extLst>
          </p:cNvPr>
          <p:cNvSpPr txBox="1"/>
          <p:nvPr/>
        </p:nvSpPr>
        <p:spPr>
          <a:xfrm>
            <a:off x="2152672" y="57621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2WD: 0WD + 1WD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96536-35C3-3241-B0CA-99A134DAE606}"/>
              </a:ext>
            </a:extLst>
          </p:cNvPr>
          <p:cNvGrpSpPr/>
          <p:nvPr/>
        </p:nvGrpSpPr>
        <p:grpSpPr>
          <a:xfrm rot="16200000">
            <a:off x="6505102" y="6226323"/>
            <a:ext cx="129996" cy="431681"/>
            <a:chOff x="2831592" y="4916459"/>
            <a:chExt cx="129996" cy="4316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8A1A8C-90D7-4B44-9C26-19B5E15DFB9D}"/>
                </a:ext>
              </a:extLst>
            </p:cNvPr>
            <p:cNvSpPr/>
            <p:nvPr/>
          </p:nvSpPr>
          <p:spPr>
            <a:xfrm>
              <a:off x="2831592" y="49164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EF569B-56B2-9F49-8733-E2C51178A710}"/>
                </a:ext>
              </a:extLst>
            </p:cNvPr>
            <p:cNvSpPr/>
            <p:nvPr/>
          </p:nvSpPr>
          <p:spPr>
            <a:xfrm>
              <a:off x="2831592" y="50688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22C89B-2CE3-AD48-9FF1-D6D0898FCE2E}"/>
                </a:ext>
              </a:extLst>
            </p:cNvPr>
            <p:cNvSpPr/>
            <p:nvPr/>
          </p:nvSpPr>
          <p:spPr>
            <a:xfrm>
              <a:off x="2831592" y="52212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3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642-637F-9D48-83FB-47238A2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584"/>
            <a:ext cx="8229600" cy="838200"/>
          </a:xfrm>
        </p:spPr>
        <p:txBody>
          <a:bodyPr/>
          <a:lstStyle/>
          <a:p>
            <a:r>
              <a:rPr lang="en-US" dirty="0"/>
              <a:t>Counting the Number of Experiments in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K </a:t>
                </a:r>
                <a:r>
                  <a:rPr lang="en-US" dirty="0"/>
                  <a:t>factors and </a:t>
                </a:r>
                <a:r>
                  <a:rPr lang="en-US" i="1" dirty="0"/>
                  <a:t>M</a:t>
                </a:r>
                <a:r>
                  <a:rPr lang="en-US" dirty="0"/>
                  <a:t> levels (including baseline) for each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experiments in </a:t>
                </a:r>
                <a:r>
                  <a:rPr lang="en-US" i="1" dirty="0"/>
                  <a:t>n</a:t>
                </a:r>
                <a:r>
                  <a:rPr lang="en-US" dirty="0"/>
                  <a:t>-Way Design (</a:t>
                </a:r>
                <a:r>
                  <a:rPr lang="en-US" i="1" dirty="0" err="1"/>
                  <a:t>n</a:t>
                </a:r>
                <a:r>
                  <a:rPr lang="en-US" dirty="0" err="1"/>
                  <a:t>WD</a:t>
                </a:r>
                <a:r>
                  <a:rPr lang="en-US" dirty="0"/>
                  <a:t>) is sum 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 </a:t>
                </a:r>
                <a:r>
                  <a:rPr lang="en-US" dirty="0"/>
                  <a:t>factors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</a:t>
                </a:r>
                <a:r>
                  <a:rPr lang="en-US" dirty="0"/>
                  <a:t> sets of levels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  <a:blipFill>
                <a:blip r:embed="rId2"/>
                <a:stretch>
                  <a:fillRect l="-108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3AC4F-C4BB-994A-9931-119614943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448" r="-1008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70" t="-3448" r="-177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/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646128" y="919615"/>
            <a:ext cx="302198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nWD</a:t>
            </a:r>
            <a:r>
              <a:rPr lang="en-US" dirty="0"/>
              <a:t>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79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D2-5FD1-1D45-8751-B2538C0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444738" cy="838200"/>
          </a:xfrm>
        </p:spPr>
        <p:txBody>
          <a:bodyPr/>
          <a:lstStyle/>
          <a:p>
            <a:r>
              <a:rPr lang="en-US" dirty="0"/>
              <a:t>Exercise: 2WD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Questions</a:t>
                </a:r>
              </a:p>
              <a:p>
                <a:r>
                  <a:rPr lang="en-US" sz="2000" dirty="0"/>
                  <a:t>Why is there no row in which all three of F1, F2, and F3 are non-zero?</a:t>
                </a:r>
              </a:p>
              <a:p>
                <a:r>
                  <a:rPr lang="en-US" sz="2000" dirty="0"/>
                  <a:t>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  <a:blipFill>
                <a:blip r:embed="rId3"/>
                <a:stretch>
                  <a:fillRect l="-1366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839-0173-A944-9463-C13D2B0CE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2386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11984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00" r="-131959" b="-18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EB64D8A-C88C-2F45-BF75-5AB038644582}"/>
              </a:ext>
            </a:extLst>
          </p:cNvPr>
          <p:cNvSpPr/>
          <p:nvPr/>
        </p:nvSpPr>
        <p:spPr>
          <a:xfrm>
            <a:off x="413213" y="89856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Factors: F1, F2, F3</a:t>
            </a:r>
          </a:p>
          <a:p>
            <a:r>
              <a:rPr lang="en-US" sz="2000" dirty="0"/>
              <a:t>Level values: -1, 0, 1 (0 is baseline)</a:t>
            </a:r>
          </a:p>
        </p:txBody>
      </p:sp>
    </p:spTree>
    <p:extLst>
      <p:ext uri="{BB962C8B-B14F-4D97-AF65-F5344CB8AC3E}">
        <p14:creationId xmlns:p14="http://schemas.microsoft.com/office/powerpoint/2010/main" val="183815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Considerations</a:t>
            </a:r>
            <a:endParaRPr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Replicas?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be used in constructing folds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quantify effect of stochastics (Analysis of Variance)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Reducing the complexity of </a:t>
            </a:r>
            <a:r>
              <a:rPr lang="en-US" sz="2400" dirty="0" err="1"/>
              <a:t>nWD</a:t>
            </a:r>
            <a:endParaRPr lang="en-US" sz="2400" dirty="0"/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Focus on interaction between high impact factors</a:t>
            </a:r>
            <a:endParaRPr dirty="0"/>
          </a:p>
          <a:p>
            <a:pPr marL="800100" lvl="1" indent="-342900">
              <a:buChar char="•"/>
            </a:pPr>
            <a:r>
              <a:rPr lang="en-US" dirty="0"/>
              <a:t>Strategic selection of the number of levels</a:t>
            </a:r>
            <a:endParaRPr dirty="0"/>
          </a:p>
          <a:p>
            <a:pPr marL="1200150" lvl="2" indent="-285750">
              <a:spcBef>
                <a:spcPts val="400"/>
              </a:spcBef>
              <a:buSzPts val="2000"/>
              <a:buChar char="–"/>
            </a:pPr>
            <a:r>
              <a:rPr lang="en-US" sz="2000" dirty="0"/>
              <a:t>Only explore more levels for those factors that have large impact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CF18-CF99-E647-858E-23822A9B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D6C1E-4B92-6944-B73E-5A517E972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pic>
        <p:nvPicPr>
          <p:cNvPr id="1026" name="Picture 2" descr="Understanding of Fast Fourier Transform (FFT) | CMOSBJT">
            <a:extLst>
              <a:ext uri="{FF2B5EF4-FFF2-40B4-BE49-F238E27FC236}">
                <a16:creationId xmlns:a16="http://schemas.microsoft.com/office/drawing/2014/main" id="{49EA6993-9EE5-0048-BF3B-C117DE0C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958775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B143655-65B1-A14A-A5CB-5431A24F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" y="807389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ABB7BD0-FECD-CD47-A0AD-4F7FA6E4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66" y="4146694"/>
            <a:ext cx="4737100" cy="97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15393-9A18-7142-A16D-79B05F4CEFFB}"/>
              </a:ext>
            </a:extLst>
          </p:cNvPr>
          <p:cNvSpPr txBox="1"/>
          <p:nvPr/>
        </p:nvSpPr>
        <p:spPr>
          <a:xfrm>
            <a:off x="2828266" y="5401431"/>
            <a:ext cx="55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X[k] </a:t>
            </a:r>
            <a:r>
              <a:rPr lang="en-US" dirty="0"/>
              <a:t>is large, then there is an oscillation at a frequency proportional to </a:t>
            </a:r>
            <a:r>
              <a:rPr lang="en-US" i="1" dirty="0"/>
              <a:t>k/N.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DD484-1971-A944-AD08-1E1EFA516DC6}"/>
              </a:ext>
            </a:extLst>
          </p:cNvPr>
          <p:cNvSpPr txBox="1"/>
          <p:nvPr/>
        </p:nvSpPr>
        <p:spPr>
          <a:xfrm>
            <a:off x="1374747" y="31417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0A7C0-1E46-C84B-9E5C-623685334440}"/>
              </a:ext>
            </a:extLst>
          </p:cNvPr>
          <p:cNvSpPr txBox="1"/>
          <p:nvPr/>
        </p:nvSpPr>
        <p:spPr>
          <a:xfrm rot="16200000">
            <a:off x="856444" y="1393833"/>
            <a:ext cx="8963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85BA8-F923-7F40-AE29-F53C94A22933}"/>
              </a:ext>
            </a:extLst>
          </p:cNvPr>
          <p:cNvSpPr txBox="1"/>
          <p:nvPr/>
        </p:nvSpPr>
        <p:spPr>
          <a:xfrm>
            <a:off x="2828266" y="3244334"/>
            <a:ext cx="4940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Fourier transform extracts frequency information from a time series by finding intervals </a:t>
            </a:r>
            <a:r>
              <a:rPr lang="en-US" i="1" dirty="0"/>
              <a:t>k </a:t>
            </a:r>
            <a:r>
              <a:rPr lang="en-US" dirty="0"/>
              <a:t>for which </a:t>
            </a:r>
            <a:r>
              <a:rPr lang="en-US" i="1" dirty="0"/>
              <a:t>X[k] </a:t>
            </a:r>
            <a:r>
              <a:rPr lang="en-US" dirty="0"/>
              <a:t>is large, for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i="1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286466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1F93-E55B-6042-8C01-4C204EB3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09CB-469E-574D-98B7-F3EC3957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79FEF-BFBD-9D44-8006-D49C7F8BEB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419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6439-07B2-6D4A-AAB0-DA618535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Experimental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Want to attribute parts of the response to each combination of factors and their levels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deviation from the baseline due to the factor</a:t>
                </a:r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blipFill>
                <a:blip r:embed="rId2"/>
                <a:stretch>
                  <a:fillRect l="-1080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EEED6-5FA5-554B-A1C2-01B09CB04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559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We measure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values. But we want to know the components of response.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blipFill>
                <a:blip r:embed="rId4"/>
                <a:stretch>
                  <a:fillRect l="-1079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820D-E29F-7A43-BAAA-000641ECCA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65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5" y="1611012"/>
            <a:ext cx="1023926" cy="11870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E7669-5A6E-D148-A0A7-68E20A1EDB1C}"/>
              </a:ext>
            </a:extLst>
          </p:cNvPr>
          <p:cNvSpPr txBox="1"/>
          <p:nvPr/>
        </p:nvSpPr>
        <p:spPr>
          <a:xfrm>
            <a:off x="5053271" y="2336399"/>
            <a:ext cx="381609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737336"/>
            <a:ext cx="7323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69067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experiments to conduct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99100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specifies the levels for each factor.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4069080" y="3587716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4379976" y="1833990"/>
            <a:ext cx="421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Baseline: Level “0” for all factors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/>
          <p:nvPr/>
        </p:nvCxnSpPr>
        <p:spPr>
          <a:xfrm flipH="1">
            <a:off x="2578608" y="1993392"/>
            <a:ext cx="1826185" cy="10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242CE-FE72-F642-ADD4-A2D278E89FC2}"/>
              </a:ext>
            </a:extLst>
          </p:cNvPr>
          <p:cNvSpPr txBox="1"/>
          <p:nvPr/>
        </p:nvSpPr>
        <p:spPr>
          <a:xfrm>
            <a:off x="1189309" y="5078182"/>
            <a:ext cx="720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are often a large number of factors, an experiment is specified by the levels of factors that are </a:t>
            </a:r>
            <a:r>
              <a:rPr lang="en-US" i="1" dirty="0"/>
              <a:t>not</a:t>
            </a:r>
            <a:r>
              <a:rPr lang="en-US" dirty="0"/>
              <a:t> at their baseline values.</a:t>
            </a:r>
          </a:p>
        </p:txBody>
      </p:sp>
    </p:spTree>
    <p:extLst>
      <p:ext uri="{BB962C8B-B14F-4D97-AF65-F5344CB8AC3E}">
        <p14:creationId xmlns:p14="http://schemas.microsoft.com/office/powerpoint/2010/main" val="33907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C01CD-C0B3-FF4C-98F0-3AA6EBAE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5008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B11BC8-A6EF-B947-B22A-80C189B926A7}"/>
              </a:ext>
            </a:extLst>
          </p:cNvPr>
          <p:cNvSpPr/>
          <p:nvPr/>
        </p:nvSpPr>
        <p:spPr>
          <a:xfrm>
            <a:off x="999744" y="2125682"/>
            <a:ext cx="7528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Reaction Rates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kinetic constants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J0: $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J0_inputFlux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*Glucose*ATP*(1/(1 + (ATP/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J1_Ki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)^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J1_n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J2: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J2_k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*fructose_1_6_bisphosphate;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J3: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J3_k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*glyceraldehyde_3_phosphate*NADH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J4: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J4_kg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*J4_kp*glyceraldehyde_3_phosphate*NAD*ADP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*glycerate_3_phosphate*ATP*NADH)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/(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J4_kp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*ADP)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J5: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J5_k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*glycerate_3_phosphate*ADP;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J6: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J6_k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*pyruvate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J7: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J7_k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J8: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J8_k2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J9: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J9_k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*ATP;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J10_k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3082-B000-6141-B097-DAB0507BC4CF}"/>
              </a:ext>
            </a:extLst>
          </p:cNvPr>
          <p:cNvSpPr txBox="1"/>
          <p:nvPr/>
        </p:nvSpPr>
        <p:spPr>
          <a:xfrm>
            <a:off x="341727" y="2054400"/>
            <a:ext cx="81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Wolf model, the factors are 16 parameters. Consider 5 levels.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897" r="-149091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/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blipFill>
                <a:blip r:embed="rId5"/>
                <a:stretch>
                  <a:fillRect l="-139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34DA815-8F4D-9A4B-BD69-FD954267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3782"/>
              </p:ext>
            </p:extLst>
          </p:nvPr>
        </p:nvGraphicFramePr>
        <p:xfrm>
          <a:off x="4462272" y="5082032"/>
          <a:ext cx="4245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66">
                  <a:extLst>
                    <a:ext uri="{9D8B030D-6E8A-4147-A177-3AD203B41FA5}">
                      <a16:colId xmlns:a16="http://schemas.microsoft.com/office/drawing/2014/main" val="3376888700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2241941459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223308684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1871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60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/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blipFill>
                <a:blip r:embed="rId6"/>
                <a:stretch>
                  <a:fillRect l="-1389" t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/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blipFill>
                <a:blip r:embed="rId7"/>
                <a:stretch>
                  <a:fillRect l="-1460" t="-1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13F016-8352-C643-AF70-2C6A4A40DF1D}"/>
              </a:ext>
            </a:extLst>
          </p:cNvPr>
          <p:cNvSpPr/>
          <p:nvPr/>
        </p:nvSpPr>
        <p:spPr>
          <a:xfrm>
            <a:off x="4462272" y="5445156"/>
            <a:ext cx="4434840" cy="1168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/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blipFill>
                <a:blip r:embed="rId8"/>
                <a:stretch>
                  <a:fillRect l="-1038" t="-3797" r="-34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/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/>
                  <a:t>j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blipFill>
                <a:blip r:embed="rId9"/>
                <a:stretch>
                  <a:fillRect l="-1024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15" grpId="1" animBg="1"/>
      <p:bldP spid="16" grpId="0" animBg="1"/>
      <p:bldP spid="16" grpId="1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" t="-6897" r="-149091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D8186C-5678-0A47-97BC-057C60FC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6870"/>
              </p:ext>
            </p:extLst>
          </p:nvPr>
        </p:nvGraphicFramePr>
        <p:xfrm>
          <a:off x="1234441" y="4307841"/>
          <a:ext cx="2709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16">
                  <a:extLst>
                    <a:ext uri="{9D8B030D-6E8A-4147-A177-3AD203B41FA5}">
                      <a16:colId xmlns:a16="http://schemas.microsoft.com/office/drawing/2014/main" val="214901315"/>
                    </a:ext>
                  </a:extLst>
                </a:gridCol>
                <a:gridCol w="1354716">
                  <a:extLst>
                    <a:ext uri="{9D8B030D-6E8A-4147-A177-3AD203B41FA5}">
                      <a16:colId xmlns:a16="http://schemas.microsoft.com/office/drawing/2014/main" val="32964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0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52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/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blipFill>
                <a:blip r:embed="rId6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BCD4F-C01D-CC41-A956-5DA14C19A621}"/>
              </a:ext>
            </a:extLst>
          </p:cNvPr>
          <p:cNvCxnSpPr>
            <a:cxnSpLocks/>
          </p:cNvCxnSpPr>
          <p:nvPr/>
        </p:nvCxnSpPr>
        <p:spPr>
          <a:xfrm flipH="1">
            <a:off x="4114800" y="4385389"/>
            <a:ext cx="2259018" cy="66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/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 3 is the baseline.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blipFill>
                <a:blip r:embed="rId7"/>
                <a:stretch>
                  <a:fillRect l="-1762" t="-3774" r="-8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DD6-F134-3C4D-BFC2-0DB10B9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Set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N-Way Design (</a:t>
                </a:r>
                <a:r>
                  <a:rPr lang="en-US" b="1" dirty="0" err="1"/>
                  <a:t>nWD</a:t>
                </a:r>
                <a:r>
                  <a:rPr lang="en-US" b="1" dirty="0"/>
                  <a:t>): number of factors varied in combination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Experiments</a:t>
                </a:r>
              </a:p>
              <a:p>
                <a:pPr lvl="1"/>
                <a:r>
                  <a:rPr lang="en-US" dirty="0"/>
                  <a:t>Baseline (0WD):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(baseline)</a:t>
                </a:r>
              </a:p>
              <a:p>
                <a:pPr lvl="1"/>
                <a:r>
                  <a:rPr lang="en-US" dirty="0"/>
                  <a:t>One way design (1WD):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way design (2WD):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way design (3WD):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  <a:blipFill>
                <a:blip r:embed="rId2"/>
                <a:stretch>
                  <a:fillRect l="-1125" t="-1108" b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481CC-81EA-EA44-967D-00C16216A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0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for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r>
              <a:rPr lang="en-US" dirty="0"/>
              <a:t> (Wolf):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A3F705-91C8-A747-AB14-010024459EB7}"/>
              </a:ext>
            </a:extLst>
          </p:cNvPr>
          <p:cNvSpPr txBox="1"/>
          <p:nvPr/>
        </p:nvSpPr>
        <p:spPr>
          <a:xfrm>
            <a:off x="3262983" y="2388933"/>
            <a:ext cx="19217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All parameters at </a:t>
            </a:r>
          </a:p>
          <a:p>
            <a:r>
              <a:rPr lang="en-US" dirty="0"/>
              <a:t>0 Pct </a:t>
            </a:r>
            <a:r>
              <a:rPr lang="en-US" dirty="0" err="1"/>
              <a:t>Chg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8571-D365-104C-BE5E-1A756D2EC5B1}"/>
              </a:ext>
            </a:extLst>
          </p:cNvPr>
          <p:cNvSpPr txBox="1"/>
          <p:nvPr/>
        </p:nvSpPr>
        <p:spPr>
          <a:xfrm>
            <a:off x="3162397" y="21384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58EE-A431-5143-A132-7DB9806D09DB}"/>
              </a:ext>
            </a:extLst>
          </p:cNvPr>
          <p:cNvSpPr txBox="1"/>
          <p:nvPr/>
        </p:nvSpPr>
        <p:spPr>
          <a:xfrm>
            <a:off x="6270859" y="1752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1WD: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/>
        </p:nvGraphicFramePr>
        <p:xfrm>
          <a:off x="5589325" y="2448353"/>
          <a:ext cx="2709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36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1354836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667" r="-18536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093AF9-DC7F-4647-8152-D530B4A250AC}"/>
              </a:ext>
            </a:extLst>
          </p:cNvPr>
          <p:cNvSpPr txBox="1"/>
          <p:nvPr/>
        </p:nvSpPr>
        <p:spPr>
          <a:xfrm>
            <a:off x="6104124" y="21155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 +</a:t>
            </a:r>
          </a:p>
        </p:txBody>
      </p:sp>
    </p:spTree>
    <p:extLst>
      <p:ext uri="{BB962C8B-B14F-4D97-AF65-F5344CB8AC3E}">
        <p14:creationId xmlns:p14="http://schemas.microsoft.com/office/powerpoint/2010/main" val="39243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165213</TotalTime>
  <Words>1845</Words>
  <Application>Microsoft Macintosh PowerPoint</Application>
  <PresentationFormat>On-screen Show (4:3)</PresentationFormat>
  <Paragraphs>502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Office Theme</vt:lpstr>
      <vt:lpstr>BIOE 437 / BIOE 537  Computational Systems Biology   Lecture 7: Design of Experiments Overview   </vt:lpstr>
      <vt:lpstr>PowerPoint Presentation</vt:lpstr>
      <vt:lpstr>Key Concepts in Design of Experiments (DOE)</vt:lpstr>
      <vt:lpstr>Our Perspective</vt:lpstr>
      <vt:lpstr>Wolf Model</vt:lpstr>
      <vt:lpstr>Specifying Experiments</vt:lpstr>
      <vt:lpstr>More Complicated Experiments</vt:lpstr>
      <vt:lpstr>Specifying a Set of Experiments</vt:lpstr>
      <vt:lpstr>Experiments for nWD (Wolf): Part 1</vt:lpstr>
      <vt:lpstr>Set of Experiments (Wolf): Part 2</vt:lpstr>
      <vt:lpstr>Counting the Number of Experiments in nWD</vt:lpstr>
      <vt:lpstr>Decomposing the Responses</vt:lpstr>
      <vt:lpstr>Calculating nWD Parameters</vt:lpstr>
      <vt:lpstr>Exercise: 2WD</vt:lpstr>
      <vt:lpstr>Other Considerations</vt:lpstr>
      <vt:lpstr>Fourier Transform Basics</vt:lpstr>
      <vt:lpstr>BACKUP</vt:lpstr>
      <vt:lpstr>Analyzing Experimental Results</vt:lpstr>
      <vt:lpstr>Calculating μ, α, γ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2723</cp:revision>
  <dcterms:created xsi:type="dcterms:W3CDTF">2008-11-04T22:35:39Z</dcterms:created>
  <dcterms:modified xsi:type="dcterms:W3CDTF">2021-10-14T18:00:20Z</dcterms:modified>
</cp:coreProperties>
</file>