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8" r:id="rId3"/>
    <p:sldId id="349" r:id="rId4"/>
    <p:sldId id="376" r:id="rId5"/>
    <p:sldId id="380" r:id="rId6"/>
    <p:sldId id="370" r:id="rId7"/>
    <p:sldId id="378" r:id="rId8"/>
    <p:sldId id="379" r:id="rId9"/>
    <p:sldId id="389" r:id="rId10"/>
    <p:sldId id="381" r:id="rId11"/>
    <p:sldId id="382" r:id="rId12"/>
    <p:sldId id="390" r:id="rId13"/>
    <p:sldId id="391" r:id="rId14"/>
    <p:sldId id="385" r:id="rId15"/>
    <p:sldId id="271" r:id="rId16"/>
    <p:sldId id="392" r:id="rId17"/>
    <p:sldId id="383" r:id="rId18"/>
    <p:sldId id="384" r:id="rId19"/>
    <p:sldId id="387" r:id="rId20"/>
    <p:sldId id="386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/>
    <p:restoredTop sz="86395"/>
  </p:normalViewPr>
  <p:slideViewPr>
    <p:cSldViewPr snapToGrid="0" snapToObjects="1">
      <p:cViewPr varScale="1">
        <p:scale>
          <a:sx n="105" d="100"/>
          <a:sy n="105" d="100"/>
        </p:scale>
        <p:origin x="2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7/16/21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7/16/21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436c366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4436c366f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4436c366f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00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330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sz="5000" b="1" i="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9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1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Design of Experiments: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 i="1"/>
              <a:t>Overview</a:t>
            </a:r>
            <a:endParaRPr i="1"/>
          </a:p>
        </p:txBody>
      </p:sp>
      <p:sp>
        <p:nvSpPr>
          <p:cNvPr id="104" name="Google Shape;104;p14"/>
          <p:cNvSpPr txBox="1"/>
          <p:nvPr/>
        </p:nvSpPr>
        <p:spPr>
          <a:xfrm>
            <a:off x="1700320" y="4200848"/>
            <a:ext cx="6201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Experiments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1F93-E55B-6042-8C01-4C204EB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09CB-469E-574D-98B7-F3EC3957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9FEF-BFBD-9D44-8006-D49C7F8BE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19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439-07B2-6D4A-AAB0-DA61853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Want to attribute parts of the response to each combination of factors and their levels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deviation from the baseline due to the factor</a:t>
                </a:r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49D09-0895-0E47-A927-4DF30AA5A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5100"/>
                <a:ext cx="8229600" cy="5628425"/>
              </a:xfrm>
              <a:blipFill>
                <a:blip r:embed="rId2"/>
                <a:stretch>
                  <a:fillRect l="-108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EED6-5FA5-554B-A1C2-01B09CB04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55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A560FA-9DAE-1448-B3F3-E4AA6C3E4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We measure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values. But we want to know the components of response.</a:t>
                </a:r>
              </a:p>
              <a:p>
                <a:r>
                  <a:rPr lang="en-US" dirty="0"/>
                  <a:t>0WD: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Separate terms for</a:t>
                </a:r>
              </a:p>
              <a:p>
                <a:pPr lvl="2"/>
                <a:r>
                  <a:rPr lang="en-US" dirty="0"/>
                  <a:t>Baseline</a:t>
                </a:r>
              </a:p>
              <a:p>
                <a:pPr lvl="2"/>
                <a:r>
                  <a:rPr lang="en-US" dirty="0"/>
                  <a:t>The two factors</a:t>
                </a:r>
              </a:p>
              <a:p>
                <a:pPr lvl="2"/>
                <a:r>
                  <a:rPr lang="en-US" dirty="0"/>
                  <a:t>Interactions between the two factors</a:t>
                </a:r>
              </a:p>
              <a:p>
                <a:r>
                  <a:rPr lang="en-US" dirty="0"/>
                  <a:t>3WD: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7FB91-89FB-B248-B465-F8CE3E179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380743"/>
                <a:ext cx="8229600" cy="5105401"/>
              </a:xfrm>
              <a:blipFill>
                <a:blip r:embed="rId4"/>
                <a:stretch>
                  <a:fillRect l="-107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820D-E29F-7A43-BAAA-000641ECC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6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4CF6-E185-7947-A87A-67FAADE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A01-57F6-E34C-81AB-5948B71E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table used as an example on page 9 may be in error for calculating interactions with 1,1. I expect that: mu = 10, alpha 1 = 5, alpha -1 = -5, gamma 1,1 =2 gamma -1,-1 = -2. other gammas are 0.</a:t>
            </a:r>
          </a:p>
          <a:p>
            <a:r>
              <a:rPr lang="en-US" sz="1800" dirty="0"/>
              <a:t>Show how the numbers from the table are plugged into the formula to calculate alpha, gamma</a:t>
            </a:r>
          </a:p>
          <a:p>
            <a:r>
              <a:rPr lang="en-US" sz="1800" dirty="0"/>
              <a:t>Organize the table so that it corresponds to the structure of </a:t>
            </a:r>
            <a:r>
              <a:rPr lang="en-US" sz="1800" dirty="0" err="1"/>
              <a:t>C_n</a:t>
            </a:r>
            <a:r>
              <a:rPr lang="en-US" sz="1800" dirty="0"/>
              <a:t>, where I do all combinations of levels for 1 combination of factors before proceeding to the next combination of factors.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2C63-75E0-5944-8187-74EBEB91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1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1BA-B4AB-444C-95E4-A49215A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Response in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1CD-6888-C148-B010-2BC47B243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/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F528FF-DFFA-8F46-8458-40905D76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21" y="832104"/>
                <a:ext cx="1030026" cy="441403"/>
              </a:xfrm>
              <a:prstGeom prst="rect">
                <a:avLst/>
              </a:prstGeom>
              <a:blipFill>
                <a:blip r:embed="rId3"/>
                <a:stretch>
                  <a:fillRect l="-6098" r="-12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4512A969-132D-F743-ABFA-89306E5BF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852202"/>
                  </p:ext>
                </p:extLst>
              </p:nvPr>
            </p:nvGraphicFramePr>
            <p:xfrm>
              <a:off x="690481" y="2414854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26" t="-6452" r="-272093" b="-1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535" t="-6452" r="-4225" b="-1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8B28B00-99CF-5E46-8C48-356CE32CB656}"/>
              </a:ext>
            </a:extLst>
          </p:cNvPr>
          <p:cNvSpPr txBox="1"/>
          <p:nvPr/>
        </p:nvSpPr>
        <p:spPr>
          <a:xfrm>
            <a:off x="257956" y="24148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>
                <a:extLst>
                  <a:ext uri="{FF2B5EF4-FFF2-40B4-BE49-F238E27FC236}">
                    <a16:creationId xmlns:a16="http://schemas.microsoft.com/office/drawing/2014/main" id="{7A79A05F-AED1-504B-9CD0-F4B2672D9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289803"/>
                  </p:ext>
                </p:extLst>
              </p:nvPr>
            </p:nvGraphicFramePr>
            <p:xfrm>
              <a:off x="696577" y="3691966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535" t="-6452" r="-2817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CEA08C-0F8E-954E-BFF3-373756DFF88E}"/>
              </a:ext>
            </a:extLst>
          </p:cNvPr>
          <p:cNvSpPr txBox="1"/>
          <p:nvPr/>
        </p:nvSpPr>
        <p:spPr>
          <a:xfrm>
            <a:off x="242607" y="3655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01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0147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9">
                <a:extLst>
                  <a:ext uri="{FF2B5EF4-FFF2-40B4-BE49-F238E27FC236}">
                    <a16:creationId xmlns:a16="http://schemas.microsoft.com/office/drawing/2014/main" id="{4B1C0FB0-5F65-CF46-B743-055CEBD27A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857478"/>
                  </p:ext>
                </p:extLst>
              </p:nvPr>
            </p:nvGraphicFramePr>
            <p:xfrm>
              <a:off x="702673" y="4923358"/>
              <a:ext cx="1988712" cy="1060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393">
                      <a:extLst>
                        <a:ext uri="{9D8B030D-6E8A-4147-A177-3AD203B41FA5}">
                          <a16:colId xmlns:a16="http://schemas.microsoft.com/office/drawing/2014/main" val="1582412665"/>
                        </a:ext>
                      </a:extLst>
                    </a:gridCol>
                    <a:gridCol w="547393">
                      <a:extLst>
                        <a:ext uri="{9D8B030D-6E8A-4147-A177-3AD203B41FA5}">
                          <a16:colId xmlns:a16="http://schemas.microsoft.com/office/drawing/2014/main" val="597313611"/>
                        </a:ext>
                      </a:extLst>
                    </a:gridCol>
                    <a:gridCol w="893926">
                      <a:extLst>
                        <a:ext uri="{9D8B030D-6E8A-4147-A177-3AD203B41FA5}">
                          <a16:colId xmlns:a16="http://schemas.microsoft.com/office/drawing/2014/main" val="335299213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6" t="-6452" r="-272093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2535" t="-6452" r="-4225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593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7729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5950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907CE0-2C3E-9F43-A865-9D2B7D80ED71}"/>
              </a:ext>
            </a:extLst>
          </p:cNvPr>
          <p:cNvSpPr txBox="1"/>
          <p:nvPr/>
        </p:nvSpPr>
        <p:spPr>
          <a:xfrm>
            <a:off x="248703" y="48865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27940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6FE953AF-F5FA-5E4D-A1EA-567890A9A8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0892057"/>
                  </p:ext>
                </p:extLst>
              </p:nvPr>
            </p:nvGraphicFramePr>
            <p:xfrm>
              <a:off x="4871293" y="2158830"/>
              <a:ext cx="2279316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155">
                      <a:extLst>
                        <a:ext uri="{9D8B030D-6E8A-4147-A177-3AD203B41FA5}">
                          <a16:colId xmlns:a16="http://schemas.microsoft.com/office/drawing/2014/main" val="4090532726"/>
                        </a:ext>
                      </a:extLst>
                    </a:gridCol>
                    <a:gridCol w="475488">
                      <a:extLst>
                        <a:ext uri="{9D8B030D-6E8A-4147-A177-3AD203B41FA5}">
                          <a16:colId xmlns:a16="http://schemas.microsoft.com/office/drawing/2014/main" val="1268010344"/>
                        </a:ext>
                      </a:extLst>
                    </a:gridCol>
                    <a:gridCol w="438912">
                      <a:extLst>
                        <a:ext uri="{9D8B030D-6E8A-4147-A177-3AD203B41FA5}">
                          <a16:colId xmlns:a16="http://schemas.microsoft.com/office/drawing/2014/main" val="2844031224"/>
                        </a:ext>
                      </a:extLst>
                    </a:gridCol>
                    <a:gridCol w="365761">
                      <a:extLst>
                        <a:ext uri="{9D8B030D-6E8A-4147-A177-3AD203B41FA5}">
                          <a16:colId xmlns:a16="http://schemas.microsoft.com/office/drawing/2014/main" val="374967327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833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3704" r="-1316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3042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203704" r="-13164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774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/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224DDC-118C-5B42-ABA0-EA16D27C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84" y="2549534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/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F2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DB6394-15B4-D54E-9D03-632D5845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02" y="1339475"/>
                <a:ext cx="1130438" cy="369332"/>
              </a:xfrm>
              <a:prstGeom prst="rect">
                <a:avLst/>
              </a:prstGeom>
              <a:blipFill>
                <a:blip r:embed="rId9"/>
                <a:stretch>
                  <a:fillRect l="-4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A967F99-7E0D-BE42-8CA9-4045F97E8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800590"/>
                  </p:ext>
                </p:extLst>
              </p:nvPr>
            </p:nvGraphicFramePr>
            <p:xfrm>
              <a:off x="679904" y="1000633"/>
              <a:ext cx="5516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8">
                      <a:extLst>
                        <a:ext uri="{9D8B030D-6E8A-4147-A177-3AD203B41FA5}">
                          <a16:colId xmlns:a16="http://schemas.microsoft.com/office/drawing/2014/main" val="3740300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273" r="-68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335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325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57A992B-2E50-A444-9A78-86DDD29758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514641"/>
                  </p:ext>
                </p:extLst>
              </p:nvPr>
            </p:nvGraphicFramePr>
            <p:xfrm>
              <a:off x="6045708" y="1716371"/>
              <a:ext cx="14432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614">
                      <a:extLst>
                        <a:ext uri="{9D8B030D-6E8A-4147-A177-3AD203B41FA5}">
                          <a16:colId xmlns:a16="http://schemas.microsoft.com/office/drawing/2014/main" val="531846836"/>
                        </a:ext>
                      </a:extLst>
                    </a:gridCol>
                    <a:gridCol w="721614">
                      <a:extLst>
                        <a:ext uri="{9D8B030D-6E8A-4147-A177-3AD203B41FA5}">
                          <a16:colId xmlns:a16="http://schemas.microsoft.com/office/drawing/2014/main" val="22572414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754" t="-3333" r="-10350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54" t="-3333" r="-350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91973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0654D1DA-352D-5E4E-82E0-79B92BE8016E}"/>
              </a:ext>
            </a:extLst>
          </p:cNvPr>
          <p:cNvGraphicFramePr>
            <a:graphicFrameLocks noGrp="1"/>
          </p:cNvGraphicFramePr>
          <p:nvPr/>
        </p:nvGraphicFramePr>
        <p:xfrm>
          <a:off x="5023693" y="3838278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/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ACF703-EA02-0C49-A7D0-562EBE3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84" y="4228982"/>
                <a:ext cx="1221809" cy="369332"/>
              </a:xfrm>
              <a:prstGeom prst="rect">
                <a:avLst/>
              </a:prstGeom>
              <a:blipFill>
                <a:blip r:embed="rId8"/>
                <a:stretch>
                  <a:fillRect l="-4124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/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B7CA6-5282-AB4B-97E1-BC6E9E9D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86" y="3402971"/>
                <a:ext cx="1130438" cy="369332"/>
              </a:xfrm>
              <a:prstGeom prst="rect">
                <a:avLst/>
              </a:prstGeom>
              <a:blipFill>
                <a:blip r:embed="rId12"/>
                <a:stretch>
                  <a:fillRect l="-55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5">
            <a:extLst>
              <a:ext uri="{FF2B5EF4-FFF2-40B4-BE49-F238E27FC236}">
                <a16:creationId xmlns:a16="http://schemas.microsoft.com/office/drawing/2014/main" id="{6E32713E-A346-FF40-A062-4227B2CFD1C9}"/>
              </a:ext>
            </a:extLst>
          </p:cNvPr>
          <p:cNvGraphicFramePr>
            <a:graphicFrameLocks noGrp="1"/>
          </p:cNvGraphicFramePr>
          <p:nvPr/>
        </p:nvGraphicFramePr>
        <p:xfrm>
          <a:off x="5029789" y="5536014"/>
          <a:ext cx="12801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26801034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2844031224"/>
                    </a:ext>
                  </a:extLst>
                </a:gridCol>
                <a:gridCol w="365761">
                  <a:extLst>
                    <a:ext uri="{9D8B030D-6E8A-4147-A177-3AD203B41FA5}">
                      <a16:colId xmlns:a16="http://schemas.microsoft.com/office/drawing/2014/main" val="374967327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8336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0426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/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C92AF1-60E7-B147-8C75-77B6AAA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5926718"/>
                <a:ext cx="1221809" cy="369332"/>
              </a:xfrm>
              <a:prstGeom prst="rect">
                <a:avLst/>
              </a:prstGeom>
              <a:blipFill>
                <a:blip r:embed="rId13"/>
                <a:stretch>
                  <a:fillRect l="-5208"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/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F3 (j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12E32C-F0E9-4340-8C90-9544756A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82" y="5100707"/>
                <a:ext cx="1130438" cy="369332"/>
              </a:xfrm>
              <a:prstGeom prst="rect">
                <a:avLst/>
              </a:prstGeom>
              <a:blipFill>
                <a:blip r:embed="rId14"/>
                <a:stretch>
                  <a:fillRect l="-4444" t="-6667" r="-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2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7" grpId="0"/>
      <p:bldP spid="22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737336"/>
            <a:ext cx="732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69067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to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99100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specifies the levels for each factor.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856488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4379976" y="1833990"/>
            <a:ext cx="421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Baseline: Level “0” for all factors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/>
          <p:nvPr/>
        </p:nvCxnSpPr>
        <p:spPr>
          <a:xfrm flipH="1">
            <a:off x="2578608" y="1993392"/>
            <a:ext cx="1826185" cy="10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$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65456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90362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Set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163581</TotalTime>
  <Words>1955</Words>
  <Application>Microsoft Macintosh PowerPoint</Application>
  <PresentationFormat>On-screen Show (4:3)</PresentationFormat>
  <Paragraphs>552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Encode Sans Condensed Thin</vt:lpstr>
      <vt:lpstr>Office Theme</vt:lpstr>
      <vt:lpstr>Design of Experiments: Overview</vt:lpstr>
      <vt:lpstr>PowerPoint Presentation</vt:lpstr>
      <vt:lpstr>Key Concepts in Design of Experiments (DOE)</vt:lpstr>
      <vt:lpstr>Our Perspective</vt:lpstr>
      <vt:lpstr>Wolf Model</vt:lpstr>
      <vt:lpstr>Specifying Experiments</vt:lpstr>
      <vt:lpstr>More Complicated Experiments</vt:lpstr>
      <vt:lpstr>Specifying a Set of Experiments</vt:lpstr>
      <vt:lpstr>Experiments for nWD (Wolf): Part 1</vt:lpstr>
      <vt:lpstr>Set of Experiments (Wolf): Part 2</vt:lpstr>
      <vt:lpstr>Counting the Number of Experiments in nWD</vt:lpstr>
      <vt:lpstr>Decomposing the Responses</vt:lpstr>
      <vt:lpstr>Calculating nWD Parameters</vt:lpstr>
      <vt:lpstr>Exercise: 2WD</vt:lpstr>
      <vt:lpstr>Other Considerations</vt:lpstr>
      <vt:lpstr>BACKUP</vt:lpstr>
      <vt:lpstr>Analyzing Experimental Results</vt:lpstr>
      <vt:lpstr>Calculating μ, α, γ</vt:lpstr>
      <vt:lpstr>Notes</vt:lpstr>
      <vt:lpstr>Components of Response in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2714</cp:revision>
  <dcterms:created xsi:type="dcterms:W3CDTF">2008-11-04T22:35:39Z</dcterms:created>
  <dcterms:modified xsi:type="dcterms:W3CDTF">2021-07-17T00:12:03Z</dcterms:modified>
</cp:coreProperties>
</file>