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jJ6jjveD2973GNsLyLXmQE9HCb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69BF1A-AD74-4AA4-A1F0-27EF3766B4DB}">
  <a:tblStyle styleId="{5D69BF1A-AD74-4AA4-A1F0-27EF3766B4D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55643C33-D88E-4BBA-A3AF-2C07866BB08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4f93fba1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e4f93fba14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4f93fba1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ge4f93fba14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4f93fba1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ge4f93fba14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510ae61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ge510ae617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4f93fba1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ge4f93fba14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4f93fba1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ge4f93fba14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4f93fba1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e4f93fba14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4f93fba1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ge4f93fba14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510ae61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ge510ae617b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4f93fba1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ge4f93fba14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4f93fba1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ge4f93fba14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4f93fba1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ge4f93fba14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510ae617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e510ae617b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4f93fba1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ge4f93fba14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4f93fba1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ge4f93fba14_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4f93fba1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ge4f93fba14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4f93fba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e4f93fba1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4f93fba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ge4f93fba14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4f93fba1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ge4f93fba14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18.jp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olab.research.google.com/notebooks/intro.ipynb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Relationship Id="rId4" Type="http://schemas.openxmlformats.org/officeDocument/2006/relationships/image" Target="../media/image12.jpg"/><Relationship Id="rId10" Type="http://schemas.openxmlformats.org/officeDocument/2006/relationships/image" Target="../media/image3.png"/><Relationship Id="rId9" Type="http://schemas.openxmlformats.org/officeDocument/2006/relationships/image" Target="../media/image5.png"/><Relationship Id="rId5" Type="http://schemas.openxmlformats.org/officeDocument/2006/relationships/image" Target="../media/image2.jpg"/><Relationship Id="rId6" Type="http://schemas.openxmlformats.org/officeDocument/2006/relationships/image" Target="../media/image6.jpg"/><Relationship Id="rId7" Type="http://schemas.openxmlformats.org/officeDocument/2006/relationships/image" Target="../media/image13.jpg"/><Relationship Id="rId8" Type="http://schemas.openxmlformats.org/officeDocument/2006/relationships/image" Target="../media/image1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drive/folders/16FIghBlRVFdI2wyH6CvhOCeleuJoijfH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ellurium.readthedocs.io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5983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6000"/>
              <a:buFont typeface="Calibri"/>
              <a:buNone/>
            </a:pPr>
            <a:r>
              <a:rPr b="1" lang="en-US">
                <a:solidFill>
                  <a:srgbClr val="0033CC"/>
                </a:solidFill>
              </a:rPr>
              <a:t>Pathway Modeling Course and Workshop</a:t>
            </a:r>
            <a:br>
              <a:rPr lang="en-US"/>
            </a:br>
            <a:r>
              <a:rPr b="1" lang="en-US" sz="3200"/>
              <a:t>July 19-23, 2021 (Monday-Thursday)</a:t>
            </a:r>
            <a:endParaRPr b="1"/>
          </a:p>
        </p:txBody>
      </p:sp>
      <p:sp>
        <p:nvSpPr>
          <p:cNvPr id="85" name="Google Shape;85;p1"/>
          <p:cNvSpPr txBox="1"/>
          <p:nvPr/>
        </p:nvSpPr>
        <p:spPr>
          <a:xfrm>
            <a:off x="1002632" y="2745608"/>
            <a:ext cx="2318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Teaching Assistants: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3144253" y="2745608"/>
            <a:ext cx="35613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Herbert Sauro (UW)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Veronica Porubsky (UW)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Joe Hellerstein (UW)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Lucian Smith (UW)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Michael Kochen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Lillian Tatka (UW)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Xu (UW)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Janis Shin (UW)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7603956" y="4572000"/>
            <a:ext cx="44436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66FF"/>
                </a:solidFill>
                <a:latin typeface="Calibri"/>
                <a:ea typeface="Calibri"/>
                <a:cs typeface="Calibri"/>
                <a:sym typeface="Calibri"/>
              </a:rPr>
              <a:t>Support</a:t>
            </a:r>
            <a:r>
              <a:rPr b="0" i="0" lang="en-US" sz="1800" u="none" cap="none" strike="noStrike">
                <a:solidFill>
                  <a:srgbClr val="0066F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NIH U24 EB028887, R01GM123032, P41EB023912 and NSF 1933453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IH-logo - American Spinal Injury Association"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3956" y="5218331"/>
            <a:ext cx="1554566" cy="12364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SF Logo | NSF - National Science Foundation"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58522" y="5218331"/>
            <a:ext cx="1046837" cy="1051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4154" y="5356022"/>
            <a:ext cx="1793446" cy="1236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4f93fba14_0_21"/>
          <p:cNvSpPr txBox="1"/>
          <p:nvPr>
            <p:ph type="title"/>
          </p:nvPr>
        </p:nvSpPr>
        <p:spPr>
          <a:xfrm>
            <a:off x="840450" y="12449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0033CC"/>
                </a:solidFill>
              </a:rPr>
              <a:t>Python</a:t>
            </a:r>
            <a:endParaRPr/>
          </a:p>
        </p:txBody>
      </p:sp>
      <p:sp>
        <p:nvSpPr>
          <p:cNvPr id="160" name="Google Shape;160;ge4f93fba14_0_21"/>
          <p:cNvSpPr txBox="1"/>
          <p:nvPr/>
        </p:nvSpPr>
        <p:spPr>
          <a:xfrm>
            <a:off x="898675" y="1539550"/>
            <a:ext cx="97833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Where to get Python</a:t>
            </a:r>
            <a:endParaRPr sz="3200"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primary site from where to get Python is python.org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But this only gives you a very primitive interface to python. For real work you would not use this primitive interface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4f93fba14_0_26"/>
          <p:cNvSpPr txBox="1"/>
          <p:nvPr>
            <p:ph type="title"/>
          </p:nvPr>
        </p:nvSpPr>
        <p:spPr>
          <a:xfrm>
            <a:off x="838200" y="12449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0033CC"/>
                </a:solidFill>
              </a:rPr>
              <a:t>Fancy Interfaces to </a:t>
            </a:r>
            <a:r>
              <a:rPr b="1" lang="en-US" sz="5400">
                <a:solidFill>
                  <a:srgbClr val="0033CC"/>
                </a:solidFill>
              </a:rPr>
              <a:t>Python</a:t>
            </a:r>
            <a:endParaRPr/>
          </a:p>
        </p:txBody>
      </p:sp>
      <p:sp>
        <p:nvSpPr>
          <p:cNvPr id="166" name="Google Shape;166;ge4f93fba14_0_26"/>
          <p:cNvSpPr txBox="1"/>
          <p:nvPr/>
        </p:nvSpPr>
        <p:spPr>
          <a:xfrm>
            <a:off x="898675" y="1539550"/>
            <a:ext cx="9783300" cy="56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Fancy Interfaces</a:t>
            </a:r>
            <a:endParaRPr sz="3200"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People soon realized that the raw Python you download for python.org is a bit too primitive for daily use. As a result people created use more fancy interface that people could be used from.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Examples of fancy interfaces: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Spyder					https://www.spyder-ide.org/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PyCharm					https://www.jetbrains.com/pycharm/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Visual Studio Code		https://code.visualstudio.com/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4f93fba14_0_34"/>
          <p:cNvSpPr txBox="1"/>
          <p:nvPr>
            <p:ph type="title"/>
          </p:nvPr>
        </p:nvSpPr>
        <p:spPr>
          <a:xfrm>
            <a:off x="838200" y="12449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0033CC"/>
                </a:solidFill>
              </a:rPr>
              <a:t>Python Notebooks</a:t>
            </a:r>
            <a:endParaRPr/>
          </a:p>
        </p:txBody>
      </p:sp>
      <p:sp>
        <p:nvSpPr>
          <p:cNvPr id="172" name="Google Shape;172;ge4f93fba14_0_34"/>
          <p:cNvSpPr txBox="1"/>
          <p:nvPr/>
        </p:nvSpPr>
        <p:spPr>
          <a:xfrm>
            <a:off x="838200" y="1175675"/>
            <a:ext cx="9783300" cy="5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Notebooks</a:t>
            </a:r>
            <a:endParaRPr sz="3200"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417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50"/>
              <a:buFont typeface="Roboto"/>
              <a:buChar char="●"/>
            </a:pPr>
            <a:r>
              <a:rPr lang="en-US" sz="24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Jupyter Notebook is an open source web application that you can use to create and share documents that contain live code, equations, visualizations, and text. </a:t>
            </a:r>
            <a:endParaRPr sz="24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4175" lvl="0" marL="457200" rtl="0" algn="l">
              <a:spcBef>
                <a:spcPts val="0"/>
              </a:spcBef>
              <a:spcAft>
                <a:spcPts val="0"/>
              </a:spcAft>
              <a:buSzPts val="2450"/>
              <a:buFont typeface="Roboto"/>
              <a:buChar char="●"/>
            </a:pPr>
            <a:r>
              <a:rPr lang="en-US" sz="24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Note that a Jupyter Notebook can be run from the web </a:t>
            </a:r>
            <a:r>
              <a:rPr b="1" lang="en-US" sz="2450">
                <a:solidFill>
                  <a:srgbClr val="0033C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lang="en-US" sz="24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the desktop (as it does with Visual Studio Code). </a:t>
            </a:r>
            <a:endParaRPr sz="24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417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50"/>
              <a:buFont typeface="Roboto"/>
              <a:buChar char="●"/>
            </a:pPr>
            <a:r>
              <a:rPr b="1" lang="en-US" sz="24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will be using a Google hosted Jupyter notebook system call CoLaboratory (CoLab). </a:t>
            </a:r>
            <a:endParaRPr b="1" sz="24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417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50"/>
              <a:buFont typeface="Roboto"/>
              <a:buChar char="●"/>
            </a:pPr>
            <a:r>
              <a:rPr lang="en-US" sz="24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advantage of using CoLab this week is that there is nothing for you to install and you can get working right away. </a:t>
            </a:r>
            <a:endParaRPr sz="24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510ae617b_0_0"/>
          <p:cNvSpPr txBox="1"/>
          <p:nvPr>
            <p:ph type="title"/>
          </p:nvPr>
        </p:nvSpPr>
        <p:spPr>
          <a:xfrm>
            <a:off x="838200" y="12449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0033CC"/>
                </a:solidFill>
              </a:rPr>
              <a:t>Python Notebooks: Exercise</a:t>
            </a:r>
            <a:endParaRPr/>
          </a:p>
        </p:txBody>
      </p:sp>
      <p:sp>
        <p:nvSpPr>
          <p:cNvPr id="178" name="Google Shape;178;ge510ae617b_0_0"/>
          <p:cNvSpPr txBox="1"/>
          <p:nvPr/>
        </p:nvSpPr>
        <p:spPr>
          <a:xfrm>
            <a:off x="838200" y="1251875"/>
            <a:ext cx="9783300" cy="21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Notebooks</a:t>
            </a:r>
            <a:endParaRPr sz="3200"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417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50"/>
              <a:buFont typeface="Roboto"/>
              <a:buChar char="●"/>
            </a:pPr>
            <a:r>
              <a:rPr lang="en-US" sz="24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https://colab.research.google.com/notebooks/intro.ipynb</a:t>
            </a:r>
            <a:endParaRPr sz="24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417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50"/>
              <a:buFont typeface="Roboto"/>
              <a:buChar char="●"/>
            </a:pPr>
            <a:r>
              <a:rPr lang="en-US" sz="24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Or search for Colab on google</a:t>
            </a:r>
            <a:endParaRPr sz="24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4f93fba14_0_40"/>
          <p:cNvSpPr txBox="1"/>
          <p:nvPr>
            <p:ph type="title"/>
          </p:nvPr>
        </p:nvSpPr>
        <p:spPr>
          <a:xfrm>
            <a:off x="838200" y="12449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0033CC"/>
                </a:solidFill>
              </a:rPr>
              <a:t>CoLab: Exercise</a:t>
            </a:r>
            <a:endParaRPr/>
          </a:p>
        </p:txBody>
      </p:sp>
      <p:sp>
        <p:nvSpPr>
          <p:cNvPr id="184" name="Google Shape;184;ge4f93fba14_0_40"/>
          <p:cNvSpPr txBox="1"/>
          <p:nvPr/>
        </p:nvSpPr>
        <p:spPr>
          <a:xfrm>
            <a:off x="838200" y="1175675"/>
            <a:ext cx="97833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get to CoLab just type CoLab in the google search bar.</a:t>
            </a:r>
            <a:endParaRPr sz="24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first search entry should be the link you want. </a:t>
            </a:r>
            <a:endParaRPr sz="24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Google Shape;185;ge4f93fba14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200" y="2491775"/>
            <a:ext cx="6891300" cy="40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4f93fba14_0_46"/>
          <p:cNvSpPr txBox="1"/>
          <p:nvPr>
            <p:ph type="title"/>
          </p:nvPr>
        </p:nvSpPr>
        <p:spPr>
          <a:xfrm>
            <a:off x="838200" y="12449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0033CC"/>
                </a:solidFill>
              </a:rPr>
              <a:t>CoLab: Exercise</a:t>
            </a:r>
            <a:endParaRPr/>
          </a:p>
        </p:txBody>
      </p:sp>
      <p:sp>
        <p:nvSpPr>
          <p:cNvPr id="191" name="Google Shape;191;ge4f93fba14_0_46"/>
          <p:cNvSpPr txBox="1"/>
          <p:nvPr/>
        </p:nvSpPr>
        <p:spPr>
          <a:xfrm>
            <a:off x="838200" y="1175675"/>
            <a:ext cx="9783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Select the File menu and pick  “New Notebook”, left hand image. </a:t>
            </a:r>
            <a:endParaRPr sz="24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Type the command </a:t>
            </a:r>
            <a:r>
              <a:rPr b="1" lang="en-US" sz="245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 (“Hello etc…”)</a:t>
            </a:r>
            <a:r>
              <a:rPr lang="en-US" sz="24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you see on the right image, then click the white arrow in the black button on the left. </a:t>
            </a:r>
            <a:endParaRPr sz="24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ge4f93fba14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074" y="3142475"/>
            <a:ext cx="4670899" cy="350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e4f93fba14_0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7102" y="3142454"/>
            <a:ext cx="4670899" cy="350872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e4f93fba14_0_46"/>
          <p:cNvSpPr/>
          <p:nvPr/>
        </p:nvSpPr>
        <p:spPr>
          <a:xfrm>
            <a:off x="6040000" y="4041700"/>
            <a:ext cx="503700" cy="4758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" name="Google Shape;195;ge4f93fba14_0_46"/>
          <p:cNvCxnSpPr>
            <a:endCxn id="194" idx="1"/>
          </p:cNvCxnSpPr>
          <p:nvPr/>
        </p:nvCxnSpPr>
        <p:spPr>
          <a:xfrm>
            <a:off x="3828665" y="2760179"/>
            <a:ext cx="2285100" cy="135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4f93fba14_0_56"/>
          <p:cNvSpPr txBox="1"/>
          <p:nvPr>
            <p:ph type="title"/>
          </p:nvPr>
        </p:nvSpPr>
        <p:spPr>
          <a:xfrm>
            <a:off x="838200" y="12449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0033CC"/>
                </a:solidFill>
              </a:rPr>
              <a:t>CoLab: Exercise</a:t>
            </a:r>
            <a:endParaRPr/>
          </a:p>
        </p:txBody>
      </p:sp>
      <p:sp>
        <p:nvSpPr>
          <p:cNvPr id="201" name="Google Shape;201;ge4f93fba14_0_56"/>
          <p:cNvSpPr txBox="1"/>
          <p:nvPr/>
        </p:nvSpPr>
        <p:spPr>
          <a:xfrm>
            <a:off x="838200" y="1175675"/>
            <a:ext cx="97833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you did that correctly you should see:</a:t>
            </a:r>
            <a:endParaRPr sz="24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2" name="Google Shape;202;ge4f93fba14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500" y="2238275"/>
            <a:ext cx="5406694" cy="406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4f93fba14_0_67"/>
          <p:cNvSpPr txBox="1"/>
          <p:nvPr>
            <p:ph type="title"/>
          </p:nvPr>
        </p:nvSpPr>
        <p:spPr>
          <a:xfrm>
            <a:off x="838200" y="12449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ct val="100000"/>
              <a:buFont typeface="Calibri"/>
              <a:buNone/>
            </a:pPr>
            <a:r>
              <a:rPr b="1" lang="en-US" sz="5400">
                <a:solidFill>
                  <a:srgbClr val="0033CC"/>
                </a:solidFill>
              </a:rPr>
              <a:t>One Last thing Before we get Started</a:t>
            </a:r>
            <a:endParaRPr/>
          </a:p>
        </p:txBody>
      </p:sp>
      <p:sp>
        <p:nvSpPr>
          <p:cNvPr id="208" name="Google Shape;208;ge4f93fba14_0_67"/>
          <p:cNvSpPr txBox="1"/>
          <p:nvPr/>
        </p:nvSpPr>
        <p:spPr>
          <a:xfrm>
            <a:off x="838200" y="1328075"/>
            <a:ext cx="9783300" cy="52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50">
                <a:solidFill>
                  <a:srgbClr val="B45F0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Python Versions</a:t>
            </a:r>
            <a:endParaRPr sz="3250">
              <a:solidFill>
                <a:srgbClr val="B45F0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Python has been </a:t>
            </a:r>
            <a:r>
              <a:rPr lang="en-US" sz="24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developed over many years with new releases announced every so often. These releases are called versions and the current version has the number:</a:t>
            </a:r>
            <a:endParaRPr sz="24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50">
                <a:solidFill>
                  <a:srgbClr val="0033C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3.9</a:t>
            </a:r>
            <a:endParaRPr sz="2650">
              <a:solidFill>
                <a:srgbClr val="0033C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CoLab uses Python </a:t>
            </a:r>
            <a:r>
              <a:rPr lang="en-US" sz="2650">
                <a:solidFill>
                  <a:srgbClr val="0033C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3.7</a:t>
            </a:r>
            <a:endParaRPr sz="2650">
              <a:solidFill>
                <a:srgbClr val="0033C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our work we use Python </a:t>
            </a:r>
            <a:r>
              <a:rPr lang="en-US" sz="2650">
                <a:solidFill>
                  <a:srgbClr val="0033C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3.8</a:t>
            </a:r>
            <a:endParaRPr sz="2650">
              <a:solidFill>
                <a:srgbClr val="0033C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doesn’t matter which version we use for this course. </a:t>
            </a:r>
            <a:endParaRPr sz="24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510ae617b_0_6"/>
          <p:cNvSpPr txBox="1"/>
          <p:nvPr>
            <p:ph type="title"/>
          </p:nvPr>
        </p:nvSpPr>
        <p:spPr>
          <a:xfrm>
            <a:off x="838200" y="12449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0033CC"/>
                </a:solidFill>
              </a:rPr>
              <a:t>Let’s get Started</a:t>
            </a:r>
            <a:endParaRPr/>
          </a:p>
        </p:txBody>
      </p:sp>
      <p:sp>
        <p:nvSpPr>
          <p:cNvPr id="214" name="Google Shape;214;ge510ae617b_0_6"/>
          <p:cNvSpPr txBox="1"/>
          <p:nvPr/>
        </p:nvSpPr>
        <p:spPr>
          <a:xfrm>
            <a:off x="838200" y="1637550"/>
            <a:ext cx="97833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First we need to learn some basic Python.</a:t>
            </a:r>
            <a:endParaRPr sz="24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Structure of the google drive:</a:t>
            </a:r>
            <a:endParaRPr sz="24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Lecture Materials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|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| - Day 1---|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|           | - Session 1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| - Day 2   |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|           | - Session 2 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| etc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4f93fba14_0_120"/>
          <p:cNvSpPr txBox="1"/>
          <p:nvPr>
            <p:ph type="title"/>
          </p:nvPr>
        </p:nvSpPr>
        <p:spPr>
          <a:xfrm>
            <a:off x="838200" y="12449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0033CC"/>
                </a:solidFill>
              </a:rPr>
              <a:t>Let’s get Started</a:t>
            </a:r>
            <a:endParaRPr/>
          </a:p>
        </p:txBody>
      </p:sp>
      <p:sp>
        <p:nvSpPr>
          <p:cNvPr id="220" name="Google Shape;220;ge4f93fba14_0_120"/>
          <p:cNvSpPr txBox="1"/>
          <p:nvPr/>
        </p:nvSpPr>
        <p:spPr>
          <a:xfrm>
            <a:off x="838200" y="1637550"/>
            <a:ext cx="9783300" cy="54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First we need to learn some basic Python.</a:t>
            </a:r>
            <a:endParaRPr sz="24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Get hold of the Introductory Python notebook in the folder:</a:t>
            </a:r>
            <a:endParaRPr sz="24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Day 1 -&gt; Session 1: Introduction to Biochemical Modeling</a:t>
            </a:r>
            <a:endParaRPr sz="24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You should find a file called: IntroPython.ipynb</a:t>
            </a:r>
            <a:endParaRPr sz="24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are two ways you can try to get this file into CoLab:</a:t>
            </a:r>
            <a:endParaRPr sz="24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417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50"/>
              <a:buFont typeface="Roboto"/>
              <a:buAutoNum type="arabicPeriod"/>
            </a:pPr>
            <a:r>
              <a:rPr lang="en-US" sz="24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Right click over the file and you might see an option to load into CoLab</a:t>
            </a:r>
            <a:endParaRPr sz="24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276726" y="8225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6000"/>
              <a:buFont typeface="Calibri"/>
              <a:buNone/>
            </a:pPr>
            <a:r>
              <a:rPr b="1" lang="en-US" sz="6000">
                <a:solidFill>
                  <a:srgbClr val="0033CC"/>
                </a:solidFill>
              </a:rPr>
              <a:t>Meet the Instructors</a:t>
            </a:r>
            <a:endParaRPr/>
          </a:p>
        </p:txBody>
      </p:sp>
      <p:pic>
        <p:nvPicPr>
          <p:cNvPr descr="SED-ML editorial board"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9577" y="3750558"/>
            <a:ext cx="1693205" cy="21130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eronica Porubsky - The Kreeger Lab : The Kreeger Lab" id="97" name="Google Shape;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0865" y="1482517"/>
            <a:ext cx="1781676" cy="17816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llian Tatka – University of Washington – Großraum Seattle und ..." id="98" name="Google Shape;9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5143" y="3976437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verse Sensitivity Analysis for Identifying Predictive Proteomics ..." id="99" name="Google Shape;9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70194" y="4278229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Science Institute - Joseph Hellerstein" id="100" name="Google Shape;100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40224" y="4112544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6930671" y="5865359"/>
            <a:ext cx="138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Lucian Smith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0547685" y="5696771"/>
            <a:ext cx="7237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Jin Xu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711868" y="5891645"/>
            <a:ext cx="12698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Lillian Tatka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1027178" y="3250983"/>
            <a:ext cx="19090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Veronica Porubsky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9793214" y="3034466"/>
            <a:ext cx="151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Herbert Sauro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3204769" y="6017544"/>
            <a:ext cx="15574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Joe Hellerstein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4048091" y="3048347"/>
            <a:ext cx="140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Janis Shin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ichael Kochen | Department of Biochemistry | Vanderbilt University" id="108" name="Google Shape;108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97863" y="1188896"/>
            <a:ext cx="1398631" cy="186238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 txBox="1"/>
          <p:nvPr/>
        </p:nvSpPr>
        <p:spPr>
          <a:xfrm>
            <a:off x="6444242" y="3002721"/>
            <a:ext cx="168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Michael Kochen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43625" y="1329086"/>
            <a:ext cx="1693200" cy="169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714075" y="1255801"/>
            <a:ext cx="1557400" cy="160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4f93fba14_0_81"/>
          <p:cNvSpPr txBox="1"/>
          <p:nvPr>
            <p:ph type="title"/>
          </p:nvPr>
        </p:nvSpPr>
        <p:spPr>
          <a:xfrm>
            <a:off x="838200" y="12449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0033CC"/>
                </a:solidFill>
              </a:rPr>
              <a:t>Let’s get Started</a:t>
            </a:r>
            <a:endParaRPr/>
          </a:p>
        </p:txBody>
      </p:sp>
      <p:pic>
        <p:nvPicPr>
          <p:cNvPr id="226" name="Google Shape;226;ge4f93fba14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00" y="1322668"/>
            <a:ext cx="7691995" cy="510300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e4f93fba14_0_81"/>
          <p:cNvSpPr txBox="1"/>
          <p:nvPr/>
        </p:nvSpPr>
        <p:spPr>
          <a:xfrm>
            <a:off x="8173625" y="1651525"/>
            <a:ext cx="35550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If you don’t see the CoLab option you can select 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+ Connect more Apps 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and install the CoLab option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If you can’t do that move to the next slide…..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4f93fba14_0_88"/>
          <p:cNvSpPr txBox="1"/>
          <p:nvPr>
            <p:ph type="title"/>
          </p:nvPr>
        </p:nvSpPr>
        <p:spPr>
          <a:xfrm>
            <a:off x="838200" y="12449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0033CC"/>
                </a:solidFill>
              </a:rPr>
              <a:t>Let’s get Started</a:t>
            </a:r>
            <a:endParaRPr/>
          </a:p>
        </p:txBody>
      </p:sp>
      <p:sp>
        <p:nvSpPr>
          <p:cNvPr id="233" name="Google Shape;233;ge4f93fba14_0_88"/>
          <p:cNvSpPr txBox="1"/>
          <p:nvPr/>
        </p:nvSpPr>
        <p:spPr>
          <a:xfrm>
            <a:off x="727800" y="1163225"/>
            <a:ext cx="10356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second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approach is to download the file to your local hard-drive: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ge4f93fba14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1375" y="1891950"/>
            <a:ext cx="7129256" cy="472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e4f93fba14_0_88"/>
          <p:cNvSpPr/>
          <p:nvPr/>
        </p:nvSpPr>
        <p:spPr>
          <a:xfrm>
            <a:off x="5780325" y="5878275"/>
            <a:ext cx="1413600" cy="685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510ae617b_0_11"/>
          <p:cNvSpPr txBox="1"/>
          <p:nvPr>
            <p:ph type="title"/>
          </p:nvPr>
        </p:nvSpPr>
        <p:spPr>
          <a:xfrm>
            <a:off x="838200" y="12449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0033CC"/>
                </a:solidFill>
              </a:rPr>
              <a:t>Let’s get Started</a:t>
            </a:r>
            <a:endParaRPr/>
          </a:p>
        </p:txBody>
      </p:sp>
      <p:sp>
        <p:nvSpPr>
          <p:cNvPr id="241" name="Google Shape;241;ge510ae617b_0_11"/>
          <p:cNvSpPr txBox="1"/>
          <p:nvPr/>
        </p:nvSpPr>
        <p:spPr>
          <a:xfrm>
            <a:off x="727800" y="1163225"/>
            <a:ext cx="10356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A second approach is to download the file to your local hard-drive via the File menu: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ge510ae617b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575" y="2109050"/>
            <a:ext cx="7841905" cy="384084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e510ae617b_0_11"/>
          <p:cNvSpPr/>
          <p:nvPr/>
        </p:nvSpPr>
        <p:spPr>
          <a:xfrm>
            <a:off x="2154550" y="2700175"/>
            <a:ext cx="1413600" cy="6858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ge4f93fba14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50" y="2183375"/>
            <a:ext cx="5475526" cy="4113132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e4f93fba14_0_96"/>
          <p:cNvSpPr txBox="1"/>
          <p:nvPr>
            <p:ph type="title"/>
          </p:nvPr>
        </p:nvSpPr>
        <p:spPr>
          <a:xfrm>
            <a:off x="838200" y="12449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0033CC"/>
                </a:solidFill>
              </a:rPr>
              <a:t>Let’s get Started</a:t>
            </a:r>
            <a:endParaRPr/>
          </a:p>
        </p:txBody>
      </p:sp>
      <p:sp>
        <p:nvSpPr>
          <p:cNvPr id="250" name="Google Shape;250;ge4f93fba14_0_96"/>
          <p:cNvSpPr txBox="1"/>
          <p:nvPr/>
        </p:nvSpPr>
        <p:spPr>
          <a:xfrm>
            <a:off x="727800" y="1163225"/>
            <a:ext cx="8621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Once downloaded you can load it into CoLab from the File menu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e4f93fba14_0_96"/>
          <p:cNvSpPr/>
          <p:nvPr/>
        </p:nvSpPr>
        <p:spPr>
          <a:xfrm>
            <a:off x="4442925" y="2634325"/>
            <a:ext cx="1413600" cy="685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e4f93fba14_0_96"/>
          <p:cNvSpPr txBox="1"/>
          <p:nvPr/>
        </p:nvSpPr>
        <p:spPr>
          <a:xfrm>
            <a:off x="6184650" y="2183375"/>
            <a:ext cx="8621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Make sure you pick the upload button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4f93fba14_0_105"/>
          <p:cNvSpPr txBox="1"/>
          <p:nvPr>
            <p:ph type="title"/>
          </p:nvPr>
        </p:nvSpPr>
        <p:spPr>
          <a:xfrm>
            <a:off x="838200" y="12449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0033CC"/>
                </a:solidFill>
              </a:rPr>
              <a:t>Let’s get Started</a:t>
            </a:r>
            <a:endParaRPr/>
          </a:p>
        </p:txBody>
      </p:sp>
      <p:sp>
        <p:nvSpPr>
          <p:cNvPr id="258" name="Google Shape;258;ge4f93fba14_0_105"/>
          <p:cNvSpPr txBox="1"/>
          <p:nvPr/>
        </p:nvSpPr>
        <p:spPr>
          <a:xfrm>
            <a:off x="727800" y="1163225"/>
            <a:ext cx="8621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If you were 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successful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 you should see: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ge4f93fba14_0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025" y="1702025"/>
            <a:ext cx="9846589" cy="485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4f93fba14_0_114"/>
          <p:cNvSpPr txBox="1"/>
          <p:nvPr>
            <p:ph type="title"/>
          </p:nvPr>
        </p:nvSpPr>
        <p:spPr>
          <a:xfrm>
            <a:off x="838200" y="12449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0033CC"/>
                </a:solidFill>
              </a:rPr>
              <a:t>Let’s get Started</a:t>
            </a:r>
            <a:endParaRPr/>
          </a:p>
        </p:txBody>
      </p:sp>
      <p:sp>
        <p:nvSpPr>
          <p:cNvPr id="265" name="Google Shape;265;ge4f93fba14_0_114"/>
          <p:cNvSpPr txBox="1"/>
          <p:nvPr/>
        </p:nvSpPr>
        <p:spPr>
          <a:xfrm>
            <a:off x="2183375" y="2478850"/>
            <a:ext cx="7333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At this point let’s make sure </a:t>
            </a: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everyone</a:t>
            </a: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 has </a:t>
            </a: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the intro python notebook loaded.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6000"/>
              <a:buFont typeface="Calibri"/>
              <a:buNone/>
            </a:pPr>
            <a:r>
              <a:rPr b="1" lang="en-US" sz="6000">
                <a:solidFill>
                  <a:srgbClr val="0033CC"/>
                </a:solidFill>
              </a:rPr>
              <a:t>Where things are kept?</a:t>
            </a:r>
            <a:endParaRPr/>
          </a:p>
        </p:txBody>
      </p:sp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primary location for all material is at: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https://drive.google.com/drive/folders/16FIghBlRVFdI2wyH6CvhOCeleuJoijfH?usp=sharing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This should be posted to the slack </a:t>
            </a:r>
            <a:r>
              <a:rPr lang="en-US"/>
              <a:t>channel.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168442" y="365125"/>
            <a:ext cx="1193532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ct val="100000"/>
              <a:buFont typeface="Calibri"/>
              <a:buNone/>
            </a:pPr>
            <a:r>
              <a:rPr b="1" lang="en-US" sz="5400">
                <a:solidFill>
                  <a:srgbClr val="0033CC"/>
                </a:solidFill>
              </a:rPr>
              <a:t>What things are there in the Google Drive?</a:t>
            </a:r>
            <a:endParaRPr b="1" sz="5400">
              <a:solidFill>
                <a:srgbClr val="0033C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ct val="100000"/>
              <a:buFont typeface="Calibri"/>
              <a:buNone/>
            </a:pPr>
            <a:r>
              <a:t/>
            </a:r>
            <a:endParaRPr b="1" sz="5400">
              <a:solidFill>
                <a:srgbClr val="0033CC"/>
              </a:solidFill>
            </a:endParaRPr>
          </a:p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Daily Topics Schedule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Cheat sheets on modeling and Tellurium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Tellurium in a Nutshell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folder for each day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Separate morning and afternoon folder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Scripts, ppts and exercises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Video recordings of lectures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838200" y="1244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0033CC"/>
                </a:solidFill>
              </a:rPr>
              <a:t>Sources of Information</a:t>
            </a:r>
            <a:endParaRPr/>
          </a:p>
        </p:txBody>
      </p:sp>
      <p:sp>
        <p:nvSpPr>
          <p:cNvPr id="129" name="Google Shape;12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tellurium.analogmachine.org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	</a:t>
            </a:r>
            <a:r>
              <a:rPr lang="en-US" sz="3600" u="sng">
                <a:solidFill>
                  <a:schemeClr val="hlink"/>
                </a:solidFill>
                <a:hlinkClick r:id="rId3"/>
              </a:rPr>
              <a:t>https://tellurium.readthedocs.io/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Cheat sheets and other documents on the google drive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838200" y="1244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0033CC"/>
                </a:solidFill>
              </a:rPr>
              <a:t>Topics for the Week</a:t>
            </a:r>
            <a:endParaRPr/>
          </a:p>
        </p:txBody>
      </p:sp>
      <p:graphicFrame>
        <p:nvGraphicFramePr>
          <p:cNvPr id="135" name="Google Shape;135;p6"/>
          <p:cNvGraphicFramePr/>
          <p:nvPr/>
        </p:nvGraphicFramePr>
        <p:xfrm>
          <a:off x="1782362" y="13126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{5D69BF1A-AD74-4AA4-A1F0-27EF3766B4DB}</a:tableStyleId>
              </a:tblPr>
              <a:tblGrid>
                <a:gridCol w="1494975"/>
                <a:gridCol w="7132325"/>
              </a:tblGrid>
              <a:tr h="45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Time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Topic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Monday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</a:rPr>
                        <a:t>Intro to Python.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Intro to Differential Equations-based Biochemical Modeling </a:t>
                      </a:r>
                      <a:endParaRPr sz="3600" u="none" cap="none" strike="noStrike"/>
                    </a:p>
                  </a:txBody>
                  <a:tcPr marT="36825" marB="36825" marR="73025" marL="73025" anchor="ctr"/>
                </a:tc>
              </a:tr>
              <a:tr h="490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Intro to Tellurium, libRoadRunner, Antimony and  Collecting Data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Tuesday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Construction/Simulation</a:t>
                      </a:r>
                      <a:endParaRPr sz="2000" u="none" cap="none" strike="noStrike"/>
                    </a:p>
                  </a:txBody>
                  <a:tcPr marT="36825" marB="36825" marR="73025" marL="73025" anchor="ctr"/>
                </a:tc>
              </a:tr>
              <a:tr h="490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Introduction to Model Fitting (Parameter Estimation)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90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Wednesday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Additional Simulation Topics: Analysis and Reproducibility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Verification and Validation of Models</a:t>
                      </a:r>
                      <a:endParaRPr sz="3600" u="none" cap="none" strike="noStrike"/>
                    </a:p>
                  </a:txBody>
                  <a:tcPr marT="36825" marB="36825" marR="73025" marL="73025" anchor="ctr"/>
                </a:tc>
              </a:tr>
              <a:tr h="490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Thursday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Repositories and Distribution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3600" u="none" cap="none" strike="noStrike"/>
                    </a:p>
                  </a:txBody>
                  <a:tcPr marT="36825" marB="36825" marR="73025" marL="73025" anchor="ctr"/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3600" u="none" cap="none" strike="noStrike"/>
                    </a:p>
                  </a:txBody>
                  <a:tcPr marT="36825" marB="36825" marR="73025" marL="730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4f93fba14_0_0"/>
          <p:cNvSpPr txBox="1"/>
          <p:nvPr>
            <p:ph type="title"/>
          </p:nvPr>
        </p:nvSpPr>
        <p:spPr>
          <a:xfrm>
            <a:off x="838200" y="12449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0033CC"/>
                </a:solidFill>
              </a:rPr>
              <a:t>Software for Computational Science</a:t>
            </a:r>
            <a:endParaRPr/>
          </a:p>
        </p:txBody>
      </p:sp>
      <p:sp>
        <p:nvSpPr>
          <p:cNvPr id="141" name="Google Shape;141;ge4f93fba14_0_0"/>
          <p:cNvSpPr txBox="1"/>
          <p:nvPr/>
        </p:nvSpPr>
        <p:spPr>
          <a:xfrm>
            <a:off x="1469575" y="1679525"/>
            <a:ext cx="8061600" cy="4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Two broad approaches to doing </a:t>
            </a: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computational</a:t>
            </a: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 science: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700"/>
              <a:buFont typeface="Calibri"/>
              <a:buAutoNum type="arabicPeriod"/>
            </a:pPr>
            <a:r>
              <a:rPr lang="en-US" sz="270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Using graphical user interfaces</a:t>
            </a:r>
            <a:endParaRPr sz="2700"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AutoNum type="alphaLcPeriod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Should be easy to get started (not always the case)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AutoNum type="alphaLcPeriod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Limited 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functionality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700"/>
              <a:buFont typeface="Calibri"/>
              <a:buAutoNum type="arabicPeriod"/>
            </a:pPr>
            <a:r>
              <a:rPr lang="en-US" sz="270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Scripting languages</a:t>
            </a:r>
            <a:endParaRPr sz="2700"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AutoNum type="alphaLcPeriod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Harder to get started (not always the case)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AutoNum type="alphaLcPeriod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Unlimited 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possibilities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4f93fba14_0_8"/>
          <p:cNvSpPr txBox="1"/>
          <p:nvPr>
            <p:ph type="title"/>
          </p:nvPr>
        </p:nvSpPr>
        <p:spPr>
          <a:xfrm>
            <a:off x="838200" y="12449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0033CC"/>
                </a:solidFill>
              </a:rPr>
              <a:t>Scripting </a:t>
            </a:r>
            <a:r>
              <a:rPr b="1" lang="en-US" sz="5400">
                <a:solidFill>
                  <a:srgbClr val="0033CC"/>
                </a:solidFill>
              </a:rPr>
              <a:t>Languages</a:t>
            </a:r>
            <a:r>
              <a:rPr b="1" lang="en-US" sz="5400">
                <a:solidFill>
                  <a:srgbClr val="0033CC"/>
                </a:solidFill>
              </a:rPr>
              <a:t> for Science</a:t>
            </a:r>
            <a:endParaRPr/>
          </a:p>
        </p:txBody>
      </p:sp>
      <p:graphicFrame>
        <p:nvGraphicFramePr>
          <p:cNvPr id="147" name="Google Shape;147;ge4f93fba14_0_8"/>
          <p:cNvGraphicFramePr/>
          <p:nvPr/>
        </p:nvGraphicFramePr>
        <p:xfrm>
          <a:off x="2517675" y="167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{55643C33-D88E-4BBA-A3AF-2C07866BB08B}</a:tableStyleId>
              </a:tblPr>
              <a:tblGrid>
                <a:gridCol w="3219075"/>
                <a:gridCol w="3219075"/>
              </a:tblGrid>
              <a:tr h="50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MATLAB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Proprietary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MATHEMATICA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Proprietary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R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Open Source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Python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Open Source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Julia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Open Source</a:t>
                      </a:r>
                      <a:endParaRPr sz="2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8" name="Google Shape;148;ge4f93fba14_0_8"/>
          <p:cNvSpPr txBox="1"/>
          <p:nvPr/>
        </p:nvSpPr>
        <p:spPr>
          <a:xfrm>
            <a:off x="1570500" y="4394700"/>
            <a:ext cx="97833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Both MATLAB and MATHEMATICA are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extremely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good platforms to use.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The downside is that the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algorithms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they use are largely closed (especially in the case of MATHEMATICA). The other issue is that they can be expensive to purchase limiting their broad adoption.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4f93fba14_0_15"/>
          <p:cNvSpPr txBox="1"/>
          <p:nvPr>
            <p:ph type="title"/>
          </p:nvPr>
        </p:nvSpPr>
        <p:spPr>
          <a:xfrm>
            <a:off x="838200" y="12449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0033CC"/>
                </a:solidFill>
              </a:rPr>
              <a:t>Why Python?</a:t>
            </a:r>
            <a:endParaRPr/>
          </a:p>
        </p:txBody>
      </p:sp>
      <p:sp>
        <p:nvSpPr>
          <p:cNvPr id="154" name="Google Shape;154;ge4f93fba14_0_15"/>
          <p:cNvSpPr txBox="1"/>
          <p:nvPr/>
        </p:nvSpPr>
        <p:spPr>
          <a:xfrm>
            <a:off x="898675" y="1539550"/>
            <a:ext cx="9783300" cy="52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Advantages</a:t>
            </a:r>
            <a:r>
              <a:rPr lang="en-US" sz="280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800"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Easy to learn and use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Widely employed from High School to Industry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There is a huge amount of online support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It gets used a lot of computational science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Disadvantages</a:t>
            </a:r>
            <a:r>
              <a:rPr lang="en-US" sz="300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3000"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It can be slow but it’s getting faster and most computational work is done using external high performance libraries that are called from Python.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therefore acts as a glue.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2020-07-26T00:49:18Z</dcterms:created>
  <dc:creator>Herbert Sauro</dc:creator>
</cp:coreProperties>
</file>