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2" roundtripDataSignature="AMtx7miJHf5vAD5ioxTK/QufKKmYjKl5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2" Type="http://customschemas.google.com/relationships/presentationmetadata" Target="meta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5d457a3cc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e5d457a3cc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5d457a3cc_2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e5d457a3cc_2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5d457a3cc_2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e5d457a3cc_2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5d457a3cc_2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ge5d457a3cc_2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5d457a3cc_2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ge5d457a3cc_2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3" name="Google Shape;57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3" name="Google Shape;58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2" name="Google Shape;59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2" name="Google Shape;60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6" name="Google Shape;62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2" name="Google Shape;63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e5d081b3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8" name="Google Shape;638;ge5d081b3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4" name="Google Shape;644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2" name="Google Shape;65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7" name="Google Shape;667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7" name="Google Shape;677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7" name="Google Shape;697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0" name="Google Shape;710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5" name="Google Shape;725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e5c8448ea9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6" name="Google Shape;766;ge5c8448ea9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4" name="Google Shape;77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1" name="Google Shape;781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9" name="Google Shape;789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5c8448ea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e5c8448ea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8" name="Google Shape;798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5" name="Google Shape;805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4" name="Google Shape;814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2" name="Google Shape;822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0" name="Google Shape;830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9" name="Google Shape;839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8" name="Google Shape;848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4" name="Google Shape;854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7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7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11" Type="http://schemas.openxmlformats.org/officeDocument/2006/relationships/image" Target="../media/image9.jpg"/><Relationship Id="rId10" Type="http://schemas.openxmlformats.org/officeDocument/2006/relationships/image" Target="../media/image3.png"/><Relationship Id="rId12" Type="http://schemas.openxmlformats.org/officeDocument/2006/relationships/image" Target="../media/image18.png"/><Relationship Id="rId9" Type="http://schemas.openxmlformats.org/officeDocument/2006/relationships/image" Target="../media/image12.jpg"/><Relationship Id="rId5" Type="http://schemas.openxmlformats.org/officeDocument/2006/relationships/image" Target="../media/image2.jp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22.png"/><Relationship Id="rId10" Type="http://schemas.openxmlformats.org/officeDocument/2006/relationships/image" Target="../media/image8.png"/><Relationship Id="rId9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17.png"/><Relationship Id="rId8" Type="http://schemas.openxmlformats.org/officeDocument/2006/relationships/oleObject" Target="../embeddings/oleObject2.bin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11" Type="http://schemas.openxmlformats.org/officeDocument/2006/relationships/image" Target="../media/image31.png"/><Relationship Id="rId10" Type="http://schemas.openxmlformats.org/officeDocument/2006/relationships/image" Target="../media/image26.png"/><Relationship Id="rId9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11" Type="http://schemas.openxmlformats.org/officeDocument/2006/relationships/image" Target="../media/image31.png"/><Relationship Id="rId10" Type="http://schemas.openxmlformats.org/officeDocument/2006/relationships/image" Target="../media/image26.png"/><Relationship Id="rId9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0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44.png"/><Relationship Id="rId5" Type="http://schemas.openxmlformats.org/officeDocument/2006/relationships/image" Target="../media/image5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11" Type="http://schemas.openxmlformats.org/officeDocument/2006/relationships/image" Target="../media/image31.png"/><Relationship Id="rId10" Type="http://schemas.openxmlformats.org/officeDocument/2006/relationships/image" Target="../media/image26.png"/><Relationship Id="rId9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5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3.png"/><Relationship Id="rId4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11" Type="http://schemas.openxmlformats.org/officeDocument/2006/relationships/image" Target="../media/image31.png"/><Relationship Id="rId10" Type="http://schemas.openxmlformats.org/officeDocument/2006/relationships/image" Target="../media/image26.png"/><Relationship Id="rId9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6.png"/><Relationship Id="rId4" Type="http://schemas.openxmlformats.org/officeDocument/2006/relationships/hyperlink" Target="https://www.researchgate.net/publication/316139245_Protein_Structure_and_Function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8.png"/><Relationship Id="rId4" Type="http://schemas.openxmlformats.org/officeDocument/2006/relationships/image" Target="../media/image5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11" Type="http://schemas.openxmlformats.org/officeDocument/2006/relationships/image" Target="../media/image31.png"/><Relationship Id="rId10" Type="http://schemas.openxmlformats.org/officeDocument/2006/relationships/image" Target="../media/image26.png"/><Relationship Id="rId9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2.png"/><Relationship Id="rId4" Type="http://schemas.openxmlformats.org/officeDocument/2006/relationships/image" Target="../media/image6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9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75.png"/><Relationship Id="rId7" Type="http://schemas.openxmlformats.org/officeDocument/2006/relationships/image" Target="../media/image7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2.png"/><Relationship Id="rId4" Type="http://schemas.openxmlformats.org/officeDocument/2006/relationships/image" Target="../media/image74.png"/><Relationship Id="rId5" Type="http://schemas.openxmlformats.org/officeDocument/2006/relationships/image" Target="../media/image73.png"/><Relationship Id="rId6" Type="http://schemas.openxmlformats.org/officeDocument/2006/relationships/image" Target="../media/image7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7.png"/><Relationship Id="rId4" Type="http://schemas.openxmlformats.org/officeDocument/2006/relationships/image" Target="../media/image7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4.png"/><Relationship Id="rId6" Type="http://schemas.openxmlformats.org/officeDocument/2006/relationships/image" Target="../media/image8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3.png"/><Relationship Id="rId4" Type="http://schemas.openxmlformats.org/officeDocument/2006/relationships/image" Target="../media/image8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6000"/>
              <a:buFont typeface="Arial"/>
              <a:buNone/>
            </a:pPr>
            <a:r>
              <a:rPr b="1" lang="en-US" sz="5500">
                <a:solidFill>
                  <a:srgbClr val="0033CC"/>
                </a:solidFill>
              </a:rPr>
              <a:t>Model Construction/Simulation</a:t>
            </a:r>
            <a:endParaRPr sz="3900"/>
          </a:p>
        </p:txBody>
      </p:sp>
      <p:sp>
        <p:nvSpPr>
          <p:cNvPr id="89" name="Google Shape;89;p1"/>
          <p:cNvSpPr/>
          <p:nvPr/>
        </p:nvSpPr>
        <p:spPr>
          <a:xfrm>
            <a:off x="4748455" y="4040523"/>
            <a:ext cx="2534653" cy="11069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Roadrunner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simulation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48455" y="2263860"/>
            <a:ext cx="2534653" cy="1325563"/>
          </a:xfrm>
          <a:prstGeom prst="roundRect">
            <a:avLst>
              <a:gd fmla="val 16667" name="adj"/>
            </a:avLst>
          </a:prstGeom>
          <a:solidFill>
            <a:srgbClr val="F7CAAC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Tellurium: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plotArray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6368709" y="3080084"/>
            <a:ext cx="521368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>
            <a:off x="6874035" y="3072063"/>
            <a:ext cx="0" cy="84221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" name="Google Shape;93;p1"/>
          <p:cNvSpPr txBox="1"/>
          <p:nvPr/>
        </p:nvSpPr>
        <p:spPr>
          <a:xfrm>
            <a:off x="7538676" y="2382250"/>
            <a:ext cx="4548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Tellurium makes certain things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easier to use with roadrunner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"/>
          <p:cNvCxnSpPr/>
          <p:nvPr/>
        </p:nvCxnSpPr>
        <p:spPr>
          <a:xfrm rot="10800000">
            <a:off x="7371342" y="4475747"/>
            <a:ext cx="1034716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" name="Google Shape;95;p1"/>
          <p:cNvSpPr txBox="1"/>
          <p:nvPr/>
        </p:nvSpPr>
        <p:spPr>
          <a:xfrm>
            <a:off x="8349911" y="4226913"/>
            <a:ext cx="35146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actual simulator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13080"/>
            <a:ext cx="995362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yder · PyPI"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558" y="3237313"/>
            <a:ext cx="2905125" cy="7230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y PyCharm is Becoming Important for Every Python Programmer ..." id="98" name="Google Shape;9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259885"/>
            <a:ext cx="2342743" cy="8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5361464"/>
            <a:ext cx="990103" cy="1224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7897" y="5314095"/>
            <a:ext cx="1114505" cy="1279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lete guide to Google Colab for Deep Learning" id="101" name="Google Shape;10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9571" y="1867469"/>
            <a:ext cx="1640214" cy="7230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pasi logo" id="102" name="Google Shape;102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66986" y="5396804"/>
            <a:ext cx="22288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imony Tutorial | Tellurium Home Page" id="103" name="Google Shape;103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63287" y="5462876"/>
            <a:ext cx="903194" cy="903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broadrunner | Landing page for libroadrunner project" id="104" name="Google Shape;104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121855" y="6177213"/>
            <a:ext cx="1249487" cy="522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"/>
          <p:cNvCxnSpPr/>
          <p:nvPr/>
        </p:nvCxnSpPr>
        <p:spPr>
          <a:xfrm>
            <a:off x="7479626" y="6016686"/>
            <a:ext cx="1074821" cy="0"/>
          </a:xfrm>
          <a:prstGeom prst="straightConnector1">
            <a:avLst/>
          </a:prstGeom>
          <a:noFill/>
          <a:ln cap="flat" cmpd="sng" w="76200">
            <a:solidFill>
              <a:srgbClr val="0070C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6" name="Google Shape;106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33102" y="5387278"/>
            <a:ext cx="11334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0033CC"/>
                </a:solidFill>
              </a:rPr>
              <a:t>Installing new Packages</a:t>
            </a:r>
            <a:endParaRPr/>
          </a:p>
        </p:txBody>
      </p:sp>
      <p:sp>
        <p:nvSpPr>
          <p:cNvPr id="184" name="Google Shape;18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check the teUtils installed ok, try the following: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import teUtils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 (teUtils.buildNetworks.getRandomNetwork(10, 12))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will create a random network with 10 species and 12 reactions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Use Shift-TAB to help you find the methods, don’t type them by hand. </a:t>
            </a:r>
            <a:endParaRPr/>
          </a:p>
        </p:txBody>
      </p:sp>
      <p:sp>
        <p:nvSpPr>
          <p:cNvPr id="185" name="Google Shape;18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/>
        </p:nvSpPr>
        <p:spPr>
          <a:xfrm>
            <a:off x="516835" y="1482493"/>
            <a:ext cx="999545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first enzymes to be discovered was sucrase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Sucrose   +   H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                     Glucose   + Fructose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759502"/>
            <a:ext cx="4191000" cy="2520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10"/>
          <p:cNvGraphicFramePr/>
          <p:nvPr/>
        </p:nvGraphicFramePr>
        <p:xfrm>
          <a:off x="6833325" y="3973323"/>
          <a:ext cx="2255838" cy="1447800"/>
        </p:xfrm>
        <a:graphic>
          <a:graphicData uri="http://schemas.openxmlformats.org/presentationml/2006/ole">
            <mc:AlternateContent>
              <mc:Choice Requires="v">
                <p:oleObj r:id="rId5" imgH="1447800" imgW="2255838" progId="ChemDraw.Document.4.0" spid="_x0000_s1">
                  <p:embed/>
                </p:oleObj>
              </mc:Choice>
              <mc:Fallback>
                <p:oleObj r:id="rId6" imgH="1447800" imgW="2255838" progId="ChemDraw.Document.4.0">
                  <p:embed/>
                  <p:pic>
                    <p:nvPicPr>
                      <p:cNvPr id="192" name="Google Shape;192;p10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833325" y="3973323"/>
                        <a:ext cx="225583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" name="Google Shape;193;p10"/>
          <p:cNvGraphicFramePr/>
          <p:nvPr/>
        </p:nvGraphicFramePr>
        <p:xfrm>
          <a:off x="9538253" y="3973323"/>
          <a:ext cx="2341563" cy="1347788"/>
        </p:xfrm>
        <a:graphic>
          <a:graphicData uri="http://schemas.openxmlformats.org/presentationml/2006/ole">
            <mc:AlternateContent>
              <mc:Choice Requires="v">
                <p:oleObj r:id="rId8" imgH="1347788" imgW="2341563" progId="ChemDraw.Document.4.0" spid="_x0000_s2">
                  <p:embed/>
                </p:oleObj>
              </mc:Choice>
              <mc:Fallback>
                <p:oleObj r:id="rId9" imgH="1347788" imgW="2341563" progId="ChemDraw.Document.4.0">
                  <p:embed/>
                  <p:pic>
                    <p:nvPicPr>
                      <p:cNvPr id="193" name="Google Shape;193;p10"/>
                      <p:cNvPicPr preferRelativeResize="0"/>
                      <p:nvPr/>
                    </p:nvPicPr>
                    <p:blipFill rotWithShape="1">
                      <a:blip r:embed="rId10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538253" y="3973323"/>
                        <a:ext cx="2341563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4" name="Google Shape;194;p10"/>
          <p:cNvCxnSpPr/>
          <p:nvPr/>
        </p:nvCxnSpPr>
        <p:spPr>
          <a:xfrm>
            <a:off x="4588565" y="3052478"/>
            <a:ext cx="1371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10"/>
          <p:cNvSpPr txBox="1"/>
          <p:nvPr>
            <p:ph type="title"/>
          </p:nvPr>
        </p:nvSpPr>
        <p:spPr>
          <a:xfrm>
            <a:off x="838200" y="365126"/>
            <a:ext cx="10515600" cy="805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Enzyme Kinetics</a:t>
            </a:r>
            <a:endParaRPr/>
          </a:p>
        </p:txBody>
      </p:sp>
      <p:cxnSp>
        <p:nvCxnSpPr>
          <p:cNvPr id="196" name="Google Shape;196;p10"/>
          <p:cNvCxnSpPr/>
          <p:nvPr/>
        </p:nvCxnSpPr>
        <p:spPr>
          <a:xfrm>
            <a:off x="5274365" y="4735504"/>
            <a:ext cx="1371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5d457a3cc_2_1"/>
          <p:cNvSpPr txBox="1"/>
          <p:nvPr>
            <p:ph type="title"/>
          </p:nvPr>
        </p:nvSpPr>
        <p:spPr>
          <a:xfrm>
            <a:off x="838200" y="365126"/>
            <a:ext cx="10515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Enzyme Kinetics</a:t>
            </a:r>
            <a:endParaRPr/>
          </a:p>
        </p:txBody>
      </p:sp>
      <p:sp>
        <p:nvSpPr>
          <p:cNvPr id="203" name="Google Shape;203;ge5d457a3cc_2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ge5d457a3cc_2_1"/>
          <p:cNvSpPr/>
          <p:nvPr/>
        </p:nvSpPr>
        <p:spPr>
          <a:xfrm>
            <a:off x="5106025" y="3007750"/>
            <a:ext cx="1233000" cy="123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e5d457a3cc_2_1"/>
          <p:cNvSpPr txBox="1"/>
          <p:nvPr/>
        </p:nvSpPr>
        <p:spPr>
          <a:xfrm>
            <a:off x="1647775" y="1948425"/>
            <a:ext cx="6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Michaelis-Menten type Kinetics</a:t>
            </a:r>
            <a:endParaRPr sz="1600"/>
          </a:p>
        </p:txBody>
      </p:sp>
      <p:sp>
        <p:nvSpPr>
          <p:cNvPr id="206" name="Google Shape;206;ge5d457a3cc_2_1"/>
          <p:cNvSpPr txBox="1"/>
          <p:nvPr/>
        </p:nvSpPr>
        <p:spPr>
          <a:xfrm>
            <a:off x="974575" y="3365850"/>
            <a:ext cx="25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Mass-Action Kinetics</a:t>
            </a:r>
            <a:endParaRPr sz="1600"/>
          </a:p>
        </p:txBody>
      </p:sp>
      <p:sp>
        <p:nvSpPr>
          <p:cNvPr id="207" name="Google Shape;207;ge5d457a3cc_2_1"/>
          <p:cNvSpPr txBox="1"/>
          <p:nvPr/>
        </p:nvSpPr>
        <p:spPr>
          <a:xfrm>
            <a:off x="1358150" y="5067000"/>
            <a:ext cx="6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Generalized Enzyme</a:t>
            </a:r>
            <a:r>
              <a:rPr lang="en-US" sz="1600"/>
              <a:t> Kinetic Laws</a:t>
            </a:r>
            <a:endParaRPr sz="1600"/>
          </a:p>
        </p:txBody>
      </p:sp>
      <p:sp>
        <p:nvSpPr>
          <p:cNvPr id="208" name="Google Shape;208;ge5d457a3cc_2_1"/>
          <p:cNvSpPr txBox="1"/>
          <p:nvPr/>
        </p:nvSpPr>
        <p:spPr>
          <a:xfrm>
            <a:off x="6641950" y="1974063"/>
            <a:ext cx="6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Hill Based Cooperativity Kinetics</a:t>
            </a:r>
            <a:endParaRPr sz="1600"/>
          </a:p>
        </p:txBody>
      </p:sp>
      <p:sp>
        <p:nvSpPr>
          <p:cNvPr id="209" name="Google Shape;209;ge5d457a3cc_2_1"/>
          <p:cNvSpPr txBox="1"/>
          <p:nvPr/>
        </p:nvSpPr>
        <p:spPr>
          <a:xfrm>
            <a:off x="7776550" y="3317225"/>
            <a:ext cx="212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MWC or KNF</a:t>
            </a:r>
            <a:endParaRPr sz="1600"/>
          </a:p>
        </p:txBody>
      </p:sp>
      <p:sp>
        <p:nvSpPr>
          <p:cNvPr id="210" name="Google Shape;210;ge5d457a3cc_2_1"/>
          <p:cNvSpPr txBox="1"/>
          <p:nvPr/>
        </p:nvSpPr>
        <p:spPr>
          <a:xfrm>
            <a:off x="6795000" y="4845625"/>
            <a:ext cx="212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Approximations</a:t>
            </a:r>
            <a:r>
              <a:rPr lang="en-US" sz="1600"/>
              <a:t>: Power law or  linlog</a:t>
            </a:r>
            <a:endParaRPr sz="1600"/>
          </a:p>
        </p:txBody>
      </p:sp>
      <p:sp>
        <p:nvSpPr>
          <p:cNvPr id="211" name="Google Shape;211;ge5d457a3cc_2_1"/>
          <p:cNvSpPr/>
          <p:nvPr/>
        </p:nvSpPr>
        <p:spPr>
          <a:xfrm>
            <a:off x="1504675" y="1816325"/>
            <a:ext cx="31704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e5d457a3cc_2_1"/>
          <p:cNvSpPr/>
          <p:nvPr/>
        </p:nvSpPr>
        <p:spPr>
          <a:xfrm>
            <a:off x="6544625" y="1853650"/>
            <a:ext cx="33372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e5d457a3cc_2_1"/>
          <p:cNvSpPr/>
          <p:nvPr/>
        </p:nvSpPr>
        <p:spPr>
          <a:xfrm>
            <a:off x="888225" y="3242850"/>
            <a:ext cx="23448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e5d457a3cc_2_1"/>
          <p:cNvSpPr/>
          <p:nvPr/>
        </p:nvSpPr>
        <p:spPr>
          <a:xfrm>
            <a:off x="1358150" y="4944000"/>
            <a:ext cx="33828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e5d457a3cc_2_1"/>
          <p:cNvSpPr/>
          <p:nvPr/>
        </p:nvSpPr>
        <p:spPr>
          <a:xfrm>
            <a:off x="7655475" y="3208325"/>
            <a:ext cx="16029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e5d457a3cc_2_1"/>
          <p:cNvSpPr/>
          <p:nvPr/>
        </p:nvSpPr>
        <p:spPr>
          <a:xfrm>
            <a:off x="6641950" y="4845625"/>
            <a:ext cx="22734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ge5d457a3cc_2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757" y="2493429"/>
            <a:ext cx="1444233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e5d457a3cc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63" y="3971375"/>
            <a:ext cx="2727512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e5d457a3cc_2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4564" y="3259253"/>
            <a:ext cx="1232999" cy="57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e5d457a3cc_2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1752" y="3885420"/>
            <a:ext cx="2273400" cy="39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e5d457a3cc_2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35185" y="1904575"/>
            <a:ext cx="703647" cy="5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e5d457a3cc_2_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5817" y="1298975"/>
            <a:ext cx="2184429" cy="5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e5d457a3cc_2_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47412" y="5526150"/>
            <a:ext cx="863197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e5d457a3cc_2_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915404" y="4845625"/>
            <a:ext cx="1127472" cy="67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e5d457a3cc_2_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44766" y="5623534"/>
            <a:ext cx="2184425" cy="356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ge5d457a3cc_2_1"/>
          <p:cNvCxnSpPr/>
          <p:nvPr/>
        </p:nvCxnSpPr>
        <p:spPr>
          <a:xfrm rot="10800000">
            <a:off x="4355750" y="2796125"/>
            <a:ext cx="68250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ge5d457a3cc_2_1"/>
          <p:cNvCxnSpPr/>
          <p:nvPr/>
        </p:nvCxnSpPr>
        <p:spPr>
          <a:xfrm rot="10800000">
            <a:off x="4058625" y="3621650"/>
            <a:ext cx="81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ge5d457a3cc_2_1"/>
          <p:cNvCxnSpPr/>
          <p:nvPr/>
        </p:nvCxnSpPr>
        <p:spPr>
          <a:xfrm flipH="1">
            <a:off x="4763075" y="4282125"/>
            <a:ext cx="429300" cy="47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ge5d457a3cc_2_1"/>
          <p:cNvCxnSpPr/>
          <p:nvPr/>
        </p:nvCxnSpPr>
        <p:spPr>
          <a:xfrm flipH="1" rot="10800000">
            <a:off x="6183075" y="2597850"/>
            <a:ext cx="264300" cy="3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ge5d457a3cc_2_1"/>
          <p:cNvCxnSpPr/>
          <p:nvPr/>
        </p:nvCxnSpPr>
        <p:spPr>
          <a:xfrm>
            <a:off x="6623400" y="3599625"/>
            <a:ext cx="79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ge5d457a3cc_2_1"/>
          <p:cNvCxnSpPr/>
          <p:nvPr/>
        </p:nvCxnSpPr>
        <p:spPr>
          <a:xfrm>
            <a:off x="6028975" y="4381200"/>
            <a:ext cx="49530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ge5d457a3cc_2_1"/>
          <p:cNvSpPr txBox="1"/>
          <p:nvPr/>
        </p:nvSpPr>
        <p:spPr>
          <a:xfrm>
            <a:off x="5227125" y="3421538"/>
            <a:ext cx="12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Rate Laws</a:t>
            </a:r>
            <a:endParaRPr/>
          </a:p>
        </p:txBody>
      </p:sp>
      <p:sp>
        <p:nvSpPr>
          <p:cNvPr id="233" name="Google Shape;233;ge5d457a3cc_2_1"/>
          <p:cNvSpPr txBox="1"/>
          <p:nvPr/>
        </p:nvSpPr>
        <p:spPr>
          <a:xfrm>
            <a:off x="1788838" y="598275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Hanekom or Liebermeister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5d457a3cc_2_49"/>
          <p:cNvSpPr txBox="1"/>
          <p:nvPr>
            <p:ph type="title"/>
          </p:nvPr>
        </p:nvSpPr>
        <p:spPr>
          <a:xfrm>
            <a:off x="838200" y="365126"/>
            <a:ext cx="10515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Enzyme Kinetics</a:t>
            </a:r>
            <a:endParaRPr/>
          </a:p>
        </p:txBody>
      </p:sp>
      <p:sp>
        <p:nvSpPr>
          <p:cNvPr id="239" name="Google Shape;239;ge5d457a3cc_2_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ge5d457a3cc_2_49"/>
          <p:cNvSpPr/>
          <p:nvPr/>
        </p:nvSpPr>
        <p:spPr>
          <a:xfrm>
            <a:off x="5106025" y="3007750"/>
            <a:ext cx="1233000" cy="123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e5d457a3cc_2_49"/>
          <p:cNvSpPr txBox="1"/>
          <p:nvPr/>
        </p:nvSpPr>
        <p:spPr>
          <a:xfrm>
            <a:off x="1647775" y="1948425"/>
            <a:ext cx="6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Michaelis-Menten type Kinetics</a:t>
            </a:r>
            <a:endParaRPr sz="1600"/>
          </a:p>
        </p:txBody>
      </p:sp>
      <p:sp>
        <p:nvSpPr>
          <p:cNvPr id="242" name="Google Shape;242;ge5d457a3cc_2_49"/>
          <p:cNvSpPr txBox="1"/>
          <p:nvPr/>
        </p:nvSpPr>
        <p:spPr>
          <a:xfrm>
            <a:off x="974575" y="3365850"/>
            <a:ext cx="25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Mass-Action Kinetics</a:t>
            </a:r>
            <a:endParaRPr sz="1600"/>
          </a:p>
        </p:txBody>
      </p:sp>
      <p:sp>
        <p:nvSpPr>
          <p:cNvPr id="243" name="Google Shape;243;ge5d457a3cc_2_49"/>
          <p:cNvSpPr txBox="1"/>
          <p:nvPr/>
        </p:nvSpPr>
        <p:spPr>
          <a:xfrm>
            <a:off x="1358150" y="5067000"/>
            <a:ext cx="6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Generalized Enzyme Kinetic Laws</a:t>
            </a:r>
            <a:endParaRPr sz="1600"/>
          </a:p>
        </p:txBody>
      </p:sp>
      <p:sp>
        <p:nvSpPr>
          <p:cNvPr id="244" name="Google Shape;244;ge5d457a3cc_2_49"/>
          <p:cNvSpPr txBox="1"/>
          <p:nvPr/>
        </p:nvSpPr>
        <p:spPr>
          <a:xfrm>
            <a:off x="6641950" y="1974063"/>
            <a:ext cx="6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Hill Based Cooperativity Kinetics</a:t>
            </a:r>
            <a:endParaRPr sz="1600"/>
          </a:p>
        </p:txBody>
      </p:sp>
      <p:sp>
        <p:nvSpPr>
          <p:cNvPr id="245" name="Google Shape;245;ge5d457a3cc_2_49"/>
          <p:cNvSpPr txBox="1"/>
          <p:nvPr/>
        </p:nvSpPr>
        <p:spPr>
          <a:xfrm>
            <a:off x="7776550" y="3317225"/>
            <a:ext cx="212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MWC or KNF</a:t>
            </a:r>
            <a:endParaRPr sz="1600"/>
          </a:p>
        </p:txBody>
      </p:sp>
      <p:sp>
        <p:nvSpPr>
          <p:cNvPr id="246" name="Google Shape;246;ge5d457a3cc_2_49"/>
          <p:cNvSpPr txBox="1"/>
          <p:nvPr/>
        </p:nvSpPr>
        <p:spPr>
          <a:xfrm>
            <a:off x="6795000" y="4845625"/>
            <a:ext cx="212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Approximations: Power law or  linlog</a:t>
            </a:r>
            <a:endParaRPr sz="1600"/>
          </a:p>
        </p:txBody>
      </p:sp>
      <p:sp>
        <p:nvSpPr>
          <p:cNvPr id="247" name="Google Shape;247;ge5d457a3cc_2_49"/>
          <p:cNvSpPr/>
          <p:nvPr/>
        </p:nvSpPr>
        <p:spPr>
          <a:xfrm>
            <a:off x="1504675" y="1816325"/>
            <a:ext cx="31704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e5d457a3cc_2_49"/>
          <p:cNvSpPr/>
          <p:nvPr/>
        </p:nvSpPr>
        <p:spPr>
          <a:xfrm>
            <a:off x="6544625" y="1853650"/>
            <a:ext cx="33372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e5d457a3cc_2_49"/>
          <p:cNvSpPr/>
          <p:nvPr/>
        </p:nvSpPr>
        <p:spPr>
          <a:xfrm>
            <a:off x="888225" y="3242850"/>
            <a:ext cx="23448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e5d457a3cc_2_49"/>
          <p:cNvSpPr/>
          <p:nvPr/>
        </p:nvSpPr>
        <p:spPr>
          <a:xfrm>
            <a:off x="1358150" y="4944000"/>
            <a:ext cx="33828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e5d457a3cc_2_49"/>
          <p:cNvSpPr/>
          <p:nvPr/>
        </p:nvSpPr>
        <p:spPr>
          <a:xfrm>
            <a:off x="7655475" y="3208325"/>
            <a:ext cx="16029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e5d457a3cc_2_49"/>
          <p:cNvSpPr/>
          <p:nvPr/>
        </p:nvSpPr>
        <p:spPr>
          <a:xfrm>
            <a:off x="6641950" y="4845625"/>
            <a:ext cx="22734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ge5d457a3cc_2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757" y="2493429"/>
            <a:ext cx="1444233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e5d457a3cc_2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63" y="3971375"/>
            <a:ext cx="2727512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e5d457a3cc_2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4564" y="3259253"/>
            <a:ext cx="1232999" cy="57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e5d457a3cc_2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1752" y="3885420"/>
            <a:ext cx="2273400" cy="39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e5d457a3cc_2_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35185" y="1904575"/>
            <a:ext cx="703647" cy="5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e5d457a3cc_2_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5817" y="1298975"/>
            <a:ext cx="2184429" cy="5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e5d457a3cc_2_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47412" y="5526150"/>
            <a:ext cx="863197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e5d457a3cc_2_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915404" y="4845625"/>
            <a:ext cx="1127472" cy="67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e5d457a3cc_2_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44766" y="5623534"/>
            <a:ext cx="2184425" cy="356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ge5d457a3cc_2_49"/>
          <p:cNvCxnSpPr/>
          <p:nvPr/>
        </p:nvCxnSpPr>
        <p:spPr>
          <a:xfrm rot="10800000">
            <a:off x="4355750" y="2796125"/>
            <a:ext cx="68250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ge5d457a3cc_2_49"/>
          <p:cNvCxnSpPr/>
          <p:nvPr/>
        </p:nvCxnSpPr>
        <p:spPr>
          <a:xfrm rot="10800000">
            <a:off x="4058625" y="3621650"/>
            <a:ext cx="81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ge5d457a3cc_2_49"/>
          <p:cNvCxnSpPr/>
          <p:nvPr/>
        </p:nvCxnSpPr>
        <p:spPr>
          <a:xfrm flipH="1">
            <a:off x="4763075" y="4282125"/>
            <a:ext cx="429300" cy="47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ge5d457a3cc_2_49"/>
          <p:cNvCxnSpPr/>
          <p:nvPr/>
        </p:nvCxnSpPr>
        <p:spPr>
          <a:xfrm flipH="1" rot="10800000">
            <a:off x="6183075" y="2597850"/>
            <a:ext cx="264300" cy="3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ge5d457a3cc_2_49"/>
          <p:cNvCxnSpPr/>
          <p:nvPr/>
        </p:nvCxnSpPr>
        <p:spPr>
          <a:xfrm>
            <a:off x="6623400" y="3599625"/>
            <a:ext cx="79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ge5d457a3cc_2_49"/>
          <p:cNvCxnSpPr/>
          <p:nvPr/>
        </p:nvCxnSpPr>
        <p:spPr>
          <a:xfrm>
            <a:off x="6028975" y="4381200"/>
            <a:ext cx="49530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ge5d457a3cc_2_49"/>
          <p:cNvSpPr txBox="1"/>
          <p:nvPr/>
        </p:nvSpPr>
        <p:spPr>
          <a:xfrm>
            <a:off x="5227125" y="3421538"/>
            <a:ext cx="12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Rate Laws</a:t>
            </a:r>
            <a:endParaRPr/>
          </a:p>
        </p:txBody>
      </p:sp>
      <p:sp>
        <p:nvSpPr>
          <p:cNvPr id="269" name="Google Shape;269;ge5d457a3cc_2_49"/>
          <p:cNvSpPr txBox="1"/>
          <p:nvPr/>
        </p:nvSpPr>
        <p:spPr>
          <a:xfrm>
            <a:off x="1788838" y="598275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Hanekom or Liebermeister</a:t>
            </a:r>
            <a:endParaRPr/>
          </a:p>
        </p:txBody>
      </p:sp>
      <p:sp>
        <p:nvSpPr>
          <p:cNvPr id="270" name="Google Shape;270;ge5d457a3cc_2_49"/>
          <p:cNvSpPr/>
          <p:nvPr/>
        </p:nvSpPr>
        <p:spPr>
          <a:xfrm>
            <a:off x="1166850" y="1453050"/>
            <a:ext cx="3871500" cy="155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Enzyme </a:t>
            </a:r>
            <a:r>
              <a:rPr b="1" lang="en-US" sz="5400">
                <a:solidFill>
                  <a:srgbClr val="0033CC"/>
                </a:solidFill>
              </a:rPr>
              <a:t>Mechanism</a:t>
            </a:r>
            <a:endParaRPr/>
          </a:p>
        </p:txBody>
      </p:sp>
      <p:pic>
        <p:nvPicPr>
          <p:cNvPr id="276" name="Google Shape;2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412" y="4581525"/>
            <a:ext cx="63531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7051" y="2264443"/>
            <a:ext cx="6525536" cy="155279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/>
          <p:nvPr>
            <p:ph type="title"/>
          </p:nvPr>
        </p:nvSpPr>
        <p:spPr>
          <a:xfrm>
            <a:off x="838200" y="365125"/>
            <a:ext cx="11204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Time Course for Enzyme Catalysis</a:t>
            </a:r>
            <a:endParaRPr/>
          </a:p>
        </p:txBody>
      </p:sp>
      <p:pic>
        <p:nvPicPr>
          <p:cNvPr id="284" name="Google Shape;2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286" y="1690688"/>
            <a:ext cx="7922591" cy="465021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Derivation</a:t>
            </a:r>
            <a:endParaRPr/>
          </a:p>
        </p:txBody>
      </p:sp>
      <p:pic>
        <p:nvPicPr>
          <p:cNvPr id="291" name="Google Shape;2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72" y="1574963"/>
            <a:ext cx="4248743" cy="150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7303" y="1451121"/>
            <a:ext cx="5344271" cy="162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1155" y="3529430"/>
            <a:ext cx="4305901" cy="169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65800" y="3777878"/>
            <a:ext cx="3515216" cy="103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224589" y="365125"/>
            <a:ext cx="119674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860"/>
              <a:buFont typeface="Arial"/>
              <a:buNone/>
            </a:pPr>
            <a:r>
              <a:rPr b="1" lang="en-US" sz="4160">
                <a:solidFill>
                  <a:srgbClr val="0033CC"/>
                </a:solidFill>
              </a:rPr>
              <a:t>We end up with the Michaelis-Menten Equation</a:t>
            </a:r>
            <a:endParaRPr sz="3700"/>
          </a:p>
        </p:txBody>
      </p:sp>
      <p:pic>
        <p:nvPicPr>
          <p:cNvPr id="301" name="Google Shape;3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5230" y="1942893"/>
            <a:ext cx="3715268" cy="148610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/>
          <p:nvPr>
            <p:ph type="title"/>
          </p:nvPr>
        </p:nvSpPr>
        <p:spPr>
          <a:xfrm>
            <a:off x="533400" y="365125"/>
            <a:ext cx="1135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Arial"/>
              <a:buNone/>
            </a:pPr>
            <a:r>
              <a:rPr b="1" lang="en-US" sz="4900">
                <a:solidFill>
                  <a:srgbClr val="0033CC"/>
                </a:solidFill>
              </a:rPr>
              <a:t>We can also assume steady-state instead</a:t>
            </a:r>
            <a:endParaRPr/>
          </a:p>
        </p:txBody>
      </p:sp>
      <p:pic>
        <p:nvPicPr>
          <p:cNvPr id="308" name="Google Shape;3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967" y="4371240"/>
            <a:ext cx="8526065" cy="192431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0" name="Google Shape;3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9162" y="2038675"/>
            <a:ext cx="63531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900"/>
              <a:buFont typeface="Arial"/>
              <a:buNone/>
            </a:pPr>
            <a:r>
              <a:rPr b="1" lang="en-US" sz="4900">
                <a:solidFill>
                  <a:srgbClr val="0033CC"/>
                </a:solidFill>
              </a:rPr>
              <a:t>Obtain a Similar Equation</a:t>
            </a:r>
            <a:endParaRPr/>
          </a:p>
        </p:txBody>
      </p:sp>
      <p:pic>
        <p:nvPicPr>
          <p:cNvPr id="316" name="Google Shape;3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112" y="2423782"/>
            <a:ext cx="3639058" cy="1428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Getting Help: What methods are available?</a:t>
            </a:r>
            <a:endParaRPr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356937" y="2278647"/>
            <a:ext cx="10515600" cy="4823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Popup Help: Shift Tab on Jupyter; TAB on other platforms</a:t>
            </a:r>
            <a:endParaRPr/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3840" y="3890211"/>
            <a:ext cx="60293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367" y="3890211"/>
            <a:ext cx="4790043" cy="247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/>
        </p:nvSpPr>
        <p:spPr>
          <a:xfrm>
            <a:off x="5681313" y="3376501"/>
            <a:ext cx="14494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Spyder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670367" y="3363544"/>
            <a:ext cx="14494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900"/>
              <a:buFont typeface="Arial"/>
              <a:buNone/>
            </a:pPr>
            <a:r>
              <a:rPr b="1" lang="en-US" sz="4900">
                <a:solidFill>
                  <a:srgbClr val="0033CC"/>
                </a:solidFill>
              </a:rPr>
              <a:t>Basic Properties: v versus E</a:t>
            </a:r>
            <a:endParaRPr/>
          </a:p>
        </p:txBody>
      </p:sp>
      <p:pic>
        <p:nvPicPr>
          <p:cNvPr id="323" name="Google Shape;3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0358" y="1875223"/>
            <a:ext cx="7639548" cy="438119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900"/>
              <a:buFont typeface="Arial"/>
              <a:buNone/>
            </a:pPr>
            <a:r>
              <a:rPr b="1" lang="en-US" sz="4900">
                <a:solidFill>
                  <a:srgbClr val="0033CC"/>
                </a:solidFill>
              </a:rPr>
              <a:t>Basic Properties: v versus S</a:t>
            </a:r>
            <a:endParaRPr/>
          </a:p>
        </p:txBody>
      </p:sp>
      <p:pic>
        <p:nvPicPr>
          <p:cNvPr id="330" name="Google Shape;3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070" y="1690688"/>
            <a:ext cx="8497653" cy="513758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900"/>
              <a:buFont typeface="Arial"/>
              <a:buNone/>
            </a:pPr>
            <a:r>
              <a:rPr b="1" lang="en-US" sz="4900">
                <a:solidFill>
                  <a:srgbClr val="0033CC"/>
                </a:solidFill>
              </a:rPr>
              <a:t>Avoid the Irreversible Case</a:t>
            </a:r>
            <a:endParaRPr/>
          </a:p>
        </p:txBody>
      </p:sp>
      <p:pic>
        <p:nvPicPr>
          <p:cNvPr id="337" name="Google Shape;3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0934" y="1955247"/>
            <a:ext cx="3639058" cy="1428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19"/>
          <p:cNvCxnSpPr/>
          <p:nvPr/>
        </p:nvCxnSpPr>
        <p:spPr>
          <a:xfrm>
            <a:off x="3761874" y="1719227"/>
            <a:ext cx="3874168" cy="1973179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9" name="Google Shape;339;p19"/>
          <p:cNvCxnSpPr/>
          <p:nvPr/>
        </p:nvCxnSpPr>
        <p:spPr>
          <a:xfrm flipH="1" rot="10800000">
            <a:off x="3850105" y="1639017"/>
            <a:ext cx="3479887" cy="198922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0" name="Google Shape;340;p19"/>
          <p:cNvSpPr txBox="1"/>
          <p:nvPr/>
        </p:nvSpPr>
        <p:spPr>
          <a:xfrm>
            <a:off x="1096814" y="3692406"/>
            <a:ext cx="9802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possible, avoid the irreversible Michaelis-Menten rate law, it</a:t>
            </a:r>
            <a:r>
              <a:rPr lang="en-US" sz="2800">
                <a:solidFill>
                  <a:schemeClr val="dk1"/>
                </a:solidFill>
              </a:rPr>
              <a:t>’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not realistic.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particularly the case for metabolism where almost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reaction is fully irreversible or has no product inhibition.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900"/>
              <a:buFont typeface="Arial"/>
              <a:buNone/>
            </a:pPr>
            <a:r>
              <a:rPr b="1" lang="en-US" sz="4900">
                <a:solidFill>
                  <a:srgbClr val="0033CC"/>
                </a:solidFill>
              </a:rPr>
              <a:t>Reversible Enzyme Rate Law</a:t>
            </a:r>
            <a:endParaRPr/>
          </a:p>
        </p:txBody>
      </p:sp>
      <p:pic>
        <p:nvPicPr>
          <p:cNvPr id="347" name="Google Shape;3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022" y="2676420"/>
            <a:ext cx="5953956" cy="150516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title"/>
          </p:nvPr>
        </p:nvSpPr>
        <p:spPr>
          <a:xfrm>
            <a:off x="866052" y="365125"/>
            <a:ext cx="1113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10"/>
              <a:buFont typeface="Arial"/>
              <a:buNone/>
            </a:pPr>
            <a:r>
              <a:rPr b="1" lang="en-US" sz="4410">
                <a:solidFill>
                  <a:srgbClr val="0033CC"/>
                </a:solidFill>
              </a:rPr>
              <a:t>An Alternative: Product Inhibition</a:t>
            </a:r>
            <a:endParaRPr/>
          </a:p>
        </p:txBody>
      </p:sp>
      <p:pic>
        <p:nvPicPr>
          <p:cNvPr id="354" name="Google Shape;3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4032" y="3334124"/>
            <a:ext cx="5229955" cy="181000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2"/>
          <p:cNvSpPr txBox="1"/>
          <p:nvPr/>
        </p:nvSpPr>
        <p:spPr>
          <a:xfrm>
            <a:off x="962525" y="1839228"/>
            <a:ext cx="951297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can’t use the reversible version, use this one instead (it models competitive inhibition by the product):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900"/>
              <a:buFont typeface="Arial"/>
              <a:buNone/>
            </a:pPr>
            <a:r>
              <a:rPr b="1" lang="en-US" sz="4900">
                <a:solidFill>
                  <a:srgbClr val="0033CC"/>
                </a:solidFill>
              </a:rPr>
              <a:t>Simple Inhibition</a:t>
            </a:r>
            <a:endParaRPr/>
          </a:p>
        </p:txBody>
      </p:sp>
      <p:pic>
        <p:nvPicPr>
          <p:cNvPr id="362" name="Google Shape;3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295" y="1901495"/>
            <a:ext cx="7288159" cy="408329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/>
          <p:nvPr>
            <p:ph type="title"/>
          </p:nvPr>
        </p:nvSpPr>
        <p:spPr>
          <a:xfrm>
            <a:off x="180475" y="148550"/>
            <a:ext cx="734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10"/>
              <a:buFont typeface="Arial"/>
              <a:buNone/>
            </a:pPr>
            <a:r>
              <a:rPr b="1" lang="en-US" sz="3809">
                <a:solidFill>
                  <a:srgbClr val="0033CC"/>
                </a:solidFill>
              </a:rPr>
              <a:t>Family of Inhibition Types</a:t>
            </a:r>
            <a:endParaRPr sz="3800"/>
          </a:p>
        </p:txBody>
      </p:sp>
      <p:pic>
        <p:nvPicPr>
          <p:cNvPr id="369" name="Google Shape;3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476562"/>
            <a:ext cx="5659781" cy="565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217" y="2003759"/>
            <a:ext cx="4617046" cy="319235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4"/>
          <p:cNvSpPr txBox="1"/>
          <p:nvPr/>
        </p:nvSpPr>
        <p:spPr>
          <a:xfrm>
            <a:off x="1034728" y="5414200"/>
            <a:ext cx="14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type="title"/>
          </p:nvPr>
        </p:nvSpPr>
        <p:spPr>
          <a:xfrm>
            <a:off x="180474" y="148557"/>
            <a:ext cx="628449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900"/>
              <a:buFont typeface="Arial"/>
              <a:buNone/>
            </a:pPr>
            <a:r>
              <a:rPr b="1" lang="en-US" sz="4900">
                <a:solidFill>
                  <a:srgbClr val="0033CC"/>
                </a:solidFill>
              </a:rPr>
              <a:t>Competitive Inhibition</a:t>
            </a:r>
            <a:endParaRPr/>
          </a:p>
        </p:txBody>
      </p:sp>
      <p:pic>
        <p:nvPicPr>
          <p:cNvPr id="378" name="Google Shape;3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476562"/>
            <a:ext cx="5659783" cy="565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638" y="2386544"/>
            <a:ext cx="4991797" cy="314368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5"/>
          <p:cNvSpPr/>
          <p:nvPr/>
        </p:nvSpPr>
        <p:spPr>
          <a:xfrm>
            <a:off x="6096000" y="2662989"/>
            <a:ext cx="1700463" cy="151597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/>
          <p:nvPr>
            <p:ph type="title"/>
          </p:nvPr>
        </p:nvSpPr>
        <p:spPr>
          <a:xfrm>
            <a:off x="180475" y="148550"/>
            <a:ext cx="8493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900"/>
              <a:buFont typeface="Arial"/>
              <a:buNone/>
            </a:pPr>
            <a:r>
              <a:rPr b="1" lang="en-US" sz="4900">
                <a:solidFill>
                  <a:srgbClr val="0033CC"/>
                </a:solidFill>
              </a:rPr>
              <a:t>Competitive Inhibition</a:t>
            </a:r>
            <a:endParaRPr/>
          </a:p>
        </p:txBody>
      </p:sp>
      <p:pic>
        <p:nvPicPr>
          <p:cNvPr id="387" name="Google Shape;3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578" y="1636567"/>
            <a:ext cx="2846167" cy="1792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2996" y="1760258"/>
            <a:ext cx="6769818" cy="38785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11: Enzyme Inhibition - Biology LibreTexts" id="389" name="Google Shape;38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5127" y="3924654"/>
            <a:ext cx="3295409" cy="259355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5d457a3cc_2_85"/>
          <p:cNvSpPr txBox="1"/>
          <p:nvPr>
            <p:ph type="title"/>
          </p:nvPr>
        </p:nvSpPr>
        <p:spPr>
          <a:xfrm>
            <a:off x="838200" y="365126"/>
            <a:ext cx="10515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Enzyme Kinetics</a:t>
            </a:r>
            <a:endParaRPr/>
          </a:p>
        </p:txBody>
      </p:sp>
      <p:sp>
        <p:nvSpPr>
          <p:cNvPr id="396" name="Google Shape;396;ge5d457a3cc_2_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ge5d457a3cc_2_85"/>
          <p:cNvSpPr/>
          <p:nvPr/>
        </p:nvSpPr>
        <p:spPr>
          <a:xfrm>
            <a:off x="5106025" y="3007750"/>
            <a:ext cx="1233000" cy="123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e5d457a3cc_2_85"/>
          <p:cNvSpPr txBox="1"/>
          <p:nvPr/>
        </p:nvSpPr>
        <p:spPr>
          <a:xfrm>
            <a:off x="1647775" y="1948425"/>
            <a:ext cx="6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Michaelis-Menten type Kinetics</a:t>
            </a:r>
            <a:endParaRPr sz="1600"/>
          </a:p>
        </p:txBody>
      </p:sp>
      <p:sp>
        <p:nvSpPr>
          <p:cNvPr id="399" name="Google Shape;399;ge5d457a3cc_2_85"/>
          <p:cNvSpPr txBox="1"/>
          <p:nvPr/>
        </p:nvSpPr>
        <p:spPr>
          <a:xfrm>
            <a:off x="974575" y="3365850"/>
            <a:ext cx="25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Mass-Action Kinetics</a:t>
            </a:r>
            <a:endParaRPr sz="1600"/>
          </a:p>
        </p:txBody>
      </p:sp>
      <p:sp>
        <p:nvSpPr>
          <p:cNvPr id="400" name="Google Shape;400;ge5d457a3cc_2_85"/>
          <p:cNvSpPr txBox="1"/>
          <p:nvPr/>
        </p:nvSpPr>
        <p:spPr>
          <a:xfrm>
            <a:off x="1358150" y="5067000"/>
            <a:ext cx="6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Generalized Enzyme Kinetic Laws</a:t>
            </a:r>
            <a:endParaRPr sz="1600"/>
          </a:p>
        </p:txBody>
      </p:sp>
      <p:sp>
        <p:nvSpPr>
          <p:cNvPr id="401" name="Google Shape;401;ge5d457a3cc_2_85"/>
          <p:cNvSpPr txBox="1"/>
          <p:nvPr/>
        </p:nvSpPr>
        <p:spPr>
          <a:xfrm>
            <a:off x="6641950" y="1974063"/>
            <a:ext cx="6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Hill Based Cooperativity Kinetics</a:t>
            </a:r>
            <a:endParaRPr sz="1600"/>
          </a:p>
        </p:txBody>
      </p:sp>
      <p:sp>
        <p:nvSpPr>
          <p:cNvPr id="402" name="Google Shape;402;ge5d457a3cc_2_85"/>
          <p:cNvSpPr txBox="1"/>
          <p:nvPr/>
        </p:nvSpPr>
        <p:spPr>
          <a:xfrm>
            <a:off x="7776550" y="3317225"/>
            <a:ext cx="212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MWC or KNF</a:t>
            </a:r>
            <a:endParaRPr sz="1600"/>
          </a:p>
        </p:txBody>
      </p:sp>
      <p:sp>
        <p:nvSpPr>
          <p:cNvPr id="403" name="Google Shape;403;ge5d457a3cc_2_85"/>
          <p:cNvSpPr txBox="1"/>
          <p:nvPr/>
        </p:nvSpPr>
        <p:spPr>
          <a:xfrm>
            <a:off x="6795000" y="4845625"/>
            <a:ext cx="212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Approximations: Power law or  linlog</a:t>
            </a:r>
            <a:endParaRPr sz="1600"/>
          </a:p>
        </p:txBody>
      </p:sp>
      <p:sp>
        <p:nvSpPr>
          <p:cNvPr id="404" name="Google Shape;404;ge5d457a3cc_2_85"/>
          <p:cNvSpPr/>
          <p:nvPr/>
        </p:nvSpPr>
        <p:spPr>
          <a:xfrm>
            <a:off x="1504675" y="1816325"/>
            <a:ext cx="31704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e5d457a3cc_2_85"/>
          <p:cNvSpPr/>
          <p:nvPr/>
        </p:nvSpPr>
        <p:spPr>
          <a:xfrm>
            <a:off x="6544625" y="1853650"/>
            <a:ext cx="33372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e5d457a3cc_2_85"/>
          <p:cNvSpPr/>
          <p:nvPr/>
        </p:nvSpPr>
        <p:spPr>
          <a:xfrm>
            <a:off x="888225" y="3242850"/>
            <a:ext cx="23448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e5d457a3cc_2_85"/>
          <p:cNvSpPr/>
          <p:nvPr/>
        </p:nvSpPr>
        <p:spPr>
          <a:xfrm>
            <a:off x="1358150" y="4944000"/>
            <a:ext cx="33828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e5d457a3cc_2_85"/>
          <p:cNvSpPr/>
          <p:nvPr/>
        </p:nvSpPr>
        <p:spPr>
          <a:xfrm>
            <a:off x="7655475" y="3208325"/>
            <a:ext cx="16029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e5d457a3cc_2_85"/>
          <p:cNvSpPr/>
          <p:nvPr/>
        </p:nvSpPr>
        <p:spPr>
          <a:xfrm>
            <a:off x="6641950" y="4845625"/>
            <a:ext cx="22734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ge5d457a3cc_2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757" y="2493429"/>
            <a:ext cx="1444233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e5d457a3cc_2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63" y="3971375"/>
            <a:ext cx="2727512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e5d457a3cc_2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4564" y="3259253"/>
            <a:ext cx="1232999" cy="57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e5d457a3cc_2_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1752" y="3885420"/>
            <a:ext cx="2273400" cy="39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e5d457a3cc_2_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35185" y="1904575"/>
            <a:ext cx="703647" cy="5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e5d457a3cc_2_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5817" y="1298975"/>
            <a:ext cx="2184429" cy="5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e5d457a3cc_2_8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47412" y="5526150"/>
            <a:ext cx="863197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e5d457a3cc_2_8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915404" y="4845625"/>
            <a:ext cx="1127472" cy="67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e5d457a3cc_2_8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44766" y="5623534"/>
            <a:ext cx="2184425" cy="356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ge5d457a3cc_2_85"/>
          <p:cNvCxnSpPr/>
          <p:nvPr/>
        </p:nvCxnSpPr>
        <p:spPr>
          <a:xfrm rot="10800000">
            <a:off x="4355750" y="2796125"/>
            <a:ext cx="68250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ge5d457a3cc_2_85"/>
          <p:cNvCxnSpPr/>
          <p:nvPr/>
        </p:nvCxnSpPr>
        <p:spPr>
          <a:xfrm rot="10800000">
            <a:off x="4058625" y="3621650"/>
            <a:ext cx="81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ge5d457a3cc_2_85"/>
          <p:cNvCxnSpPr/>
          <p:nvPr/>
        </p:nvCxnSpPr>
        <p:spPr>
          <a:xfrm flipH="1">
            <a:off x="4763075" y="4282125"/>
            <a:ext cx="429300" cy="47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ge5d457a3cc_2_85"/>
          <p:cNvCxnSpPr/>
          <p:nvPr/>
        </p:nvCxnSpPr>
        <p:spPr>
          <a:xfrm flipH="1" rot="10800000">
            <a:off x="6183075" y="2597850"/>
            <a:ext cx="264300" cy="3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ge5d457a3cc_2_85"/>
          <p:cNvCxnSpPr/>
          <p:nvPr/>
        </p:nvCxnSpPr>
        <p:spPr>
          <a:xfrm>
            <a:off x="6623400" y="3599625"/>
            <a:ext cx="79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ge5d457a3cc_2_85"/>
          <p:cNvCxnSpPr/>
          <p:nvPr/>
        </p:nvCxnSpPr>
        <p:spPr>
          <a:xfrm>
            <a:off x="6028975" y="4381200"/>
            <a:ext cx="49530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ge5d457a3cc_2_85"/>
          <p:cNvSpPr txBox="1"/>
          <p:nvPr/>
        </p:nvSpPr>
        <p:spPr>
          <a:xfrm>
            <a:off x="5227125" y="3421538"/>
            <a:ext cx="12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Rate Laws</a:t>
            </a:r>
            <a:endParaRPr/>
          </a:p>
        </p:txBody>
      </p:sp>
      <p:sp>
        <p:nvSpPr>
          <p:cNvPr id="426" name="Google Shape;426;ge5d457a3cc_2_85"/>
          <p:cNvSpPr txBox="1"/>
          <p:nvPr/>
        </p:nvSpPr>
        <p:spPr>
          <a:xfrm>
            <a:off x="1788838" y="598275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Hanekom or Liebermeister</a:t>
            </a:r>
            <a:endParaRPr/>
          </a:p>
        </p:txBody>
      </p:sp>
      <p:sp>
        <p:nvSpPr>
          <p:cNvPr id="427" name="Google Shape;427;ge5d457a3cc_2_85"/>
          <p:cNvSpPr/>
          <p:nvPr/>
        </p:nvSpPr>
        <p:spPr>
          <a:xfrm>
            <a:off x="6444975" y="1170925"/>
            <a:ext cx="4442700" cy="155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Getting Help: What are the options on a method call?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305302" y="1818857"/>
            <a:ext cx="10515600" cy="4823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Name completion: Type r. and a popup help will appear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get help use a ? mark, eg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r.simulate?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3102" y="2371475"/>
            <a:ext cx="603885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599" y="5296986"/>
            <a:ext cx="7229403" cy="1396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/>
          <p:cNvSpPr txBox="1"/>
          <p:nvPr>
            <p:ph type="title"/>
          </p:nvPr>
        </p:nvSpPr>
        <p:spPr>
          <a:xfrm>
            <a:off x="457200" y="365125"/>
            <a:ext cx="7046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Sigmoidal Behavior: Hill Equation</a:t>
            </a:r>
            <a:endParaRPr/>
          </a:p>
        </p:txBody>
      </p:sp>
      <p:pic>
        <p:nvPicPr>
          <p:cNvPr id="433" name="Google Shape;4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377" y="0"/>
            <a:ext cx="6048338" cy="478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643" y="1790641"/>
            <a:ext cx="3229426" cy="83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6643" y="3095410"/>
            <a:ext cx="3048425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8590" y="4428758"/>
            <a:ext cx="2724530" cy="53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5589" y="5247174"/>
            <a:ext cx="6858957" cy="136226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9" name="Google Shape;439;p27"/>
          <p:cNvSpPr txBox="1"/>
          <p:nvPr/>
        </p:nvSpPr>
        <p:spPr>
          <a:xfrm>
            <a:off x="7859725" y="5636975"/>
            <a:ext cx="216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Hill Equation</a:t>
            </a:r>
            <a:endParaRPr sz="2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Sigmoidal Behavior</a:t>
            </a:r>
            <a:endParaRPr/>
          </a:p>
        </p:txBody>
      </p:sp>
      <p:pic>
        <p:nvPicPr>
          <p:cNvPr id="445" name="Google Shape;4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643" y="2833604"/>
            <a:ext cx="2943636" cy="119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7019" y="1476745"/>
            <a:ext cx="6048338" cy="4780722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5d457a3cc_2_121"/>
          <p:cNvSpPr txBox="1"/>
          <p:nvPr>
            <p:ph type="title"/>
          </p:nvPr>
        </p:nvSpPr>
        <p:spPr>
          <a:xfrm>
            <a:off x="838200" y="365126"/>
            <a:ext cx="10515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Enzyme Kinetics</a:t>
            </a:r>
            <a:endParaRPr/>
          </a:p>
        </p:txBody>
      </p:sp>
      <p:sp>
        <p:nvSpPr>
          <p:cNvPr id="453" name="Google Shape;453;ge5d457a3cc_2_1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ge5d457a3cc_2_121"/>
          <p:cNvSpPr/>
          <p:nvPr/>
        </p:nvSpPr>
        <p:spPr>
          <a:xfrm>
            <a:off x="5106025" y="3007750"/>
            <a:ext cx="1233000" cy="123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e5d457a3cc_2_121"/>
          <p:cNvSpPr txBox="1"/>
          <p:nvPr/>
        </p:nvSpPr>
        <p:spPr>
          <a:xfrm>
            <a:off x="1647775" y="1948425"/>
            <a:ext cx="6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Michaelis-Menten type Kinetics</a:t>
            </a:r>
            <a:endParaRPr sz="1600"/>
          </a:p>
        </p:txBody>
      </p:sp>
      <p:sp>
        <p:nvSpPr>
          <p:cNvPr id="456" name="Google Shape;456;ge5d457a3cc_2_121"/>
          <p:cNvSpPr txBox="1"/>
          <p:nvPr/>
        </p:nvSpPr>
        <p:spPr>
          <a:xfrm>
            <a:off x="974575" y="3365850"/>
            <a:ext cx="25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Mass-Action Kinetics</a:t>
            </a:r>
            <a:endParaRPr sz="1600"/>
          </a:p>
        </p:txBody>
      </p:sp>
      <p:sp>
        <p:nvSpPr>
          <p:cNvPr id="457" name="Google Shape;457;ge5d457a3cc_2_121"/>
          <p:cNvSpPr txBox="1"/>
          <p:nvPr/>
        </p:nvSpPr>
        <p:spPr>
          <a:xfrm>
            <a:off x="1358150" y="5067000"/>
            <a:ext cx="6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Generalized Enzyme Kinetic Laws</a:t>
            </a:r>
            <a:endParaRPr sz="1600"/>
          </a:p>
        </p:txBody>
      </p:sp>
      <p:sp>
        <p:nvSpPr>
          <p:cNvPr id="458" name="Google Shape;458;ge5d457a3cc_2_121"/>
          <p:cNvSpPr txBox="1"/>
          <p:nvPr/>
        </p:nvSpPr>
        <p:spPr>
          <a:xfrm>
            <a:off x="6641950" y="1974063"/>
            <a:ext cx="6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Hill Based Cooperativity Kinetics</a:t>
            </a:r>
            <a:endParaRPr sz="1600"/>
          </a:p>
        </p:txBody>
      </p:sp>
      <p:sp>
        <p:nvSpPr>
          <p:cNvPr id="459" name="Google Shape;459;ge5d457a3cc_2_121"/>
          <p:cNvSpPr txBox="1"/>
          <p:nvPr/>
        </p:nvSpPr>
        <p:spPr>
          <a:xfrm>
            <a:off x="7776550" y="3317225"/>
            <a:ext cx="212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MWC or KNF</a:t>
            </a:r>
            <a:endParaRPr sz="1600"/>
          </a:p>
        </p:txBody>
      </p:sp>
      <p:sp>
        <p:nvSpPr>
          <p:cNvPr id="460" name="Google Shape;460;ge5d457a3cc_2_121"/>
          <p:cNvSpPr txBox="1"/>
          <p:nvPr/>
        </p:nvSpPr>
        <p:spPr>
          <a:xfrm>
            <a:off x="6795000" y="4845625"/>
            <a:ext cx="212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Approximations: Power law or  linlog</a:t>
            </a:r>
            <a:endParaRPr sz="1600"/>
          </a:p>
        </p:txBody>
      </p:sp>
      <p:sp>
        <p:nvSpPr>
          <p:cNvPr id="461" name="Google Shape;461;ge5d457a3cc_2_121"/>
          <p:cNvSpPr/>
          <p:nvPr/>
        </p:nvSpPr>
        <p:spPr>
          <a:xfrm>
            <a:off x="1504675" y="1816325"/>
            <a:ext cx="31704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e5d457a3cc_2_121"/>
          <p:cNvSpPr/>
          <p:nvPr/>
        </p:nvSpPr>
        <p:spPr>
          <a:xfrm>
            <a:off x="6544625" y="1853650"/>
            <a:ext cx="33372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e5d457a3cc_2_121"/>
          <p:cNvSpPr/>
          <p:nvPr/>
        </p:nvSpPr>
        <p:spPr>
          <a:xfrm>
            <a:off x="888225" y="3242850"/>
            <a:ext cx="23448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e5d457a3cc_2_121"/>
          <p:cNvSpPr/>
          <p:nvPr/>
        </p:nvSpPr>
        <p:spPr>
          <a:xfrm>
            <a:off x="1358150" y="4944000"/>
            <a:ext cx="33828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e5d457a3cc_2_121"/>
          <p:cNvSpPr/>
          <p:nvPr/>
        </p:nvSpPr>
        <p:spPr>
          <a:xfrm>
            <a:off x="7655475" y="3208325"/>
            <a:ext cx="16029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e5d457a3cc_2_121"/>
          <p:cNvSpPr/>
          <p:nvPr/>
        </p:nvSpPr>
        <p:spPr>
          <a:xfrm>
            <a:off x="6641950" y="4845625"/>
            <a:ext cx="22734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ge5d457a3cc_2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757" y="2493429"/>
            <a:ext cx="1444233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e5d457a3cc_2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63" y="3971375"/>
            <a:ext cx="2727512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e5d457a3cc_2_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4564" y="3259253"/>
            <a:ext cx="1232999" cy="57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e5d457a3cc_2_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1752" y="3885420"/>
            <a:ext cx="2273400" cy="39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e5d457a3cc_2_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35185" y="1904575"/>
            <a:ext cx="703647" cy="5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e5d457a3cc_2_1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5817" y="1298975"/>
            <a:ext cx="2184429" cy="5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e5d457a3cc_2_1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47412" y="5526150"/>
            <a:ext cx="863197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e5d457a3cc_2_1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915404" y="4845625"/>
            <a:ext cx="1127472" cy="67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e5d457a3cc_2_1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44766" y="5623534"/>
            <a:ext cx="2184425" cy="356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6" name="Google Shape;476;ge5d457a3cc_2_121"/>
          <p:cNvCxnSpPr/>
          <p:nvPr/>
        </p:nvCxnSpPr>
        <p:spPr>
          <a:xfrm rot="10800000">
            <a:off x="4355750" y="2796125"/>
            <a:ext cx="68250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ge5d457a3cc_2_121"/>
          <p:cNvCxnSpPr/>
          <p:nvPr/>
        </p:nvCxnSpPr>
        <p:spPr>
          <a:xfrm rot="10800000">
            <a:off x="4058625" y="3621650"/>
            <a:ext cx="81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ge5d457a3cc_2_121"/>
          <p:cNvCxnSpPr/>
          <p:nvPr/>
        </p:nvCxnSpPr>
        <p:spPr>
          <a:xfrm flipH="1">
            <a:off x="4763075" y="4282125"/>
            <a:ext cx="429300" cy="47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ge5d457a3cc_2_121"/>
          <p:cNvCxnSpPr/>
          <p:nvPr/>
        </p:nvCxnSpPr>
        <p:spPr>
          <a:xfrm flipH="1" rot="10800000">
            <a:off x="6183075" y="2597850"/>
            <a:ext cx="264300" cy="3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ge5d457a3cc_2_121"/>
          <p:cNvCxnSpPr/>
          <p:nvPr/>
        </p:nvCxnSpPr>
        <p:spPr>
          <a:xfrm>
            <a:off x="6623400" y="3599625"/>
            <a:ext cx="79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ge5d457a3cc_2_121"/>
          <p:cNvCxnSpPr/>
          <p:nvPr/>
        </p:nvCxnSpPr>
        <p:spPr>
          <a:xfrm>
            <a:off x="6028975" y="4381200"/>
            <a:ext cx="49530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ge5d457a3cc_2_121"/>
          <p:cNvSpPr txBox="1"/>
          <p:nvPr/>
        </p:nvSpPr>
        <p:spPr>
          <a:xfrm>
            <a:off x="5227125" y="3421538"/>
            <a:ext cx="12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Rate Laws</a:t>
            </a:r>
            <a:endParaRPr/>
          </a:p>
        </p:txBody>
      </p:sp>
      <p:sp>
        <p:nvSpPr>
          <p:cNvPr id="483" name="Google Shape;483;ge5d457a3cc_2_121"/>
          <p:cNvSpPr txBox="1"/>
          <p:nvPr/>
        </p:nvSpPr>
        <p:spPr>
          <a:xfrm>
            <a:off x="1788838" y="598275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Hanekom or Liebermeister</a:t>
            </a:r>
            <a:endParaRPr/>
          </a:p>
        </p:txBody>
      </p:sp>
      <p:sp>
        <p:nvSpPr>
          <p:cNvPr id="484" name="Google Shape;484;ge5d457a3cc_2_121"/>
          <p:cNvSpPr/>
          <p:nvPr/>
        </p:nvSpPr>
        <p:spPr>
          <a:xfrm>
            <a:off x="7160500" y="2910888"/>
            <a:ext cx="3682500" cy="155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/>
          <p:nvPr>
            <p:ph type="title"/>
          </p:nvPr>
        </p:nvSpPr>
        <p:spPr>
          <a:xfrm>
            <a:off x="1439779" y="365125"/>
            <a:ext cx="766411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959"/>
              <a:buFont typeface="Arial"/>
              <a:buNone/>
            </a:pPr>
            <a:r>
              <a:rPr b="1" lang="en-US" sz="3959">
                <a:solidFill>
                  <a:srgbClr val="0033CC"/>
                </a:solidFill>
              </a:rPr>
              <a:t>Sigmoidal Behavior: Monod Wyman Changeux and Koshland Models</a:t>
            </a:r>
            <a:endParaRPr/>
          </a:p>
        </p:txBody>
      </p:sp>
      <p:pic>
        <p:nvPicPr>
          <p:cNvPr id="490" name="Google Shape;4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3061" y="1995488"/>
            <a:ext cx="7080834" cy="454463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9"/>
          <p:cNvSpPr/>
          <p:nvPr/>
        </p:nvSpPr>
        <p:spPr>
          <a:xfrm>
            <a:off x="9011570" y="503334"/>
            <a:ext cx="33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Protein Structure and Function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"/>
          <p:cNvSpPr txBox="1"/>
          <p:nvPr>
            <p:ph type="title"/>
          </p:nvPr>
        </p:nvSpPr>
        <p:spPr>
          <a:xfrm>
            <a:off x="1439779" y="365125"/>
            <a:ext cx="766411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Sigmoidal Behavior: Monod Wyman Changeux Model</a:t>
            </a:r>
            <a:endParaRPr/>
          </a:p>
        </p:txBody>
      </p:sp>
      <p:pic>
        <p:nvPicPr>
          <p:cNvPr id="498" name="Google Shape;4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948" y="2157548"/>
            <a:ext cx="7356104" cy="3678052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 txBox="1"/>
          <p:nvPr>
            <p:ph type="title"/>
          </p:nvPr>
        </p:nvSpPr>
        <p:spPr>
          <a:xfrm>
            <a:off x="1439779" y="365125"/>
            <a:ext cx="766411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Sigmoidal Behavior: Monod Wyman Changeux Model</a:t>
            </a:r>
            <a:endParaRPr/>
          </a:p>
        </p:txBody>
      </p:sp>
      <p:pic>
        <p:nvPicPr>
          <p:cNvPr id="505" name="Google Shape;5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7833" y="3001693"/>
            <a:ext cx="5068007" cy="2667372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1"/>
          <p:cNvSpPr txBox="1"/>
          <p:nvPr/>
        </p:nvSpPr>
        <p:spPr>
          <a:xfrm>
            <a:off x="1259298" y="2173700"/>
            <a:ext cx="766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protein with n subunits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1"/>
          <p:cNvSpPr txBox="1"/>
          <p:nvPr/>
        </p:nvSpPr>
        <p:spPr>
          <a:xfrm>
            <a:off x="1034727" y="5911525"/>
            <a:ext cx="816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kR = microscopic dissociation constant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= equilibrium constant between the tense and relaxed states.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"/>
          <p:cNvSpPr txBox="1"/>
          <p:nvPr>
            <p:ph type="title"/>
          </p:nvPr>
        </p:nvSpPr>
        <p:spPr>
          <a:xfrm>
            <a:off x="1439779" y="365125"/>
            <a:ext cx="766411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Sigmoidal Behavior: Monod Wyman Changeux Model</a:t>
            </a:r>
            <a:endParaRPr/>
          </a:p>
        </p:txBody>
      </p:sp>
      <p:sp>
        <p:nvSpPr>
          <p:cNvPr id="514" name="Google Shape;514;p32"/>
          <p:cNvSpPr txBox="1"/>
          <p:nvPr/>
        </p:nvSpPr>
        <p:spPr>
          <a:xfrm>
            <a:off x="1259298" y="2173700"/>
            <a:ext cx="558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Normally written 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2"/>
          <p:cNvSpPr txBox="1"/>
          <p:nvPr/>
        </p:nvSpPr>
        <p:spPr>
          <a:xfrm>
            <a:off x="1034727" y="5911525"/>
            <a:ext cx="821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number of subunits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= equilibrium constant between the tense and relaxed states.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3129" y="3034624"/>
            <a:ext cx="3705742" cy="1286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837" y="4536732"/>
            <a:ext cx="1924319" cy="1343212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/>
          <p:nvPr>
            <p:ph type="title"/>
          </p:nvPr>
        </p:nvSpPr>
        <p:spPr>
          <a:xfrm>
            <a:off x="1439779" y="365125"/>
            <a:ext cx="766411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Sigmoidal Behavior: Monod Wyman Changeux Model</a:t>
            </a:r>
            <a:endParaRPr/>
          </a:p>
        </p:txBody>
      </p:sp>
      <p:pic>
        <p:nvPicPr>
          <p:cNvPr id="524" name="Google Shape;5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9347" y="1882380"/>
            <a:ext cx="7097648" cy="437846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"/>
          <p:cNvSpPr txBox="1"/>
          <p:nvPr>
            <p:ph type="title"/>
          </p:nvPr>
        </p:nvSpPr>
        <p:spPr>
          <a:xfrm>
            <a:off x="1439779" y="365125"/>
            <a:ext cx="766411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Sigmoidal Behavior: Monod Wyman Changeux Model</a:t>
            </a:r>
            <a:endParaRPr/>
          </a:p>
        </p:txBody>
      </p:sp>
      <p:pic>
        <p:nvPicPr>
          <p:cNvPr id="531" name="Google Shape;5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6568" y="1632993"/>
            <a:ext cx="3310293" cy="3904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0201" y="5399377"/>
            <a:ext cx="6763694" cy="12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e5d457a3cc_2_157"/>
          <p:cNvSpPr txBox="1"/>
          <p:nvPr>
            <p:ph type="title"/>
          </p:nvPr>
        </p:nvSpPr>
        <p:spPr>
          <a:xfrm>
            <a:off x="838200" y="365126"/>
            <a:ext cx="105156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Enzyme Kinetics</a:t>
            </a:r>
            <a:endParaRPr/>
          </a:p>
        </p:txBody>
      </p:sp>
      <p:sp>
        <p:nvSpPr>
          <p:cNvPr id="539" name="Google Shape;539;ge5d457a3cc_2_1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0" name="Google Shape;540;ge5d457a3cc_2_157"/>
          <p:cNvSpPr/>
          <p:nvPr/>
        </p:nvSpPr>
        <p:spPr>
          <a:xfrm>
            <a:off x="5106025" y="3007750"/>
            <a:ext cx="1233000" cy="123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e5d457a3cc_2_157"/>
          <p:cNvSpPr txBox="1"/>
          <p:nvPr/>
        </p:nvSpPr>
        <p:spPr>
          <a:xfrm>
            <a:off x="1647775" y="1948425"/>
            <a:ext cx="6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Michaelis-Menten type Kinetics</a:t>
            </a:r>
            <a:endParaRPr sz="1600"/>
          </a:p>
        </p:txBody>
      </p:sp>
      <p:sp>
        <p:nvSpPr>
          <p:cNvPr id="542" name="Google Shape;542;ge5d457a3cc_2_157"/>
          <p:cNvSpPr txBox="1"/>
          <p:nvPr/>
        </p:nvSpPr>
        <p:spPr>
          <a:xfrm>
            <a:off x="974575" y="3365850"/>
            <a:ext cx="25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Mass-Action Kinetics</a:t>
            </a:r>
            <a:endParaRPr sz="1600"/>
          </a:p>
        </p:txBody>
      </p:sp>
      <p:sp>
        <p:nvSpPr>
          <p:cNvPr id="543" name="Google Shape;543;ge5d457a3cc_2_157"/>
          <p:cNvSpPr txBox="1"/>
          <p:nvPr/>
        </p:nvSpPr>
        <p:spPr>
          <a:xfrm>
            <a:off x="1358150" y="5067000"/>
            <a:ext cx="6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Generalized Enzyme Kinetic Laws</a:t>
            </a:r>
            <a:endParaRPr sz="1600"/>
          </a:p>
        </p:txBody>
      </p:sp>
      <p:sp>
        <p:nvSpPr>
          <p:cNvPr id="544" name="Google Shape;544;ge5d457a3cc_2_157"/>
          <p:cNvSpPr txBox="1"/>
          <p:nvPr/>
        </p:nvSpPr>
        <p:spPr>
          <a:xfrm>
            <a:off x="6641950" y="1974063"/>
            <a:ext cx="6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Hill Based Cooperativity Kinetics</a:t>
            </a:r>
            <a:endParaRPr sz="1600"/>
          </a:p>
        </p:txBody>
      </p:sp>
      <p:sp>
        <p:nvSpPr>
          <p:cNvPr id="545" name="Google Shape;545;ge5d457a3cc_2_157"/>
          <p:cNvSpPr txBox="1"/>
          <p:nvPr/>
        </p:nvSpPr>
        <p:spPr>
          <a:xfrm>
            <a:off x="7776550" y="3317225"/>
            <a:ext cx="212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MWC or KNF</a:t>
            </a:r>
            <a:endParaRPr sz="1600"/>
          </a:p>
        </p:txBody>
      </p:sp>
      <p:sp>
        <p:nvSpPr>
          <p:cNvPr id="546" name="Google Shape;546;ge5d457a3cc_2_157"/>
          <p:cNvSpPr txBox="1"/>
          <p:nvPr/>
        </p:nvSpPr>
        <p:spPr>
          <a:xfrm>
            <a:off x="6795000" y="4845625"/>
            <a:ext cx="212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Approximations: Power law or  linlog</a:t>
            </a:r>
            <a:endParaRPr sz="1600"/>
          </a:p>
        </p:txBody>
      </p:sp>
      <p:sp>
        <p:nvSpPr>
          <p:cNvPr id="547" name="Google Shape;547;ge5d457a3cc_2_157"/>
          <p:cNvSpPr/>
          <p:nvPr/>
        </p:nvSpPr>
        <p:spPr>
          <a:xfrm>
            <a:off x="1504675" y="1816325"/>
            <a:ext cx="31704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e5d457a3cc_2_157"/>
          <p:cNvSpPr/>
          <p:nvPr/>
        </p:nvSpPr>
        <p:spPr>
          <a:xfrm>
            <a:off x="6544625" y="1853650"/>
            <a:ext cx="33372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e5d457a3cc_2_157"/>
          <p:cNvSpPr/>
          <p:nvPr/>
        </p:nvSpPr>
        <p:spPr>
          <a:xfrm>
            <a:off x="888225" y="3242850"/>
            <a:ext cx="23448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e5d457a3cc_2_157"/>
          <p:cNvSpPr/>
          <p:nvPr/>
        </p:nvSpPr>
        <p:spPr>
          <a:xfrm>
            <a:off x="1358150" y="4944000"/>
            <a:ext cx="33828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e5d457a3cc_2_157"/>
          <p:cNvSpPr/>
          <p:nvPr/>
        </p:nvSpPr>
        <p:spPr>
          <a:xfrm>
            <a:off x="7655475" y="3208325"/>
            <a:ext cx="16029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e5d457a3cc_2_157"/>
          <p:cNvSpPr/>
          <p:nvPr/>
        </p:nvSpPr>
        <p:spPr>
          <a:xfrm>
            <a:off x="6641950" y="4845625"/>
            <a:ext cx="2273400" cy="67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3" name="Google Shape;553;ge5d457a3cc_2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757" y="2493429"/>
            <a:ext cx="1444233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ge5d457a3cc_2_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63" y="3971375"/>
            <a:ext cx="2727512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e5d457a3cc_2_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34564" y="3259253"/>
            <a:ext cx="1232999" cy="57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e5d457a3cc_2_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1752" y="3885420"/>
            <a:ext cx="2273400" cy="39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ge5d457a3cc_2_1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35185" y="1904575"/>
            <a:ext cx="703647" cy="5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ge5d457a3cc_2_1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5817" y="1298975"/>
            <a:ext cx="2184429" cy="5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ge5d457a3cc_2_1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47412" y="5526150"/>
            <a:ext cx="863197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ge5d457a3cc_2_1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915397" y="4845625"/>
            <a:ext cx="2184425" cy="131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ge5d457a3cc_2_15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44766" y="5623534"/>
            <a:ext cx="2184425" cy="356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2" name="Google Shape;562;ge5d457a3cc_2_157"/>
          <p:cNvCxnSpPr/>
          <p:nvPr/>
        </p:nvCxnSpPr>
        <p:spPr>
          <a:xfrm rot="10800000">
            <a:off x="4355750" y="2796125"/>
            <a:ext cx="68250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ge5d457a3cc_2_157"/>
          <p:cNvCxnSpPr/>
          <p:nvPr/>
        </p:nvCxnSpPr>
        <p:spPr>
          <a:xfrm rot="10800000">
            <a:off x="4058625" y="3621650"/>
            <a:ext cx="81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ge5d457a3cc_2_157"/>
          <p:cNvCxnSpPr/>
          <p:nvPr/>
        </p:nvCxnSpPr>
        <p:spPr>
          <a:xfrm flipH="1">
            <a:off x="4763075" y="4282125"/>
            <a:ext cx="429300" cy="47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ge5d457a3cc_2_157"/>
          <p:cNvCxnSpPr/>
          <p:nvPr/>
        </p:nvCxnSpPr>
        <p:spPr>
          <a:xfrm flipH="1" rot="10800000">
            <a:off x="6183075" y="2597850"/>
            <a:ext cx="264300" cy="36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ge5d457a3cc_2_157"/>
          <p:cNvCxnSpPr/>
          <p:nvPr/>
        </p:nvCxnSpPr>
        <p:spPr>
          <a:xfrm>
            <a:off x="6623400" y="3599625"/>
            <a:ext cx="79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ge5d457a3cc_2_157"/>
          <p:cNvCxnSpPr/>
          <p:nvPr/>
        </p:nvCxnSpPr>
        <p:spPr>
          <a:xfrm>
            <a:off x="6028975" y="4381200"/>
            <a:ext cx="495300" cy="38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ge5d457a3cc_2_157"/>
          <p:cNvSpPr txBox="1"/>
          <p:nvPr/>
        </p:nvSpPr>
        <p:spPr>
          <a:xfrm>
            <a:off x="5227125" y="3421538"/>
            <a:ext cx="12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Rate Laws</a:t>
            </a:r>
            <a:endParaRPr/>
          </a:p>
        </p:txBody>
      </p:sp>
      <p:sp>
        <p:nvSpPr>
          <p:cNvPr id="569" name="Google Shape;569;ge5d457a3cc_2_157"/>
          <p:cNvSpPr txBox="1"/>
          <p:nvPr/>
        </p:nvSpPr>
        <p:spPr>
          <a:xfrm>
            <a:off x="1788838" y="598275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Hanekom or Liebermeister</a:t>
            </a:r>
            <a:endParaRPr/>
          </a:p>
        </p:txBody>
      </p:sp>
      <p:sp>
        <p:nvSpPr>
          <p:cNvPr id="570" name="Google Shape;570;ge5d457a3cc_2_157"/>
          <p:cNvSpPr/>
          <p:nvPr/>
        </p:nvSpPr>
        <p:spPr>
          <a:xfrm>
            <a:off x="1058450" y="4783275"/>
            <a:ext cx="3979800" cy="155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Getting Help: What about more help?</a:t>
            </a:r>
            <a:endParaRPr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305302" y="1818857"/>
            <a:ext cx="10515600" cy="4823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get more help, either: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te.plotArray?  &lt;- Note the question mark at the end of the method name, works on spyder and Jupyter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Or in spyder you can type Ctrl-I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and you’ll get a nicely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rendered docs page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6096000" y="3429000"/>
            <a:ext cx="14494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Spyder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5135" y="3890365"/>
            <a:ext cx="4841507" cy="252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8"/>
          <p:cNvSpPr txBox="1"/>
          <p:nvPr>
            <p:ph type="title"/>
          </p:nvPr>
        </p:nvSpPr>
        <p:spPr>
          <a:xfrm>
            <a:off x="1439779" y="365125"/>
            <a:ext cx="766411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With so many rate laws what should we use?</a:t>
            </a:r>
            <a:endParaRPr/>
          </a:p>
        </p:txBody>
      </p:sp>
      <p:pic>
        <p:nvPicPr>
          <p:cNvPr id="576" name="Google Shape;57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336" y="2430702"/>
            <a:ext cx="8259328" cy="1486107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8"/>
          <p:cNvSpPr txBox="1"/>
          <p:nvPr/>
        </p:nvSpPr>
        <p:spPr>
          <a:xfrm>
            <a:off x="628425" y="1690700"/>
            <a:ext cx="724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Generalized Hanekom Rate Laws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8" name="Google Shape;57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1861" y="4276120"/>
            <a:ext cx="9688277" cy="258188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8"/>
          <p:cNvSpPr/>
          <p:nvPr/>
        </p:nvSpPr>
        <p:spPr>
          <a:xfrm>
            <a:off x="8382003" y="452400"/>
            <a:ext cx="38526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Rohwer, J. M., A. J. Hanekom, and J. H. Hofmeyr. 2007. p. 175–187. In: Proc. 2nd Int. Symp. on Experimental Standard Conditions of Enzyme Characterizations (ESEC 2006) . Beilstein Institute, Frankfurt am Main, Germany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9"/>
          <p:cNvSpPr txBox="1"/>
          <p:nvPr>
            <p:ph type="title"/>
          </p:nvPr>
        </p:nvSpPr>
        <p:spPr>
          <a:xfrm>
            <a:off x="1439779" y="365125"/>
            <a:ext cx="766411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With so many rate laws what should we use?</a:t>
            </a:r>
            <a:endParaRPr/>
          </a:p>
        </p:txBody>
      </p:sp>
      <p:sp>
        <p:nvSpPr>
          <p:cNvPr id="586" name="Google Shape;586;p39"/>
          <p:cNvSpPr txBox="1"/>
          <p:nvPr/>
        </p:nvSpPr>
        <p:spPr>
          <a:xfrm>
            <a:off x="693754" y="1746825"/>
            <a:ext cx="1084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Generalized Hanekom Cooperativity Rate Laws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7" name="Google Shape;58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177" y="2630859"/>
            <a:ext cx="8735644" cy="160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340" y="4231282"/>
            <a:ext cx="10602805" cy="221963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/>
          <p:nvPr>
            <p:ph type="title"/>
          </p:nvPr>
        </p:nvSpPr>
        <p:spPr>
          <a:xfrm>
            <a:off x="1439779" y="365125"/>
            <a:ext cx="766411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With so many rate laws what should we use?</a:t>
            </a:r>
            <a:endParaRPr/>
          </a:p>
        </p:txBody>
      </p:sp>
      <p:sp>
        <p:nvSpPr>
          <p:cNvPr id="595" name="Google Shape;595;p40"/>
          <p:cNvSpPr txBox="1"/>
          <p:nvPr/>
        </p:nvSpPr>
        <p:spPr>
          <a:xfrm>
            <a:off x="693746" y="1746825"/>
            <a:ext cx="112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Generalized Hill Equation with activators and inhibitors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6" name="Google Shape;59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779" y="2638223"/>
            <a:ext cx="5016510" cy="35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0"/>
          <p:cNvSpPr/>
          <p:nvPr/>
        </p:nvSpPr>
        <p:spPr>
          <a:xfrm>
            <a:off x="7379171" y="2845454"/>
            <a:ext cx="4559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Hofmeyr, J.-H., and A. Cornish-Bowden. 1997. Comput Appl Biosci 13 (4):377–385.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9" name="Google Shape;599;p40"/>
          <p:cNvSpPr txBox="1"/>
          <p:nvPr/>
        </p:nvSpPr>
        <p:spPr>
          <a:xfrm>
            <a:off x="8030147" y="4559375"/>
            <a:ext cx="242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-&gt;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1"/>
          <p:cNvSpPr txBox="1"/>
          <p:nvPr>
            <p:ph type="title"/>
          </p:nvPr>
        </p:nvSpPr>
        <p:spPr>
          <a:xfrm>
            <a:off x="264200" y="365125"/>
            <a:ext cx="1182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 sz="4200">
                <a:solidFill>
                  <a:srgbClr val="0033CC"/>
                </a:solidFill>
              </a:rPr>
              <a:t>With so many rate laws what should we use?</a:t>
            </a:r>
            <a:endParaRPr sz="4200"/>
          </a:p>
        </p:txBody>
      </p:sp>
      <p:sp>
        <p:nvSpPr>
          <p:cNvPr id="605" name="Google Shape;605;p41"/>
          <p:cNvSpPr txBox="1"/>
          <p:nvPr/>
        </p:nvSpPr>
        <p:spPr>
          <a:xfrm>
            <a:off x="3442331" y="1302225"/>
            <a:ext cx="654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Liebermeister Rate Laws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1"/>
          <p:cNvSpPr/>
          <p:nvPr/>
        </p:nvSpPr>
        <p:spPr>
          <a:xfrm>
            <a:off x="1517900" y="1986300"/>
            <a:ext cx="8884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US" sz="1900" u="none" cap="none" strike="noStrike">
                <a:solidFill>
                  <a:schemeClr val="dk1"/>
                </a:solidFill>
              </a:rPr>
              <a:t>Liebermeister, W., J. Uhlendorf, and E. Klipp. 2010. Bioinformatics 26 (12):1528.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8" name="Google Shape;6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744" y="5232077"/>
            <a:ext cx="8035182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323" y="2653500"/>
            <a:ext cx="3352684" cy="12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0746" y="2932921"/>
            <a:ext cx="3863429" cy="7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193" y="4134825"/>
            <a:ext cx="4693994" cy="8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1"/>
          <p:cNvSpPr txBox="1"/>
          <p:nvPr/>
        </p:nvSpPr>
        <p:spPr>
          <a:xfrm>
            <a:off x="9011900" y="3124813"/>
            <a:ext cx="245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06666"/>
                </a:solidFill>
              </a:rPr>
              <a:t>Thermodynamic Term</a:t>
            </a:r>
            <a:endParaRPr sz="1600">
              <a:solidFill>
                <a:srgbClr val="E06666"/>
              </a:solidFill>
            </a:endParaRPr>
          </a:p>
        </p:txBody>
      </p:sp>
      <p:sp>
        <p:nvSpPr>
          <p:cNvPr id="613" name="Google Shape;613;p41"/>
          <p:cNvSpPr txBox="1"/>
          <p:nvPr/>
        </p:nvSpPr>
        <p:spPr>
          <a:xfrm>
            <a:off x="646200" y="4831238"/>
            <a:ext cx="245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06666"/>
                </a:solidFill>
              </a:rPr>
              <a:t>Saturation </a:t>
            </a:r>
            <a:r>
              <a:rPr lang="en-US" sz="1600">
                <a:solidFill>
                  <a:srgbClr val="E06666"/>
                </a:solidFill>
              </a:rPr>
              <a:t>Term</a:t>
            </a:r>
            <a:endParaRPr sz="1600">
              <a:solidFill>
                <a:srgbClr val="E06666"/>
              </a:solidFill>
            </a:endParaRPr>
          </a:p>
        </p:txBody>
      </p:sp>
      <p:pic>
        <p:nvPicPr>
          <p:cNvPr id="614" name="Google Shape;614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3268" y="4151131"/>
            <a:ext cx="3078624" cy="72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1"/>
          <p:cNvSpPr txBox="1"/>
          <p:nvPr/>
        </p:nvSpPr>
        <p:spPr>
          <a:xfrm>
            <a:off x="9118575" y="4313850"/>
            <a:ext cx="307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06666"/>
                </a:solidFill>
              </a:rPr>
              <a:t>Non-Allosteric Regulation</a:t>
            </a:r>
            <a:endParaRPr sz="1600">
              <a:solidFill>
                <a:srgbClr val="E06666"/>
              </a:solidFill>
            </a:endParaRPr>
          </a:p>
        </p:txBody>
      </p:sp>
      <p:sp>
        <p:nvSpPr>
          <p:cNvPr id="616" name="Google Shape;616;p41"/>
          <p:cNvSpPr txBox="1"/>
          <p:nvPr/>
        </p:nvSpPr>
        <p:spPr>
          <a:xfrm>
            <a:off x="9986600" y="5502875"/>
            <a:ext cx="245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06666"/>
                </a:solidFill>
              </a:rPr>
              <a:t>Allosteric Regulation</a:t>
            </a:r>
            <a:endParaRPr sz="1600">
              <a:solidFill>
                <a:srgbClr val="E06666"/>
              </a:solidFill>
            </a:endParaRPr>
          </a:p>
        </p:txBody>
      </p:sp>
      <p:sp>
        <p:nvSpPr>
          <p:cNvPr id="617" name="Google Shape;617;p41"/>
          <p:cNvSpPr/>
          <p:nvPr/>
        </p:nvSpPr>
        <p:spPr>
          <a:xfrm>
            <a:off x="935675" y="2608900"/>
            <a:ext cx="3445500" cy="13257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2"/>
          <p:cNvSpPr txBox="1"/>
          <p:nvPr>
            <p:ph type="title"/>
          </p:nvPr>
        </p:nvSpPr>
        <p:spPr>
          <a:xfrm>
            <a:off x="2658979" y="2306220"/>
            <a:ext cx="715879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Do Exercises 1 and 2</a:t>
            </a:r>
            <a:endParaRPr/>
          </a:p>
        </p:txBody>
      </p:sp>
      <p:sp>
        <p:nvSpPr>
          <p:cNvPr id="623" name="Google Shape;62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3"/>
          <p:cNvSpPr txBox="1"/>
          <p:nvPr>
            <p:ph type="title"/>
          </p:nvPr>
        </p:nvSpPr>
        <p:spPr>
          <a:xfrm>
            <a:off x="3128210" y="2386431"/>
            <a:ext cx="630855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Return to Discuss</a:t>
            </a:r>
            <a:endParaRPr/>
          </a:p>
        </p:txBody>
      </p:sp>
      <p:sp>
        <p:nvSpPr>
          <p:cNvPr id="629" name="Google Shape;62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4"/>
          <p:cNvSpPr txBox="1"/>
          <p:nvPr>
            <p:ph type="title"/>
          </p:nvPr>
        </p:nvSpPr>
        <p:spPr>
          <a:xfrm>
            <a:off x="2955758" y="2442577"/>
            <a:ext cx="715879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Do Exercises 3 and 4</a:t>
            </a:r>
            <a:endParaRPr/>
          </a:p>
        </p:txBody>
      </p:sp>
      <p:sp>
        <p:nvSpPr>
          <p:cNvPr id="635" name="Google Shape;635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e5d081b3d9_0_0"/>
          <p:cNvSpPr txBox="1"/>
          <p:nvPr>
            <p:ph type="title"/>
          </p:nvPr>
        </p:nvSpPr>
        <p:spPr>
          <a:xfrm>
            <a:off x="2955758" y="2442577"/>
            <a:ext cx="7158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Return to Discuss</a:t>
            </a:r>
            <a:endParaRPr/>
          </a:p>
        </p:txBody>
      </p:sp>
      <p:sp>
        <p:nvSpPr>
          <p:cNvPr id="641" name="Google Shape;641;ge5d081b3d9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Steady State</a:t>
            </a:r>
            <a:endParaRPr/>
          </a:p>
        </p:txBody>
      </p:sp>
      <p:sp>
        <p:nvSpPr>
          <p:cNvPr id="647" name="Google Shape;647;p46"/>
          <p:cNvSpPr txBox="1"/>
          <p:nvPr/>
        </p:nvSpPr>
        <p:spPr>
          <a:xfrm>
            <a:off x="838200" y="1482141"/>
            <a:ext cx="99861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model was one we tried in Exercise 2 and it yielded the following solution: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 te.loada("""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$S1 -&gt; S2; k1*S1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S2 -&gt; ; Vm2*S2/(Km + S2)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k1 = 0.1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S1 = 10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Vm2 = 0.5; Km = 0.5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 appears to be trending to infinity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8" name="Google Shape;6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3151" y="2351147"/>
            <a:ext cx="4839803" cy="3150318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Steady State</a:t>
            </a:r>
            <a:endParaRPr/>
          </a:p>
        </p:txBody>
      </p:sp>
      <p:sp>
        <p:nvSpPr>
          <p:cNvPr id="655" name="Google Shape;655;p47"/>
          <p:cNvSpPr txBox="1"/>
          <p:nvPr/>
        </p:nvSpPr>
        <p:spPr>
          <a:xfrm>
            <a:off x="838200" y="1482141"/>
            <a:ext cx="107781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the concentration doesn’t appear to be settling down, we say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the model doesn’t have a steady-state. Tellurium has a quick way to compute the steady-state by using the command: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r.steadyState()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 if you run this command, you’ll get the nasty error: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Traceback (most recent call last):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File "&lt;ipython-input-46-453beb662922&gt;", line 1, in &lt;module&gt;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r.steadyState()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File "C:\Tellurium-Winpython-3.7\python-3.7.7.amd64\lib\site-packages\roadrunner\roadrunner.py", line 3511, in steadyState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_roadrunner.RoadRunner_steadyState(self, dict)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RuntimeError: Possible negative concentrations in solution (NLEQ)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6273329" y="484100"/>
            <a:ext cx="5318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Cheat Sheets</a:t>
            </a:r>
            <a:endParaRPr/>
          </a:p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733950" y="4205100"/>
            <a:ext cx="1072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https://drive.google.com/drive/u/2/folders/1g6y0D1pR9w41HYEsomvl2zmxwrUSSTVQ</a:t>
            </a:r>
            <a:endParaRPr sz="2100"/>
          </a:p>
        </p:txBody>
      </p:sp>
      <p:sp>
        <p:nvSpPr>
          <p:cNvPr id="144" name="Google Shape;144;p5"/>
          <p:cNvSpPr txBox="1"/>
          <p:nvPr/>
        </p:nvSpPr>
        <p:spPr>
          <a:xfrm>
            <a:off x="152400" y="152400"/>
            <a:ext cx="54726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Lecture Materials</a:t>
            </a:r>
            <a:endParaRPr sz="24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|</a:t>
            </a:r>
            <a:endParaRPr sz="24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| - Cheatsheets</a:t>
            </a:r>
            <a:endParaRPr sz="24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| </a:t>
            </a:r>
            <a:endParaRPr sz="24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| - Day 1---|</a:t>
            </a:r>
            <a:endParaRPr sz="24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|           | - Session 1</a:t>
            </a:r>
            <a:endParaRPr sz="24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| - Day 2   |</a:t>
            </a:r>
            <a:endParaRPr sz="24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|           | - Session 2 </a:t>
            </a:r>
            <a:endParaRPr sz="24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| etc</a:t>
            </a:r>
            <a:endParaRPr sz="24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6329625" y="1809800"/>
            <a:ext cx="634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Tellurium Cheat sheet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Tellurium</a:t>
            </a:r>
            <a:r>
              <a:rPr lang="en-US" sz="2100"/>
              <a:t> in a nutshell slides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Modeling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Python</a:t>
            </a:r>
            <a:endParaRPr sz="21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8"/>
          <p:cNvSpPr txBox="1"/>
          <p:nvPr>
            <p:ph type="title"/>
          </p:nvPr>
        </p:nvSpPr>
        <p:spPr>
          <a:xfrm>
            <a:off x="684075" y="100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Steady State</a:t>
            </a:r>
            <a:endParaRPr/>
          </a:p>
        </p:txBody>
      </p:sp>
      <p:sp>
        <p:nvSpPr>
          <p:cNvPr id="662" name="Google Shape;662;p48"/>
          <p:cNvSpPr txBox="1"/>
          <p:nvPr/>
        </p:nvSpPr>
        <p:spPr>
          <a:xfrm>
            <a:off x="838200" y="1149566"/>
            <a:ext cx="93612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Errors from the steady-state solver usually mean the model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no steady-state, here is the model from Exercise 4. Let’s try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calling r.steadyState(), another nasty error.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 te.loada("""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$S1 -&gt; S2; k1*S1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S2 -&gt; S3;  k2*S2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S3 -&gt; S4;  k3*S1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S4 -&gt; ;    k4*S4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k1 = 0.1; k2 = 0.2; k3 = 0.5; k4 = 1.3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S1 = 10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48"/>
          <p:cNvSpPr/>
          <p:nvPr/>
        </p:nvSpPr>
        <p:spPr>
          <a:xfrm>
            <a:off x="5903494" y="2889772"/>
            <a:ext cx="60960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RuntimeError: Jacobian matrix singular in NLEQ. Failed to converge to steady state. Check if Jacobian matrix is non-invertible or steady state solution does not exist.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Steady State</a:t>
            </a:r>
            <a:endParaRPr/>
          </a:p>
        </p:txBody>
      </p:sp>
      <p:sp>
        <p:nvSpPr>
          <p:cNvPr id="670" name="Google Shape;670;p49"/>
          <p:cNvSpPr txBox="1"/>
          <p:nvPr/>
        </p:nvSpPr>
        <p:spPr>
          <a:xfrm>
            <a:off x="838200" y="1482150"/>
            <a:ext cx="8672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 te.loada("""</a:t>
            </a:r>
            <a:endParaRPr b="1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$S1 -&gt; S2; k1*S1</a:t>
            </a:r>
            <a:endParaRPr b="1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S2 -&gt; S3;  k2*S2</a:t>
            </a:r>
            <a:endParaRPr b="1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S3 -&gt; S4;  k3*S3</a:t>
            </a:r>
            <a:endParaRPr b="1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S4 -&gt; ;    k4*S4</a:t>
            </a:r>
            <a:endParaRPr b="1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k1 = 0.1; k2 = 0.2; k3 = 0.5; k4 = 1.3</a:t>
            </a:r>
            <a:endParaRPr b="1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S1 = 10</a:t>
            </a:r>
            <a:endParaRPr b="1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""")</a:t>
            </a:r>
            <a:endParaRPr b="1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('Distance from steady state = ', r.steadyState()</a:t>
            </a:r>
            <a:endParaRPr b="1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49"/>
          <p:cNvSpPr/>
          <p:nvPr/>
        </p:nvSpPr>
        <p:spPr>
          <a:xfrm>
            <a:off x="5903494" y="2625079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9"/>
          <p:cNvSpPr txBox="1"/>
          <p:nvPr/>
        </p:nvSpPr>
        <p:spPr>
          <a:xfrm>
            <a:off x="838200" y="5769775"/>
            <a:ext cx="95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from steady state =  3.1401849173675503e-16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4" name="Google Shape;674;p49"/>
          <p:cNvSpPr txBox="1"/>
          <p:nvPr/>
        </p:nvSpPr>
        <p:spPr>
          <a:xfrm>
            <a:off x="5505083" y="1742387"/>
            <a:ext cx="6239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model fixed we now find a </a:t>
            </a:r>
            <a:r>
              <a:rPr lang="en-US" sz="2400">
                <a:solidFill>
                  <a:schemeClr val="dk1"/>
                </a:solidFill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teady-state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0" name="Google Shape;680;p50"/>
          <p:cNvSpPr txBox="1"/>
          <p:nvPr>
            <p:ph type="title"/>
          </p:nvPr>
        </p:nvSpPr>
        <p:spPr>
          <a:xfrm>
            <a:off x="587828" y="369722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Steady State</a:t>
            </a:r>
            <a:endParaRPr/>
          </a:p>
        </p:txBody>
      </p:sp>
      <p:sp>
        <p:nvSpPr>
          <p:cNvPr id="681" name="Google Shape;681;p50"/>
          <p:cNvSpPr/>
          <p:nvPr/>
        </p:nvSpPr>
        <p:spPr>
          <a:xfrm>
            <a:off x="1524001" y="90101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50"/>
          <p:cNvSpPr/>
          <p:nvPr/>
        </p:nvSpPr>
        <p:spPr>
          <a:xfrm>
            <a:off x="1524001" y="43445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50"/>
          <p:cNvSpPr/>
          <p:nvPr/>
        </p:nvSpPr>
        <p:spPr>
          <a:xfrm>
            <a:off x="1524001" y="43445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0"/>
          <p:cNvSpPr/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0"/>
          <p:cNvSpPr/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756" y="2687054"/>
            <a:ext cx="74390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3886200"/>
            <a:ext cx="34099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6838" y="4876801"/>
            <a:ext cx="12858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50"/>
          <p:cNvSpPr/>
          <p:nvPr/>
        </p:nvSpPr>
        <p:spPr>
          <a:xfrm>
            <a:off x="4245428" y="4054928"/>
            <a:ext cx="533400" cy="533400"/>
          </a:xfrm>
          <a:prstGeom prst="ellipse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50"/>
          <p:cNvSpPr/>
          <p:nvPr/>
        </p:nvSpPr>
        <p:spPr>
          <a:xfrm>
            <a:off x="5519058" y="4071256"/>
            <a:ext cx="533400" cy="533400"/>
          </a:xfrm>
          <a:prstGeom prst="ellipse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0"/>
          <p:cNvSpPr/>
          <p:nvPr/>
        </p:nvSpPr>
        <p:spPr>
          <a:xfrm>
            <a:off x="6858000" y="4038600"/>
            <a:ext cx="533400" cy="533400"/>
          </a:xfrm>
          <a:prstGeom prst="ellipse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50"/>
          <p:cNvSpPr/>
          <p:nvPr/>
        </p:nvSpPr>
        <p:spPr>
          <a:xfrm>
            <a:off x="5738812" y="4897890"/>
            <a:ext cx="381000" cy="364672"/>
          </a:xfrm>
          <a:prstGeom prst="ellipse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50"/>
          <p:cNvSpPr/>
          <p:nvPr/>
        </p:nvSpPr>
        <p:spPr>
          <a:xfrm>
            <a:off x="5736770" y="5274128"/>
            <a:ext cx="381000" cy="364672"/>
          </a:xfrm>
          <a:prstGeom prst="ellipse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4" name="Google Shape;694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3957" y="1509714"/>
            <a:ext cx="72866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0" name="Google Shape;700;p51"/>
          <p:cNvSpPr txBox="1"/>
          <p:nvPr>
            <p:ph type="title"/>
          </p:nvPr>
        </p:nvSpPr>
        <p:spPr>
          <a:xfrm>
            <a:off x="633414" y="274638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Steady State</a:t>
            </a:r>
            <a:endParaRPr/>
          </a:p>
        </p:txBody>
      </p:sp>
      <p:sp>
        <p:nvSpPr>
          <p:cNvPr id="701" name="Google Shape;701;p51"/>
          <p:cNvSpPr/>
          <p:nvPr/>
        </p:nvSpPr>
        <p:spPr>
          <a:xfrm>
            <a:off x="1524001" y="90101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1"/>
          <p:cNvSpPr/>
          <p:nvPr/>
        </p:nvSpPr>
        <p:spPr>
          <a:xfrm>
            <a:off x="1524001" y="43445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1"/>
          <p:cNvSpPr/>
          <p:nvPr/>
        </p:nvSpPr>
        <p:spPr>
          <a:xfrm>
            <a:off x="1524001" y="43445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51"/>
          <p:cNvSpPr/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51"/>
          <p:cNvSpPr/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6" name="Google Shape;70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89" y="1571625"/>
            <a:ext cx="5838825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1025" y="5562600"/>
            <a:ext cx="34099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3" name="Google Shape;713;p52"/>
          <p:cNvSpPr txBox="1"/>
          <p:nvPr>
            <p:ph type="title"/>
          </p:nvPr>
        </p:nvSpPr>
        <p:spPr>
          <a:xfrm>
            <a:off x="717884" y="3048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959"/>
              <a:buFont typeface="Arial"/>
              <a:buNone/>
            </a:pPr>
            <a:r>
              <a:rPr b="1" lang="en-US" sz="3959">
                <a:solidFill>
                  <a:srgbClr val="0033CC"/>
                </a:solidFill>
              </a:rPr>
              <a:t>Deriving the Steady State Algebraically</a:t>
            </a:r>
            <a:endParaRPr/>
          </a:p>
        </p:txBody>
      </p:sp>
      <p:sp>
        <p:nvSpPr>
          <p:cNvPr id="714" name="Google Shape;714;p52"/>
          <p:cNvSpPr/>
          <p:nvPr/>
        </p:nvSpPr>
        <p:spPr>
          <a:xfrm>
            <a:off x="1524001" y="90101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52"/>
          <p:cNvSpPr/>
          <p:nvPr/>
        </p:nvSpPr>
        <p:spPr>
          <a:xfrm>
            <a:off x="1524001" y="43445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52"/>
          <p:cNvSpPr/>
          <p:nvPr/>
        </p:nvSpPr>
        <p:spPr>
          <a:xfrm>
            <a:off x="1524001" y="43445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52"/>
          <p:cNvSpPr/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52"/>
          <p:cNvSpPr/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9" name="Google Shape;71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1" y="1371600"/>
            <a:ext cx="4194131" cy="119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1" y="2838190"/>
            <a:ext cx="2118987" cy="43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9601" y="3508332"/>
            <a:ext cx="2221281" cy="1139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38600" y="4953000"/>
            <a:ext cx="3901858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3"/>
          <p:cNvSpPr txBox="1"/>
          <p:nvPr>
            <p:ph type="title"/>
          </p:nvPr>
        </p:nvSpPr>
        <p:spPr>
          <a:xfrm>
            <a:off x="830272" y="398100"/>
            <a:ext cx="1052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Applying Perturbations in Tellurium</a:t>
            </a:r>
            <a:endParaRPr/>
          </a:p>
        </p:txBody>
      </p:sp>
      <p:sp>
        <p:nvSpPr>
          <p:cNvPr id="728" name="Google Shape;728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9" name="Google Shape;729;p53"/>
          <p:cNvSpPr/>
          <p:nvPr/>
        </p:nvSpPr>
        <p:spPr>
          <a:xfrm>
            <a:off x="1828800" y="1197888"/>
            <a:ext cx="82296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tellurium as te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 te.loada ('''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Model Definition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v1: $Xo -&gt; S1;  k1*Xo;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v2: S1 -&gt; $w;   k2*S1;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Initialize constants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k1 = 1; k2 = 1; S1 = 15; Xo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''')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Time course simulation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m1 = r.simulate (0, 15, 100, ["Time", "S1"]);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r.k1 = r.k1 * 6;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m2 = r.simulate (15, 40, 100, ["Time", "S1"]);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r.k1 = r.k1 / 6;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m3 = r.simulate (40, 60, 100, ["Time", "S1"]);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= numpy.vstack ((m1, m2, m3)); # Merge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r.plotArray (m, labels=["S1"])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p53"/>
          <p:cNvSpPr/>
          <p:nvPr/>
        </p:nvSpPr>
        <p:spPr>
          <a:xfrm>
            <a:off x="7612087" y="1772653"/>
            <a:ext cx="9906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53"/>
          <p:cNvSpPr/>
          <p:nvPr/>
        </p:nvSpPr>
        <p:spPr>
          <a:xfrm>
            <a:off x="7612087" y="2382253"/>
            <a:ext cx="9906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3"/>
          <p:cNvSpPr/>
          <p:nvPr/>
        </p:nvSpPr>
        <p:spPr>
          <a:xfrm>
            <a:off x="9898087" y="1772653"/>
            <a:ext cx="990600" cy="1143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3"/>
          <p:cNvSpPr/>
          <p:nvPr/>
        </p:nvSpPr>
        <p:spPr>
          <a:xfrm>
            <a:off x="7917774" y="2991854"/>
            <a:ext cx="32175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vstack ((m1, m2)) -&gt;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(augment by row)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4" name="Google Shape;734;p53"/>
          <p:cNvCxnSpPr/>
          <p:nvPr/>
        </p:nvCxnSpPr>
        <p:spPr>
          <a:xfrm>
            <a:off x="7737191" y="1772653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5" name="Google Shape;735;p53"/>
          <p:cNvCxnSpPr/>
          <p:nvPr/>
        </p:nvCxnSpPr>
        <p:spPr>
          <a:xfrm>
            <a:off x="7889591" y="1772653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6" name="Google Shape;736;p53"/>
          <p:cNvCxnSpPr/>
          <p:nvPr/>
        </p:nvCxnSpPr>
        <p:spPr>
          <a:xfrm>
            <a:off x="8041991" y="1772653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7" name="Google Shape;737;p53"/>
          <p:cNvCxnSpPr/>
          <p:nvPr/>
        </p:nvCxnSpPr>
        <p:spPr>
          <a:xfrm>
            <a:off x="8194391" y="1772653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8" name="Google Shape;738;p53"/>
          <p:cNvCxnSpPr/>
          <p:nvPr/>
        </p:nvCxnSpPr>
        <p:spPr>
          <a:xfrm>
            <a:off x="8346791" y="1772653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9" name="Google Shape;739;p53"/>
          <p:cNvCxnSpPr/>
          <p:nvPr/>
        </p:nvCxnSpPr>
        <p:spPr>
          <a:xfrm>
            <a:off x="8499191" y="1772653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0" name="Google Shape;740;p53"/>
          <p:cNvCxnSpPr/>
          <p:nvPr/>
        </p:nvCxnSpPr>
        <p:spPr>
          <a:xfrm>
            <a:off x="7742879" y="2382253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1" name="Google Shape;741;p53"/>
          <p:cNvCxnSpPr/>
          <p:nvPr/>
        </p:nvCxnSpPr>
        <p:spPr>
          <a:xfrm>
            <a:off x="7895279" y="2382253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2" name="Google Shape;742;p53"/>
          <p:cNvCxnSpPr/>
          <p:nvPr/>
        </p:nvCxnSpPr>
        <p:spPr>
          <a:xfrm>
            <a:off x="8047679" y="2382253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3" name="Google Shape;743;p53"/>
          <p:cNvCxnSpPr/>
          <p:nvPr/>
        </p:nvCxnSpPr>
        <p:spPr>
          <a:xfrm>
            <a:off x="8200079" y="2382253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4" name="Google Shape;744;p53"/>
          <p:cNvCxnSpPr/>
          <p:nvPr/>
        </p:nvCxnSpPr>
        <p:spPr>
          <a:xfrm>
            <a:off x="8352479" y="2382253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5" name="Google Shape;745;p53"/>
          <p:cNvCxnSpPr/>
          <p:nvPr/>
        </p:nvCxnSpPr>
        <p:spPr>
          <a:xfrm>
            <a:off x="8504879" y="2382253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46" name="Google Shape;746;p53"/>
          <p:cNvGrpSpPr/>
          <p:nvPr/>
        </p:nvGrpSpPr>
        <p:grpSpPr>
          <a:xfrm>
            <a:off x="10015231" y="1786301"/>
            <a:ext cx="764272" cy="1095240"/>
            <a:chOff x="7813344" y="4953000"/>
            <a:chExt cx="764272" cy="1095240"/>
          </a:xfrm>
        </p:grpSpPr>
        <p:cxnSp>
          <p:nvCxnSpPr>
            <p:cNvPr id="747" name="Google Shape;747;p53"/>
            <p:cNvCxnSpPr/>
            <p:nvPr/>
          </p:nvCxnSpPr>
          <p:spPr>
            <a:xfrm>
              <a:off x="7813344" y="49530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8" name="Google Shape;748;p53"/>
            <p:cNvCxnSpPr/>
            <p:nvPr/>
          </p:nvCxnSpPr>
          <p:spPr>
            <a:xfrm>
              <a:off x="7965744" y="49530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9" name="Google Shape;749;p53"/>
            <p:cNvCxnSpPr/>
            <p:nvPr/>
          </p:nvCxnSpPr>
          <p:spPr>
            <a:xfrm>
              <a:off x="8118144" y="49530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0" name="Google Shape;750;p53"/>
            <p:cNvCxnSpPr/>
            <p:nvPr/>
          </p:nvCxnSpPr>
          <p:spPr>
            <a:xfrm>
              <a:off x="8270544" y="49530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1" name="Google Shape;751;p53"/>
            <p:cNvCxnSpPr/>
            <p:nvPr/>
          </p:nvCxnSpPr>
          <p:spPr>
            <a:xfrm>
              <a:off x="8422944" y="49530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2" name="Google Shape;752;p53"/>
            <p:cNvCxnSpPr/>
            <p:nvPr/>
          </p:nvCxnSpPr>
          <p:spPr>
            <a:xfrm>
              <a:off x="8575344" y="4953000"/>
              <a:ext cx="0" cy="5334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753" name="Google Shape;753;p53"/>
            <p:cNvGrpSpPr/>
            <p:nvPr/>
          </p:nvGrpSpPr>
          <p:grpSpPr>
            <a:xfrm>
              <a:off x="7815616" y="5514840"/>
              <a:ext cx="762000" cy="533400"/>
              <a:chOff x="7815616" y="5569432"/>
              <a:chExt cx="762000" cy="533400"/>
            </a:xfrm>
          </p:grpSpPr>
          <p:cxnSp>
            <p:nvCxnSpPr>
              <p:cNvPr id="754" name="Google Shape;754;p53"/>
              <p:cNvCxnSpPr/>
              <p:nvPr/>
            </p:nvCxnSpPr>
            <p:spPr>
              <a:xfrm>
                <a:off x="7815616" y="5569432"/>
                <a:ext cx="0" cy="5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5" name="Google Shape;755;p53"/>
              <p:cNvCxnSpPr/>
              <p:nvPr/>
            </p:nvCxnSpPr>
            <p:spPr>
              <a:xfrm>
                <a:off x="7968016" y="5569432"/>
                <a:ext cx="0" cy="5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6" name="Google Shape;756;p53"/>
              <p:cNvCxnSpPr/>
              <p:nvPr/>
            </p:nvCxnSpPr>
            <p:spPr>
              <a:xfrm>
                <a:off x="8120416" y="5569432"/>
                <a:ext cx="0" cy="5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7" name="Google Shape;757;p53"/>
              <p:cNvCxnSpPr/>
              <p:nvPr/>
            </p:nvCxnSpPr>
            <p:spPr>
              <a:xfrm>
                <a:off x="8272816" y="5569432"/>
                <a:ext cx="0" cy="5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8" name="Google Shape;758;p53"/>
              <p:cNvCxnSpPr/>
              <p:nvPr/>
            </p:nvCxnSpPr>
            <p:spPr>
              <a:xfrm>
                <a:off x="8425216" y="5569432"/>
                <a:ext cx="0" cy="5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9" name="Google Shape;759;p53"/>
              <p:cNvCxnSpPr/>
              <p:nvPr/>
            </p:nvCxnSpPr>
            <p:spPr>
              <a:xfrm>
                <a:off x="8577616" y="5569432"/>
                <a:ext cx="0" cy="5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760" name="Google Shape;760;p53"/>
          <p:cNvSpPr/>
          <p:nvPr/>
        </p:nvSpPr>
        <p:spPr>
          <a:xfrm>
            <a:off x="9059887" y="2115553"/>
            <a:ext cx="5334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3"/>
          <p:cNvSpPr/>
          <p:nvPr/>
        </p:nvSpPr>
        <p:spPr>
          <a:xfrm>
            <a:off x="5301916" y="4211053"/>
            <a:ext cx="2149642" cy="665747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2" name="Google Shape;762;p53"/>
          <p:cNvCxnSpPr/>
          <p:nvPr/>
        </p:nvCxnSpPr>
        <p:spPr>
          <a:xfrm rot="10800000">
            <a:off x="7612087" y="4620126"/>
            <a:ext cx="1531913" cy="44917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3" name="Google Shape;763;p53"/>
          <p:cNvSpPr txBox="1"/>
          <p:nvPr/>
        </p:nvSpPr>
        <p:spPr>
          <a:xfrm>
            <a:off x="9144000" y="4909188"/>
            <a:ext cx="20224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e5c8448ea9_0_18"/>
          <p:cNvSpPr txBox="1"/>
          <p:nvPr>
            <p:ph type="title"/>
          </p:nvPr>
        </p:nvSpPr>
        <p:spPr>
          <a:xfrm>
            <a:off x="830272" y="398100"/>
            <a:ext cx="10523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Applying Perturbations: Easy Way</a:t>
            </a:r>
            <a:endParaRPr/>
          </a:p>
        </p:txBody>
      </p:sp>
      <p:sp>
        <p:nvSpPr>
          <p:cNvPr id="769" name="Google Shape;769;ge5c8448ea9_0_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0" name="Google Shape;770;ge5c8448ea9_0_18"/>
          <p:cNvSpPr/>
          <p:nvPr/>
        </p:nvSpPr>
        <p:spPr>
          <a:xfrm>
            <a:off x="1828800" y="1197888"/>
            <a:ext cx="82296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tellurium as te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 te.loada ('''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Model Definition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v1: $Xo -&gt; S1;  k1*Xo;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v2: S1 -&gt; $w;   k2*S1;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Initialize constants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k1 = 1; k2 = 1; S1 = 15; Xo = 1;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at time &gt; 15: k1 = k1*6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at time &gt; 40: k1 = k1/6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''')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Time course simulation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= r.simulate (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60, 100, ["Time", "S1"]);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r.plot()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1" name="Google Shape;771;ge5c8448ea9_0_18"/>
          <p:cNvCxnSpPr/>
          <p:nvPr/>
        </p:nvCxnSpPr>
        <p:spPr>
          <a:xfrm>
            <a:off x="7742879" y="2382253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Perturbations to Parameters</a:t>
            </a:r>
            <a:endParaRPr/>
          </a:p>
        </p:txBody>
      </p:sp>
      <p:pic>
        <p:nvPicPr>
          <p:cNvPr id="777" name="Google Shape;77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1" y="1828800"/>
            <a:ext cx="700087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plotArray (array, labels)</a:t>
            </a:r>
            <a:endParaRPr/>
          </a:p>
        </p:txBody>
      </p:sp>
      <p:sp>
        <p:nvSpPr>
          <p:cNvPr id="784" name="Google Shape;784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plotArray accepts a set of columns of data and uses the first column as the x variable and the remaining columns for the y axis.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import tellurium as 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te.plotArray (m, labels=[‘S1’, ‘S2’])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5" name="Google Shape;785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6" name="Google Shape;78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356" y="2991601"/>
            <a:ext cx="6206608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8"/>
          <p:cNvSpPr txBox="1"/>
          <p:nvPr>
            <p:ph type="title"/>
          </p:nvPr>
        </p:nvSpPr>
        <p:spPr>
          <a:xfrm>
            <a:off x="409076" y="88225"/>
            <a:ext cx="11501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An Easier Way: Specifying Events</a:t>
            </a:r>
            <a:endParaRPr/>
          </a:p>
        </p:txBody>
      </p:sp>
      <p:sp>
        <p:nvSpPr>
          <p:cNvPr id="792" name="Google Shape;792;p58"/>
          <p:cNvSpPr txBox="1"/>
          <p:nvPr>
            <p:ph idx="1" type="body"/>
          </p:nvPr>
        </p:nvSpPr>
        <p:spPr>
          <a:xfrm>
            <a:off x="774032" y="1062789"/>
            <a:ext cx="8458200" cy="3822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import tellurium as te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 = te.loada ('''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$Xo -&gt; S1; k1*Xo;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S1 -&gt; $X1; k2*S1;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k1 = 0.2; k2 = 0.4; Xo = 1; S1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at (time &gt; 20): S1 = S1 + 0.35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''')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Simulate the first part up to 20-time units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m = r.simulate (0, 50, 100)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r.plot()</a:t>
            </a:r>
            <a:endParaRPr/>
          </a:p>
        </p:txBody>
      </p:sp>
      <p:pic>
        <p:nvPicPr>
          <p:cNvPr id="793" name="Google Shape;79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9493" y="1062789"/>
            <a:ext cx="4725477" cy="3150318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5" name="Google Shape;79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2400" y="4125050"/>
            <a:ext cx="4029276" cy="2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5c8448ea9_0_5"/>
          <p:cNvSpPr txBox="1"/>
          <p:nvPr>
            <p:ph type="title"/>
          </p:nvPr>
        </p:nvSpPr>
        <p:spPr>
          <a:xfrm>
            <a:off x="7021879" y="208900"/>
            <a:ext cx="5318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33CC"/>
                </a:solidFill>
              </a:rPr>
              <a:t>Cheat Sheets</a:t>
            </a:r>
            <a:endParaRPr/>
          </a:p>
        </p:txBody>
      </p:sp>
      <p:sp>
        <p:nvSpPr>
          <p:cNvPr id="151" name="Google Shape;151;ge5c8448ea9_0_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ge5c8448ea9_0_5"/>
          <p:cNvSpPr txBox="1"/>
          <p:nvPr/>
        </p:nvSpPr>
        <p:spPr>
          <a:xfrm>
            <a:off x="733950" y="5955375"/>
            <a:ext cx="1072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https://drive.google.com/drive/u/2/folders/1g6y0D1pR9w41HYEsomvl2zmxwrUSSTVQ</a:t>
            </a:r>
            <a:endParaRPr sz="2100"/>
          </a:p>
        </p:txBody>
      </p:sp>
      <p:pic>
        <p:nvPicPr>
          <p:cNvPr id="153" name="Google Shape;153;ge5c8448ea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00" y="652275"/>
            <a:ext cx="6575104" cy="384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e5c8448ea9_0_5"/>
          <p:cNvSpPr txBox="1"/>
          <p:nvPr/>
        </p:nvSpPr>
        <p:spPr>
          <a:xfrm>
            <a:off x="7265300" y="21465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Tellurium Cheat sheet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Solving ODEs</a:t>
            </a:r>
            <a:endParaRPr/>
          </a:p>
        </p:txBody>
      </p:sp>
      <p:sp>
        <p:nvSpPr>
          <p:cNvPr id="801" name="Google Shape;801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What if you only have a set of ODEs, such as: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dy/dt = -k*y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r = te.loada ('''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       y' = -k*y;  # Note the apostrophe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       y = 1; k = 0.2;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''')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m = r.simulate (0, 50, 100)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r.plot()</a:t>
            </a:r>
            <a:endParaRPr/>
          </a:p>
        </p:txBody>
      </p:sp>
      <p:sp>
        <p:nvSpPr>
          <p:cNvPr id="802" name="Google Shape;802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1"/>
          <p:cNvSpPr txBox="1"/>
          <p:nvPr>
            <p:ph type="title"/>
          </p:nvPr>
        </p:nvSpPr>
        <p:spPr>
          <a:xfrm>
            <a:off x="461211" y="262942"/>
            <a:ext cx="10515600" cy="813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Simulate the Chaotic Lorenz System</a:t>
            </a:r>
            <a:endParaRPr/>
          </a:p>
        </p:txBody>
      </p:sp>
      <p:sp>
        <p:nvSpPr>
          <p:cNvPr id="808" name="Google Shape;808;p61"/>
          <p:cNvSpPr txBox="1"/>
          <p:nvPr>
            <p:ph idx="1" type="body"/>
          </p:nvPr>
        </p:nvSpPr>
        <p:spPr>
          <a:xfrm>
            <a:off x="1981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Simulate the Lorenz System.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1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dx/dt = sigma*(y – x)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dy/dt = x*(rho – z) – y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dz/dt = x*y – beta*z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1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1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x = 0.96259;  y = 2.07272;  z = 18.65888;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1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sigma = 10;  rho = 28; beta = 2.67;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1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Simulate t=0 to t=20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1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b="1" lang="en-US" sz="1850">
                <a:latin typeface="Courier New"/>
                <a:ea typeface="Courier New"/>
                <a:cs typeface="Courier New"/>
                <a:sym typeface="Courier New"/>
              </a:rPr>
              <a:t>http://en.wikipedia.org/wiki/Lorenz_system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1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1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1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b="1" sz="18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descr="data:image/jpeg;base64,/9j/4AAQSkZJRgABAQAAAQABAAD/2wCEAAkGBxASEBAQDxAQEhESFRAPExAVGA8UEBYSFBQXFxgXFxMYHysgGBoxHhUUITEhJTUrLi4uFx8zODMsNywtLisBCgoKBQUFDgUFDisZExkrKysrKysrKysrKysrKysrKysrKysrKysrKysrKysrKysrKysrKysrKysrKysrKysrK//AABEIAK0BJAMBIgACEQEDEQH/xAAbAAEAAgMBAQAAAAAAAAAAAAAABQYCAwQBB//EAEEQAAICAgECBAMEBQoFBQEAAAECAAMEERIFIQYTMUEiUWEUMnGBQlWRktMHFiNSVJOhsdHSJHKUo8ElMzRTYhX/xAAUAQEAAAAAAAAAAAAAAAAAAAAA/8QAFBEBAAAAAAAAAAAAAAAAAAAAAP/aAAwDAQACEQMRAD8A+4xEQEREBETF20CT7d4HlvLieOuWjre+O/bevaQHgfrt2bjvdfWlZF1tS8CxVkTQ5fF39d/slXu61bf07P6nZbfSg85MapGKgKh4KzAffJMsPQOkvTgYlHnFK66udrqSthJHLQPt947P0gWmJQfBlGZk005T5toVci4ou9rbjLY6qr79T77/AAl+gIiICIiAiIgIiICIiAiIgIiICIiAiIgIiICIiAiIgIiICIiAiIgIiICYuoIIPoQQfwMymrJt4I7hWcqrNwXRdtDfFQfc+ggVW7wWzYgwvtJFCMHrXgN/C/MK538a+vbtOq3w1cSCMyxQ1dldqBRwcvoFgP0ToaEy/nRZ+rOpfuU/xI/nRZ+rOpfuU/xIGzw/4c+zV00m02VY4IqXjx1s7BY7+Ige/wCMn5XP502fqzqX7lP8ST9FnJVYqy8gG4toMNj0I+cDZEr/AFe/JFpFWdhUrof0dtfKwfXfmr/lOL7VmfrTpn90f48C2xOfAZjWhd0sbiN2INIx+ajZ0PzMrnWc7IyMw9PxLTQK61uyMgAF1DHSIm+wY6J2d+kC1yIzeoucmvFp1y4+dcx78Kt6H5kg6/CVXwbTltnZtd/UMu5MO5UUHyBW4atW4uAmyRy32I9pMeGa95/VrSdkXU0D6ItKPr9rmBaYlP6vn5Q6lhUV3a817LHp7cfsyL3Y9t8i3pN/hnqduRndSPmN5FFleNXWQOIdV27A/j2gWmJGdV67j4zKtzMCwJGlduw/5ROH+eeF/Xs/u7v9sCwxNOJkrYi2Idqw2CQQf2GVjxxlZFONk5CXmo1hVoReOncka57HuTrQ+XrAtOQGKMEIVtHiSNgH6icPQup+ejBgBbU7U2r7B19x9D6j8ZydCw8xbPNyMnmj1V7oKgeXd6vxI/R76A+k5eiuR1XqaD7pXDt1/wDooVP+CiBZ4iICIiAiIgIiICIiAiIgIiICIiAiIgIiICVjrPWsmrqWDi1LU1OQLGs2H81FrHdgd61sqPT5zV4q6la2ZhdOpLIL/MuvtX7y0Va2AfYlmUb+W5E9Hw6n6v1B/Mt8rForxNM7lg77ss4uTsdlSBaum9dW7Ly8VUYfZRVys/RLWAniB9Bo/nJiUH+S/pSeXbms1hfIvvdCbLG3UrcF2Cfi7KO5+cv0Diyek41jc7cel29OTIjN+0iav5v4X9kxv7uv/SSUQMKalRQiKFVRoKAAoHyAHpIW3o1q5V2TjWIjXpXXYrqWG6+XFl0R/WP+EnYgRnQujJi1sqks9jG221vvPYQAWP5AD8BIvp1Jo6nlKx+DMWu+s/OxBwdfx4hD+cs85svCrs4c12UYOp7ghh8iIFP63l1DOvyq7fLtwqPJtFiFqyrjmvlkEEt8Qkj/ACcdOtpwKzkf+/c1mTbvXLlaxfR+o3qT1nT6WcWNVWzjRDlVLAj07zqgeanuoiAlQ614Uyclba7czlW1yZNSlF+Apx4oSPVNgn59/WW+IHFg4rqWstcM7aHw7CKo9AF3+e5EeGU8zJz8wfcteums/NKF4k/hy5algvqDqyNvTAg6JB0fqIopVFVEUKqgKqjsAB7QNkREBERAREQEREBERAREQEREBERAREQERECK6h0RbMirKWx6rq0eoOoQ7rcglSGBHqqn8pw4Pg+mtr2825xez2urFSfMdAhblrl6egPpuWC3fFuJAOjpiNgH5ke4lc/k/wCr5OXitdleXy861K2RWRWqQgBuJY+/L3gdnQPDteIlaLZY4qU118uI4qTsj4QNn07n5SaiICIiAiIgIiICIiAiIgIiICIiAiIgIiICIiAiIgIiICIiAiIgIiICIiAmNjAAk+gBP7JlPGUEEH0PaB8wvz3v6XndUyTaC3mpjVI7qqIG4V6A0GJOj3m7rmIcXpOLRXa/MijFq4FlYX2OrFm0fYcu0sNvgupscYpvu8hWFldY4aRg/Md9bYb32bY7zj8SY9Nf2TGu83Rdsr7btBwtrGgWGtEkHWte0DLIstfq+Di83KY2LZfawLAPYxRE5gdj9xz3lzlN8DdOt8/OzrjYftLolXmcQ/k1AgHiOygksQPlqXKAiIgIiICJqyb1rR7HOlRSxP0A3I7w5kW21faLT2u/pK6+2kqP3PzI0Tv5wJaIiAiIgIiICJDZue9GVULDunJPlL2H9Hb7An3B9PxkzAREQEREBERAREQEREBERAREQEREBERATVkuyo7IhdlVmVAQCzAEhQT2G/TZm2IFb/8A7mf+qLv7/D/3Qet536ou/v8AD/3Sxyo+HOt5LW9WOQ62UYlnCpwioTxr5uNg/F95RA7U61nEgHpNwGwCfPxOw+eg0sMivC3VWy8SnJevyzaCwTe9LyPHv+Gj+cloFQ6h1FFtsB63VUQxHlFcXad/u9+/7Zzjqqfr+r93DlyOOh7lEJ+elnn2Wv8A+tP3VgZoew777Dv8/rKP4rOQluAleTYMnJyeJUMwq8gI5cBPT0A7+uzLxam1K7I2CNj1Gx6iVZPBzc8a1sy17cXzPKd1Vvhs3yDDfxH07/SBy+JenPR0zqCtk23B3RlLnbVoz1Lw5euvU/nLfQi11qo7KiAD/lUf6CRfVuhizCvxgSWtUkufvNZ2IJ/NQPwkR1XrrJ0W25Tq9KfJK+4yAOBX97cCLyup2ZHTs3qjXW1qgv8AsqVs6AJUSoZgPvkkE9/Y6lz8PZdlmHj3Xgi16q3ddd+RUE9pA9I8Haw8XFyLS9FS1s2PxUBmHfTP6ld+0uCjQ0PT01Arx8WoCR9lzvl/8e//AGzo6d4iS6wVijKQnfxPTcifmxGhJqIHjeh12+so+L0+9slxj52S9ZP/ABNjkGoaO+FO/un2PGXDqGMbKnrDsnMcea/eAPrr66lfwfCBqsQDMyGxUIZcRu68gP0rPVh76MDH+UlyuErqdNXfjWKffkrjUtKnsPwlc8VV/aLMXDA3ytTIt9fhqqbff5bPYfhLIIEFk+KER2Q42a3EleS0Xsp17ggdxGN4oR3VPs2avIgbai8KPxJHYSeiBqyQxRghAYjQJ9AfnKB03rVldHWcvzrLaKC1VQYsW8ytONhXfoOZI19Jf8q7hW9hBIRWfQ9TxBOh9e0+Vvg/aKMfEwrLRXl5BzLqCKy1NZcvYLbFJ1snsv1+kD6H4TrsXBxRc7vb5VbO7nblmGzs/nqS08A12nsBERAREQEREBERAREQEREBERAoePkfab+p5OUC2NhF6Ka9kIeC8nft+l7StjDpTw8A+zfl2K6BieS2ZFgUeh/qL6/SfQ8nwrjuMhS1wrySzXVK+q2ZhonWtg+nofaYW+EcZqUpY2sEeu1HLDzFasaXR1rQ79vqYHZ4f6VRjVLTQqrwCI/Hf3lUev1/1kpObCwkqUhdnZLMxO2Zj7k+5nTAREQEREBOdcKoF2CLtyGft94j3I+c6IgIiICIiAiIgaq8dFZnCgM+uTe516TbEQEREAZglSrviqjfroATOICIiAiIgIiICIiAiIgIiICIiAiJja+gSfQAn9ggYZDfC3x8Do/F8Pw/XR7St/yd9Qyr8M3ZdnmFrbfKcrWm6VPFSQgA9Q3eVS2429Izep5dfmXXeatC7OkQv5dQr+XfRloqwMWrpdWLa7eVWiVMqnTs5Aby+3qST6QLWGHsRPZVPCXQ1obkS1e1YUYZfkKaidnQ+Z7blrgIiICIiAiIgIiICIiAiIgIiICIiAiIgIiICIiAiIgIiICIiAiIgIiICeET2aslnCOa1DOFYopPFS2uwLaOhvXeBBWeDsVqvIJt8oMLEr5nhW4bkCg9u/8AnOjJ8MY1iIlqtYE5EcmO+bfpk+7/ACM5Pt3V/wCw4f8A1Nn8Ke/bur/2HD/6mz+FA7Og+HacTmaza7PrlZa7WPoeg2fQSYlcTN6tscsLDA2NkZLkge/byu8sDnsdnXY9x6iBnEoj5mLs/wDq/Ux3PbgdD/sTbgZeMbawvVeouSy6RkIRjv0Y+QO35iBdonkoPi7GIv6dUlzjKycklrASB5CI5ddegXXEfnAv8SmdWwKsLDzLBdc9KtZe9ZYswYoqLWG9Qu+J1IrIS4YvQsF3say+yu25wSHCVqHYE/L4gPygfSImLHQJ0Toeg9TK+fEWR+rcz/s/74FiiQ3TesXWWBHwsmkEH+kfyuI/YxMlMu8V1vYfRFZz+Cjf/iBwW5FtjutLLWlfZrSORLepAU+31nJ4M6zZlY72WAbS26kWAaWxUbQcD5f6SL690Gi7p3O+21AlV9vKtzWCLBz+I+/6ImPhk+Z0PG+1s2ODUofh8DcfbX1I16fOBdYlR8JdGNTBzZclIDfZ8Wx+TKrertvvs/I71LdAREQEREBERAREQEREBERAREQEREBERAREQMLLVXXJlXfpsgf5yl+HetXB+rW3ZHm49Fhrxy3lD7lQdwCoGxtgPynPh3edd1bNy1V6sU2Y9FbfcC1rtzxPbkT23K+2LTX4fSl0Hn5b1niwDMj5NvqN+nwKf2QPovg/q75eHTkWhFssBcop2FBY8R+PHUmpG9Ew6KaxVQtY8sJW/EAfEqj117/6ySgIiIGFtfJSp3ogjt2Pf5GVqnwXUpocX5Bsx+flWMysyq++S/EO4Ox6/IS0RAq/iumurC8g0tbXc61WkMVYBjs2s2jvRA/wkb4d6W9nUjl87nx8aj7JQ9mhzLHbsoAHbQUb+YMvU8gexEQEjevgtT5Q2TayV6+akguD8hxDSSiBBX+Ga3QU2W3Pjgj/AIcleBUeikgciv03Ojq/Qacla0tDcK9lUUlF3rSn4fl7SViBCdA8NpjMzm6++xgF8y5uRVR+io9B+PqZNxEBERAREQEREBERAREQEREBERAREQEREBERAr+Z4SxrGvLm3hfs20hh5DkjRJr13Pv+UxbwfjHHGOzXsFdbVsLg3Ky9l0+u2v8AyZYogc2BhpUgRN+5LHuzE+7H3M6YiAiIgIiICIiAiIgIiICIiAiIgIiICIiAiIgIiICIiAiIgIiIH//Z" id="809" name="Google Shape;809;p61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ASEBAQDxAQEhESFRAPExAVGA8UEBYSFBQXFxgXFxMYHysgGBoxHhUUITEhJTUrLi4uFx8zODMsNywtLisBCgoKBQUFDgUFDisZExkrKysrKysrKysrKysrKysrKysrKysrKysrKysrKysrKysrKysrKysrKysrKysrKysrK//AABEIAK0BJAMBIgACEQEDEQH/xAAbAAEAAgMBAQAAAAAAAAAAAAAABQYCAwQBB//EAEEQAAICAgECBAMEBQoFBQEAAAECAAMEERIFIQYTMUEiUWEUMnGBQlWRktMHFiNSVJOhsdHSJHKUo8ElMzRTYhX/xAAUAQEAAAAAAAAAAAAAAAAAAAAA/8QAFBEBAAAAAAAAAAAAAAAAAAAAAP/aAAwDAQACEQMRAD8A+4xEQEREBETF20CT7d4HlvLieOuWjre+O/bevaQHgfrt2bjvdfWlZF1tS8CxVkTQ5fF39d/slXu61bf07P6nZbfSg85MapGKgKh4KzAffJMsPQOkvTgYlHnFK66udrqSthJHLQPt947P0gWmJQfBlGZk005T5toVci4ou9rbjLY6qr79T77/AAl+gIiICIiAiIgIiICIiAiIgIiICIiAiIgIiICIiAiIgIiICIiAiIgIiICYuoIIPoQQfwMymrJt4I7hWcqrNwXRdtDfFQfc+ggVW7wWzYgwvtJFCMHrXgN/C/MK538a+vbtOq3w1cSCMyxQ1dldqBRwcvoFgP0ToaEy/nRZ+rOpfuU/xI/nRZ+rOpfuU/xIGzw/4c+zV00m02VY4IqXjx1s7BY7+Ige/wCMn5XP502fqzqX7lP8ST9FnJVYqy8gG4toMNj0I+cDZEr/AFe/JFpFWdhUrof0dtfKwfXfmr/lOL7VmfrTpn90f48C2xOfAZjWhd0sbiN2INIx+ajZ0PzMrnWc7IyMw9PxLTQK61uyMgAF1DHSIm+wY6J2d+kC1yIzeoucmvFp1y4+dcx78Kt6H5kg6/CVXwbTltnZtd/UMu5MO5UUHyBW4atW4uAmyRy32I9pMeGa95/VrSdkXU0D6ItKPr9rmBaYlP6vn5Q6lhUV3a817LHp7cfsyL3Y9t8i3pN/hnqduRndSPmN5FFleNXWQOIdV27A/j2gWmJGdV67j4zKtzMCwJGlduw/5ROH+eeF/Xs/u7v9sCwxNOJkrYi2Idqw2CQQf2GVjxxlZFONk5CXmo1hVoReOncka57HuTrQ+XrAtOQGKMEIVtHiSNgH6icPQup+ejBgBbU7U2r7B19x9D6j8ZydCw8xbPNyMnmj1V7oKgeXd6vxI/R76A+k5eiuR1XqaD7pXDt1/wDooVP+CiBZ4iICIiAiIgIiICIiAiIgIiICIiAiIgIiICVjrPWsmrqWDi1LU1OQLGs2H81FrHdgd61sqPT5zV4q6la2ZhdOpLIL/MuvtX7y0Va2AfYlmUb+W5E9Hw6n6v1B/Mt8rForxNM7lg77ss4uTsdlSBaum9dW7Ly8VUYfZRVys/RLWAniB9Bo/nJiUH+S/pSeXbms1hfIvvdCbLG3UrcF2Cfi7KO5+cv0Diyek41jc7cel29OTIjN+0iav5v4X9kxv7uv/SSUQMKalRQiKFVRoKAAoHyAHpIW3o1q5V2TjWIjXpXXYrqWG6+XFl0R/WP+EnYgRnQujJi1sqks9jG221vvPYQAWP5AD8BIvp1Jo6nlKx+DMWu+s/OxBwdfx4hD+cs85svCrs4c12UYOp7ghh8iIFP63l1DOvyq7fLtwqPJtFiFqyrjmvlkEEt8Qkj/ACcdOtpwKzkf+/c1mTbvXLlaxfR+o3qT1nT6WcWNVWzjRDlVLAj07zqgeanuoiAlQ614Uyclba7czlW1yZNSlF+Apx4oSPVNgn59/WW+IHFg4rqWstcM7aHw7CKo9AF3+e5EeGU8zJz8wfcteums/NKF4k/hy5algvqDqyNvTAg6JB0fqIopVFVEUKqgKqjsAB7QNkREBERAREQEREBERAREQEREBERAREQERECK6h0RbMirKWx6rq0eoOoQ7rcglSGBHqqn8pw4Pg+mtr2825xez2urFSfMdAhblrl6egPpuWC3fFuJAOjpiNgH5ke4lc/k/wCr5OXitdleXy861K2RWRWqQgBuJY+/L3gdnQPDteIlaLZY4qU118uI4qTsj4QNn07n5SaiICIiAiIgIiICIiAiIgIiICIiAiIgIiICIiAiIgIiICIiAiIgIiICIiAmNjAAk+gBP7JlPGUEEH0PaB8wvz3v6XndUyTaC3mpjVI7qqIG4V6A0GJOj3m7rmIcXpOLRXa/MijFq4FlYX2OrFm0fYcu0sNvgupscYpvu8hWFldY4aRg/Md9bYb32bY7zj8SY9Nf2TGu83Rdsr7btBwtrGgWGtEkHWte0DLIstfq+Di83KY2LZfawLAPYxRE5gdj9xz3lzlN8DdOt8/OzrjYftLolXmcQ/k1AgHiOygksQPlqXKAiIgIiICJqyb1rR7HOlRSxP0A3I7w5kW21faLT2u/pK6+2kqP3PzI0Tv5wJaIiAiIgIiICJDZue9GVULDunJPlL2H9Hb7An3B9PxkzAREQEREBERAREQEREBERAREQEREBERATVkuyo7IhdlVmVAQCzAEhQT2G/TZm2IFb/8A7mf+qLv7/D/3Qet536ou/v8AD/3Sxyo+HOt5LW9WOQ62UYlnCpwioTxr5uNg/F95RA7U61nEgHpNwGwCfPxOw+eg0sMivC3VWy8SnJevyzaCwTe9LyPHv+Gj+cloFQ6h1FFtsB63VUQxHlFcXad/u9+/7Zzjqqfr+r93DlyOOh7lEJ+elnn2Wv8A+tP3VgZoew777Dv8/rKP4rOQluAleTYMnJyeJUMwq8gI5cBPT0A7+uzLxam1K7I2CNj1Gx6iVZPBzc8a1sy17cXzPKd1Vvhs3yDDfxH07/SBy+JenPR0zqCtk23B3RlLnbVoz1Lw5euvU/nLfQi11qo7KiAD/lUf6CRfVuhizCvxgSWtUkufvNZ2IJ/NQPwkR1XrrJ0W25Tq9KfJK+4yAOBX97cCLyup2ZHTs3qjXW1qgv8AsqVs6AJUSoZgPvkkE9/Y6lz8PZdlmHj3Xgi16q3ddd+RUE9pA9I8Haw8XFyLS9FS1s2PxUBmHfTP6ld+0uCjQ0PT01Arx8WoCR9lzvl/8e//AGzo6d4iS6wVijKQnfxPTcifmxGhJqIHjeh12+so+L0+9slxj52S9ZP/ABNjkGoaO+FO/un2PGXDqGMbKnrDsnMcea/eAPrr66lfwfCBqsQDMyGxUIZcRu68gP0rPVh76MDH+UlyuErqdNXfjWKffkrjUtKnsPwlc8VV/aLMXDA3ytTIt9fhqqbff5bPYfhLIIEFk+KER2Q42a3EleS0Xsp17ggdxGN4oR3VPs2avIgbai8KPxJHYSeiBqyQxRghAYjQJ9AfnKB03rVldHWcvzrLaKC1VQYsW8ytONhXfoOZI19Jf8q7hW9hBIRWfQ9TxBOh9e0+Vvg/aKMfEwrLRXl5BzLqCKy1NZcvYLbFJ1snsv1+kD6H4TrsXBxRc7vb5VbO7nblmGzs/nqS08A12nsBERAREQEREBERAREQEREBERAoePkfab+p5OUC2NhF6Ka9kIeC8nft+l7StjDpTw8A+zfl2K6BieS2ZFgUeh/qL6/SfQ8nwrjuMhS1wrySzXVK+q2ZhonWtg+nofaYW+EcZqUpY2sEeu1HLDzFasaXR1rQ79vqYHZ4f6VRjVLTQqrwCI/Hf3lUev1/1kpObCwkqUhdnZLMxO2Zj7k+5nTAREQEREBOdcKoF2CLtyGft94j3I+c6IgIiICIiAiIgaq8dFZnCgM+uTe516TbEQEREAZglSrviqjfroATOICIiAiIgIiICIiAiIgIiICIiAiJja+gSfQAn9ggYZDfC3x8Do/F8Pw/XR7St/yd9Qyr8M3ZdnmFrbfKcrWm6VPFSQgA9Q3eVS2429Izep5dfmXXeatC7OkQv5dQr+XfRloqwMWrpdWLa7eVWiVMqnTs5Aby+3qST6QLWGHsRPZVPCXQ1obkS1e1YUYZfkKaidnQ+Z7blrgIiICIiAiIgIiICIiAiIgIiICIiAiIgIiICIiAiIgIiICIiAiIgIiICeET2aslnCOa1DOFYopPFS2uwLaOhvXeBBWeDsVqvIJt8oMLEr5nhW4bkCg9u/8AnOjJ8MY1iIlqtYE5EcmO+bfpk+7/ACM5Pt3V/wCw4f8A1Nn8Ke/bur/2HD/6mz+FA7Og+HacTmaza7PrlZa7WPoeg2fQSYlcTN6tscsLDA2NkZLkge/byu8sDnsdnXY9x6iBnEoj5mLs/wDq/Ux3PbgdD/sTbgZeMbawvVeouSy6RkIRjv0Y+QO35iBdonkoPi7GIv6dUlzjKycklrASB5CI5ddegXXEfnAv8SmdWwKsLDzLBdc9KtZe9ZYswYoqLWG9Qu+J1IrIS4YvQsF3say+yu25wSHCVqHYE/L4gPygfSImLHQJ0Toeg9TK+fEWR+rcz/s/74FiiQ3TesXWWBHwsmkEH+kfyuI/YxMlMu8V1vYfRFZz+Cjf/iBwW5FtjutLLWlfZrSORLepAU+31nJ4M6zZlY72WAbS26kWAaWxUbQcD5f6SL690Gi7p3O+21AlV9vKtzWCLBz+I+/6ImPhk+Z0PG+1s2ODUofh8DcfbX1I16fOBdYlR8JdGNTBzZclIDfZ8Wx+TKrertvvs/I71LdAREQEREBERAREQEREBERAREQEREBERAREQMLLVXXJlXfpsgf5yl+HetXB+rW3ZHm49Fhrxy3lD7lQdwCoGxtgPynPh3edd1bNy1V6sU2Y9FbfcC1rtzxPbkT23K+2LTX4fSl0Hn5b1niwDMj5NvqN+nwKf2QPovg/q75eHTkWhFssBcop2FBY8R+PHUmpG9Ew6KaxVQtY8sJW/EAfEqj117/6ySgIiIGFtfJSp3ogjt2Pf5GVqnwXUpocX5Bsx+flWMysyq++S/EO4Ox6/IS0RAq/iumurC8g0tbXc61WkMVYBjs2s2jvRA/wkb4d6W9nUjl87nx8aj7JQ9mhzLHbsoAHbQUb+YMvU8gexEQEjevgtT5Q2TayV6+akguD8hxDSSiBBX+Ga3QU2W3Pjgj/AIcleBUeikgciv03Ojq/Qacla0tDcK9lUUlF3rSn4fl7SViBCdA8NpjMzm6++xgF8y5uRVR+io9B+PqZNxEBERAREQEREBERAREQEREBERAREQEREBERAr+Z4SxrGvLm3hfs20hh5DkjRJr13Pv+UxbwfjHHGOzXsFdbVsLg3Ky9l0+u2v8AyZYogc2BhpUgRN+5LHuzE+7H3M6YiAiIgIiICIiAiIgIiICIiAiIgIiICIiAiIgIiICIiAiIgIiIH//Z" id="810" name="Google Shape;810;p61"/>
          <p:cNvSpPr/>
          <p:nvPr/>
        </p:nvSpPr>
        <p:spPr>
          <a:xfrm>
            <a:off x="1831975" y="7938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2"/>
          <p:cNvSpPr txBox="1"/>
          <p:nvPr>
            <p:ph type="title"/>
          </p:nvPr>
        </p:nvSpPr>
        <p:spPr>
          <a:xfrm>
            <a:off x="577516" y="112295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Solving ODEs</a:t>
            </a:r>
            <a:endParaRPr/>
          </a:p>
        </p:txBody>
      </p:sp>
      <p:sp>
        <p:nvSpPr>
          <p:cNvPr id="817" name="Google Shape;817;p62"/>
          <p:cNvSpPr txBox="1"/>
          <p:nvPr>
            <p:ph idx="1" type="body"/>
          </p:nvPr>
        </p:nvSpPr>
        <p:spPr>
          <a:xfrm>
            <a:off x="393030" y="129418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import tellurium as te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 = te.loada ('''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x' = sigma*(y - x);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y' = x*(rho - z) - y;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z' = x*y - beta*z;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x = 0.96259;  y = 2.07272;  z = 18.65888;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 sigma = 10;  rho = 28; beta = 2.67;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''')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result = r.simulate (0, 20, 1000, ['time', 'x', 'y', 'z'])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r.plot (result)</a:t>
            </a:r>
            <a:endParaRPr/>
          </a:p>
        </p:txBody>
      </p:sp>
      <p:pic>
        <p:nvPicPr>
          <p:cNvPr id="818" name="Google Shape;81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6783" y="209132"/>
            <a:ext cx="4802187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3"/>
          <p:cNvSpPr txBox="1"/>
          <p:nvPr>
            <p:ph type="title"/>
          </p:nvPr>
        </p:nvSpPr>
        <p:spPr>
          <a:xfrm>
            <a:off x="417095" y="1603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959"/>
              <a:buFont typeface="Arial"/>
              <a:buNone/>
            </a:pPr>
            <a:r>
              <a:rPr b="1" lang="en-US" sz="3959">
                <a:solidFill>
                  <a:srgbClr val="0033CC"/>
                </a:solidFill>
              </a:rPr>
              <a:t>Parameter Scans</a:t>
            </a:r>
            <a:endParaRPr/>
          </a:p>
        </p:txBody>
      </p:sp>
      <p:sp>
        <p:nvSpPr>
          <p:cNvPr id="825" name="Google Shape;825;p63"/>
          <p:cNvSpPr txBox="1"/>
          <p:nvPr>
            <p:ph idx="1" type="body"/>
          </p:nvPr>
        </p:nvSpPr>
        <p:spPr>
          <a:xfrm>
            <a:off x="545432" y="798094"/>
            <a:ext cx="8229600" cy="6059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import tellurium as te, numpy as np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r = te.loada ('''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J1: $X0 -&gt; S1; k1*X0;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J2: S1 -&gt; $X1; k2*S1;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X0 = 1.0; S1 = 0.0; X1 = 0.0;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k1 = 0.4; k2 = 2.3;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'‘’)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m = r.simulate (0, 4, 100, ["Time", "S1"])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label = ['k1=' + str (r.k1)]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for i in range (0,4):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r.k1 = r.k1 + 0.1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label.append ('k1=' + "{:.1f}".format(r.k1))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r.reset()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  m = np.hstack ((m, r.simulate (0, 4, 100, ['S1'])))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te.plotArray (m, labels=label)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26" name="Google Shape;82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4395" y="160338"/>
            <a:ext cx="4801694" cy="3150318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4"/>
          <p:cNvSpPr txBox="1"/>
          <p:nvPr>
            <p:ph type="title"/>
          </p:nvPr>
        </p:nvSpPr>
        <p:spPr>
          <a:xfrm>
            <a:off x="803546" y="1087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Parameter Scans: An Easier Way</a:t>
            </a:r>
            <a:endParaRPr/>
          </a:p>
        </p:txBody>
      </p:sp>
      <p:sp>
        <p:nvSpPr>
          <p:cNvPr id="833" name="Google Shape;833;p64"/>
          <p:cNvSpPr txBox="1"/>
          <p:nvPr/>
        </p:nvSpPr>
        <p:spPr>
          <a:xfrm>
            <a:off x="838200" y="1424751"/>
            <a:ext cx="98898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Parameter Scans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tellurium as te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teUtils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 te.loada ('''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J1: $X0 -&gt; S1; k1*X0;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J2: S1 -&gt; $X1; k2*S1;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X0 = 1.0; S1 = 0.0; X1 = 0.0;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k1 = 0.4; k2 = 2.3;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'‘’) 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teUtils.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parameterScanning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.simpleTimeCourseScan (r, 'k1', 'S1', 0.4, 0.8, 5, timeEnd=4, formatStr='{:.1f} ')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64"/>
          <p:cNvSpPr/>
          <p:nvPr/>
        </p:nvSpPr>
        <p:spPr>
          <a:xfrm>
            <a:off x="5903494" y="2625079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5" name="Google Shape;83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1346" y="1596479"/>
            <a:ext cx="4979534" cy="3328158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5"/>
          <p:cNvSpPr txBox="1"/>
          <p:nvPr>
            <p:ph type="title"/>
          </p:nvPr>
        </p:nvSpPr>
        <p:spPr>
          <a:xfrm>
            <a:off x="405063" y="196683"/>
            <a:ext cx="10515600" cy="805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Parameter Scans: An Easier Way</a:t>
            </a:r>
            <a:endParaRPr/>
          </a:p>
        </p:txBody>
      </p:sp>
      <p:sp>
        <p:nvSpPr>
          <p:cNvPr id="842" name="Google Shape;842;p65"/>
          <p:cNvSpPr/>
          <p:nvPr/>
        </p:nvSpPr>
        <p:spPr>
          <a:xfrm>
            <a:off x="5903494" y="2625079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65"/>
          <p:cNvSpPr/>
          <p:nvPr/>
        </p:nvSpPr>
        <p:spPr>
          <a:xfrm>
            <a:off x="405063" y="862768"/>
            <a:ext cx="8169442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tellurium as te, numpy as np, teUtils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 te.loada ('''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Reactions: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J0: $X0 =&gt; S1; (VM1*(X0 - S1/Keq1))/(1 + X0 + S1 + S4^h);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J1: S1 =&gt; S2; (10*S1 - 2*S2)/(1 + S1 + S2);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J2: S2 =&gt; S3; (10*S2 - 2*S3)/(1 + S2 + S3);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J3: S3 =&gt; S4; (10*S3 - 2*S4)/(1 + S3 + S4);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J4: S4 =&gt; $X1; (V4*S4)/(KS4 + S4);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Species initializations: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S1 = 0;  S2 = 0;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S3 = 0;  S4 = 0;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X0 = 10; X1 = 0;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Variable initializations: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VM1 = 10;  Keq1 = 10;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 = 1;     V4 = 2.5;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KS4 = 0.5;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''')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teUtils.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parameterScanning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.simpleTimeCourseScan (r, 'h', 'S1', 1, 8, 8, timeEnd=20, formatStr='{:.1f}')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4" name="Google Shape;84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5203" y="2347768"/>
            <a:ext cx="4776289" cy="3328158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6"/>
          <p:cNvSpPr txBox="1"/>
          <p:nvPr>
            <p:ph type="title"/>
          </p:nvPr>
        </p:nvSpPr>
        <p:spPr>
          <a:xfrm>
            <a:off x="4134849" y="2635075"/>
            <a:ext cx="442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Do Exercise 5</a:t>
            </a:r>
            <a:endParaRPr/>
          </a:p>
        </p:txBody>
      </p:sp>
      <p:sp>
        <p:nvSpPr>
          <p:cNvPr id="851" name="Google Shape;851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7"/>
          <p:cNvSpPr txBox="1"/>
          <p:nvPr>
            <p:ph type="title"/>
          </p:nvPr>
        </p:nvSpPr>
        <p:spPr>
          <a:xfrm>
            <a:off x="3120203" y="2346325"/>
            <a:ext cx="8233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0033CC"/>
                </a:solidFill>
              </a:rPr>
              <a:t>End of First Session</a:t>
            </a:r>
            <a:endParaRPr/>
          </a:p>
        </p:txBody>
      </p:sp>
      <p:sp>
        <p:nvSpPr>
          <p:cNvPr id="857" name="Google Shape;857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0033CC"/>
                </a:solidFill>
              </a:rPr>
              <a:t>Setting and Getting Values</a:t>
            </a:r>
            <a:endParaRPr/>
          </a:p>
        </p:txBody>
      </p:sp>
      <p:sp>
        <p:nvSpPr>
          <p:cNvPr id="160" name="Google Shape;160;p6"/>
          <p:cNvSpPr txBox="1"/>
          <p:nvPr>
            <p:ph idx="1" type="body"/>
          </p:nvPr>
        </p:nvSpPr>
        <p:spPr>
          <a:xfrm>
            <a:off x="838200" y="1825625"/>
            <a:ext cx="10515600" cy="4823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Setting and getting values: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print (r.k1)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r.k1 = 0.7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print (r.S1)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r.S1 = r.S1 + 0.1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838200" y="365125"/>
            <a:ext cx="11176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0033CC"/>
                </a:solidFill>
              </a:rPr>
              <a:t>Commands I tend to use</a:t>
            </a:r>
            <a:endParaRPr/>
          </a:p>
        </p:txBody>
      </p:sp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838200" y="1825625"/>
            <a:ext cx="10515600" cy="4823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Setting and getting values: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te.loada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r.simulate(start, end, numpoints, [‘time’, ‘x’, ‘y’, etc])</a:t>
            </a:r>
            <a:br>
              <a:rPr lang="en-US"/>
            </a:br>
            <a:r>
              <a:rPr lang="en-US"/>
              <a:t>r.steadyState()</a:t>
            </a:r>
            <a:br>
              <a:rPr lang="en-US"/>
            </a:br>
            <a:r>
              <a:rPr lang="en-US"/>
              <a:t>r.getFloatingSpeciesIds()</a:t>
            </a:r>
            <a:br>
              <a:rPr lang="en-US"/>
            </a:br>
            <a:r>
              <a:rPr lang="en-US"/>
              <a:t>r.getBoundarySpeciesIds()</a:t>
            </a:r>
            <a:br>
              <a:rPr lang="en-US"/>
            </a:br>
            <a:r>
              <a:rPr lang="en-US"/>
              <a:t>r.getReactionIds()</a:t>
            </a:r>
            <a:br>
              <a:rPr lang="en-US"/>
            </a:br>
            <a:r>
              <a:rPr lang="en-US"/>
              <a:t>r.getCurrentSBML()</a:t>
            </a:r>
            <a:br>
              <a:rPr lang="en-US"/>
            </a:br>
            <a:r>
              <a:rPr lang="en-US"/>
              <a:t>r.getRatesOfChange()</a:t>
            </a:r>
            <a:br>
              <a:rPr lang="en-US"/>
            </a:br>
            <a:r>
              <a:rPr lang="en-US"/>
              <a:t>r.getReactionRates()</a:t>
            </a:r>
            <a:br>
              <a:rPr lang="en-US"/>
            </a:br>
            <a:r>
              <a:rPr lang="en-US"/>
              <a:t>r.setValue (string, value)  &lt;- like r.k1 = 2, but you can use a string </a:t>
            </a:r>
            <a:endParaRPr/>
          </a:p>
        </p:txBody>
      </p:sp>
      <p:sp>
        <p:nvSpPr>
          <p:cNvPr id="168" name="Google Shape;16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5566610" y="2612107"/>
            <a:ext cx="3112169" cy="97856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7"/>
          <p:cNvCxnSpPr/>
          <p:nvPr/>
        </p:nvCxnSpPr>
        <p:spPr>
          <a:xfrm rot="10800000">
            <a:off x="8149389" y="3513221"/>
            <a:ext cx="1122948" cy="80210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" name="Google Shape;171;p7"/>
          <p:cNvSpPr txBox="1"/>
          <p:nvPr/>
        </p:nvSpPr>
        <p:spPr>
          <a:xfrm>
            <a:off x="8093242" y="4377157"/>
            <a:ext cx="29674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 Selection 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0033CC"/>
                </a:solidFill>
              </a:rPr>
              <a:t>Installing new Packages</a:t>
            </a:r>
            <a:endParaRPr/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626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590"/>
              <a:t>How to install a package in Jupyter</a:t>
            </a:r>
            <a:endParaRPr sz="259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90"/>
              <a:t>We have  utilities package called teUtils which contains a number of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90"/>
              <a:t>useful methods. We’ll be using some of them today.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590">
                <a:latin typeface="Courier New"/>
                <a:ea typeface="Courier New"/>
                <a:cs typeface="Courier New"/>
                <a:sym typeface="Courier New"/>
              </a:rPr>
              <a:t>!pip install teUtils --user</a:t>
            </a:r>
            <a:endParaRPr b="1"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590"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endParaRPr b="1"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590">
                <a:latin typeface="Courier New"/>
                <a:ea typeface="Courier New"/>
                <a:cs typeface="Courier New"/>
                <a:sym typeface="Courier New"/>
              </a:rPr>
              <a:t>pip install teUtils --user</a:t>
            </a:r>
            <a:endParaRPr b="1"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90"/>
              <a:t>for interfaces such as spyder</a:t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2500"/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2020-07-26T22:52:31Z</dcterms:created>
  <dc:creator>Herbert Sauro</dc:creator>
</cp:coreProperties>
</file>